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2.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3.xml" ContentType="application/vnd.openxmlformats-officedocument.presentationml.tags+xml"/>
  <Override PartName="/ppt/notesSlides/notesSlide36.xml" ContentType="application/vnd.openxmlformats-officedocument.presentationml.notesSlide+xml"/>
  <Override PartName="/ppt/tags/tag4.xml" ContentType="application/vnd.openxmlformats-officedocument.presentationml.tags+xml"/>
  <Override PartName="/ppt/notesSlides/notesSlide37.xml" ContentType="application/vnd.openxmlformats-officedocument.presentationml.notesSlide+xml"/>
  <Override PartName="/ppt/tags/tag5.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51"/>
  </p:notesMasterIdLst>
  <p:sldIdLst>
    <p:sldId id="264" r:id="rId6"/>
    <p:sldId id="261" r:id="rId7"/>
    <p:sldId id="319" r:id="rId8"/>
    <p:sldId id="320" r:id="rId9"/>
    <p:sldId id="263" r:id="rId10"/>
    <p:sldId id="311" r:id="rId11"/>
    <p:sldId id="312" r:id="rId12"/>
    <p:sldId id="385" r:id="rId13"/>
    <p:sldId id="322" r:id="rId14"/>
    <p:sldId id="323" r:id="rId15"/>
    <p:sldId id="266" r:id="rId16"/>
    <p:sldId id="268" r:id="rId17"/>
    <p:sldId id="267" r:id="rId18"/>
    <p:sldId id="379" r:id="rId19"/>
    <p:sldId id="387" r:id="rId20"/>
    <p:sldId id="384" r:id="rId21"/>
    <p:sldId id="275" r:id="rId22"/>
    <p:sldId id="374" r:id="rId23"/>
    <p:sldId id="340" r:id="rId24"/>
    <p:sldId id="362" r:id="rId25"/>
    <p:sldId id="342" r:id="rId26"/>
    <p:sldId id="377" r:id="rId27"/>
    <p:sldId id="280" r:id="rId28"/>
    <p:sldId id="380" r:id="rId29"/>
    <p:sldId id="390" r:id="rId30"/>
    <p:sldId id="318" r:id="rId31"/>
    <p:sldId id="276" r:id="rId32"/>
    <p:sldId id="346" r:id="rId33"/>
    <p:sldId id="400" r:id="rId34"/>
    <p:sldId id="399" r:id="rId35"/>
    <p:sldId id="348" r:id="rId36"/>
    <p:sldId id="286" r:id="rId37"/>
    <p:sldId id="392" r:id="rId38"/>
    <p:sldId id="398" r:id="rId39"/>
    <p:sldId id="365" r:id="rId40"/>
    <p:sldId id="376" r:id="rId41"/>
    <p:sldId id="404" r:id="rId42"/>
    <p:sldId id="366" r:id="rId43"/>
    <p:sldId id="369" r:id="rId44"/>
    <p:sldId id="368" r:id="rId45"/>
    <p:sldId id="403" r:id="rId46"/>
    <p:sldId id="321" r:id="rId47"/>
    <p:sldId id="402" r:id="rId48"/>
    <p:sldId id="414" r:id="rId49"/>
    <p:sldId id="407" r:id="rId50"/>
  </p:sldIdLst>
  <p:sldSz cx="9144000" cy="6858000" type="screen4x3"/>
  <p:notesSz cx="6972300" cy="92329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B2B2"/>
    <a:srgbClr val="CCECFF"/>
    <a:srgbClr val="FF6600"/>
    <a:srgbClr val="FF3300"/>
    <a:srgbClr val="FF0000"/>
    <a:srgbClr val="FF9966"/>
    <a:srgbClr val="66FF66"/>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2" autoAdjust="0"/>
    <p:restoredTop sz="86839" autoAdjust="0"/>
  </p:normalViewPr>
  <p:slideViewPr>
    <p:cSldViewPr snapToGrid="0" snapToObjects="1">
      <p:cViewPr varScale="1">
        <p:scale>
          <a:sx n="101" d="100"/>
          <a:sy n="101" d="100"/>
        </p:scale>
        <p:origin x="191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7.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021013" cy="461963"/>
          </a:xfrm>
          <a:prstGeom prst="rect">
            <a:avLst/>
          </a:prstGeom>
          <a:noFill/>
          <a:ln w="9525">
            <a:noFill/>
            <a:miter lim="800000"/>
            <a:headEnd/>
            <a:tailEnd/>
          </a:ln>
          <a:effectLst/>
        </p:spPr>
        <p:txBody>
          <a:bodyPr vert="horz" wrap="square" lIns="92592" tIns="46296" rIns="92592" bIns="46296" numCol="1" anchor="t" anchorCtr="0" compatLnSpc="1">
            <a:prstTxWarp prst="textNoShape">
              <a:avLst/>
            </a:prstTxWarp>
          </a:bodyPr>
          <a:lstStyle>
            <a:lvl1pPr defTabSz="925513">
              <a:defRPr sz="1200" smtClean="0"/>
            </a:lvl1pPr>
          </a:lstStyle>
          <a:p>
            <a:pPr>
              <a:defRPr/>
            </a:pPr>
            <a:endParaRPr lang="en-US"/>
          </a:p>
        </p:txBody>
      </p:sp>
      <p:sp>
        <p:nvSpPr>
          <p:cNvPr id="36867" name="Rectangle 3"/>
          <p:cNvSpPr>
            <a:spLocks noGrp="1" noChangeArrowheads="1"/>
          </p:cNvSpPr>
          <p:nvPr>
            <p:ph type="dt" idx="1"/>
          </p:nvPr>
        </p:nvSpPr>
        <p:spPr bwMode="auto">
          <a:xfrm>
            <a:off x="3949700" y="0"/>
            <a:ext cx="3021013" cy="461963"/>
          </a:xfrm>
          <a:prstGeom prst="rect">
            <a:avLst/>
          </a:prstGeom>
          <a:noFill/>
          <a:ln w="9525">
            <a:noFill/>
            <a:miter lim="800000"/>
            <a:headEnd/>
            <a:tailEnd/>
          </a:ln>
          <a:effectLst/>
        </p:spPr>
        <p:txBody>
          <a:bodyPr vert="horz" wrap="square" lIns="92592" tIns="46296" rIns="92592" bIns="46296" numCol="1" anchor="t" anchorCtr="0" compatLnSpc="1">
            <a:prstTxWarp prst="textNoShape">
              <a:avLst/>
            </a:prstTxWarp>
          </a:bodyPr>
          <a:lstStyle>
            <a:lvl1pPr algn="r" defTabSz="925513">
              <a:defRPr sz="1200" smtClean="0"/>
            </a:lvl1pPr>
          </a:lstStyle>
          <a:p>
            <a:pPr>
              <a:defRPr/>
            </a:pPr>
            <a:endParaRPr lang="en-US"/>
          </a:p>
        </p:txBody>
      </p:sp>
      <p:sp>
        <p:nvSpPr>
          <p:cNvPr id="49156" name="Rectangle 4"/>
          <p:cNvSpPr>
            <a:spLocks noRot="1" noChangeArrowheads="1" noTextEdit="1"/>
          </p:cNvSpPr>
          <p:nvPr>
            <p:ph type="sldImg" idx="2"/>
          </p:nvPr>
        </p:nvSpPr>
        <p:spPr bwMode="auto">
          <a:xfrm>
            <a:off x="1177925" y="692150"/>
            <a:ext cx="4616450" cy="34623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9" name="Rectangle 5"/>
          <p:cNvSpPr>
            <a:spLocks noGrp="1" noChangeArrowheads="1"/>
          </p:cNvSpPr>
          <p:nvPr>
            <p:ph type="body" sz="quarter" idx="3"/>
          </p:nvPr>
        </p:nvSpPr>
        <p:spPr bwMode="auto">
          <a:xfrm>
            <a:off x="696913" y="4386263"/>
            <a:ext cx="5578475" cy="4154487"/>
          </a:xfrm>
          <a:prstGeom prst="rect">
            <a:avLst/>
          </a:prstGeom>
          <a:noFill/>
          <a:ln w="9525">
            <a:noFill/>
            <a:miter lim="800000"/>
            <a:headEnd/>
            <a:tailEnd/>
          </a:ln>
          <a:effectLst/>
        </p:spPr>
        <p:txBody>
          <a:bodyPr vert="horz" wrap="square" lIns="92592" tIns="46296" rIns="92592" bIns="4629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6870" name="Rectangle 6"/>
          <p:cNvSpPr>
            <a:spLocks noGrp="1" noChangeArrowheads="1"/>
          </p:cNvSpPr>
          <p:nvPr>
            <p:ph type="ftr" sz="quarter" idx="4"/>
          </p:nvPr>
        </p:nvSpPr>
        <p:spPr bwMode="auto">
          <a:xfrm>
            <a:off x="0" y="8769350"/>
            <a:ext cx="3021013" cy="461963"/>
          </a:xfrm>
          <a:prstGeom prst="rect">
            <a:avLst/>
          </a:prstGeom>
          <a:noFill/>
          <a:ln w="9525">
            <a:noFill/>
            <a:miter lim="800000"/>
            <a:headEnd/>
            <a:tailEnd/>
          </a:ln>
          <a:effectLst/>
        </p:spPr>
        <p:txBody>
          <a:bodyPr vert="horz" wrap="square" lIns="92592" tIns="46296" rIns="92592" bIns="46296" numCol="1" anchor="b" anchorCtr="0" compatLnSpc="1">
            <a:prstTxWarp prst="textNoShape">
              <a:avLst/>
            </a:prstTxWarp>
          </a:bodyPr>
          <a:lstStyle>
            <a:lvl1pPr defTabSz="925513">
              <a:defRPr sz="1200" smtClean="0"/>
            </a:lvl1pPr>
          </a:lstStyle>
          <a:p>
            <a:pPr>
              <a:defRPr/>
            </a:pPr>
            <a:endParaRPr lang="en-US"/>
          </a:p>
        </p:txBody>
      </p:sp>
      <p:sp>
        <p:nvSpPr>
          <p:cNvPr id="36871" name="Rectangle 7"/>
          <p:cNvSpPr>
            <a:spLocks noGrp="1" noChangeArrowheads="1"/>
          </p:cNvSpPr>
          <p:nvPr>
            <p:ph type="sldNum" sz="quarter" idx="5"/>
          </p:nvPr>
        </p:nvSpPr>
        <p:spPr bwMode="auto">
          <a:xfrm>
            <a:off x="3949700" y="8769350"/>
            <a:ext cx="3021013" cy="461963"/>
          </a:xfrm>
          <a:prstGeom prst="rect">
            <a:avLst/>
          </a:prstGeom>
          <a:noFill/>
          <a:ln w="9525">
            <a:noFill/>
            <a:miter lim="800000"/>
            <a:headEnd/>
            <a:tailEnd/>
          </a:ln>
          <a:effectLst/>
        </p:spPr>
        <p:txBody>
          <a:bodyPr vert="horz" wrap="square" lIns="92592" tIns="46296" rIns="92592" bIns="46296" numCol="1" anchor="b" anchorCtr="0" compatLnSpc="1">
            <a:prstTxWarp prst="textNoShape">
              <a:avLst/>
            </a:prstTxWarp>
          </a:bodyPr>
          <a:lstStyle>
            <a:lvl1pPr algn="r" defTabSz="925513">
              <a:defRPr sz="1200"/>
            </a:lvl1pPr>
          </a:lstStyle>
          <a:p>
            <a:fld id="{FC192032-F980-4A51-A780-4CDC724F515C}" type="slidenum">
              <a:rPr lang="en-US" altLang="en-US"/>
              <a:pPr/>
              <a:t>‹#›</a:t>
            </a:fld>
            <a:endParaRPr lang="en-US" altLang="en-US"/>
          </a:p>
        </p:txBody>
      </p:sp>
    </p:spTree>
    <p:extLst>
      <p:ext uri="{BB962C8B-B14F-4D97-AF65-F5344CB8AC3E}">
        <p14:creationId xmlns:p14="http://schemas.microsoft.com/office/powerpoint/2010/main" val="37937985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sz="2400">
                <a:solidFill>
                  <a:schemeClr val="tx1"/>
                </a:solidFill>
                <a:latin typeface="Times New Roman" panose="02020603050405020304" pitchFamily="18" charset="0"/>
              </a:defRPr>
            </a:lvl1pPr>
            <a:lvl2pPr marL="742950" indent="-285750" defTabSz="925513" eaLnBrk="0" hangingPunct="0">
              <a:defRPr sz="2400">
                <a:solidFill>
                  <a:schemeClr val="tx1"/>
                </a:solidFill>
                <a:latin typeface="Times New Roman" panose="02020603050405020304" pitchFamily="18" charset="0"/>
              </a:defRPr>
            </a:lvl2pPr>
            <a:lvl3pPr marL="1143000" indent="-228600" defTabSz="925513" eaLnBrk="0" hangingPunct="0">
              <a:defRPr sz="2400">
                <a:solidFill>
                  <a:schemeClr val="tx1"/>
                </a:solidFill>
                <a:latin typeface="Times New Roman" panose="02020603050405020304" pitchFamily="18" charset="0"/>
              </a:defRPr>
            </a:lvl3pPr>
            <a:lvl4pPr marL="1600200" indent="-228600" defTabSz="925513" eaLnBrk="0" hangingPunct="0">
              <a:defRPr sz="2400">
                <a:solidFill>
                  <a:schemeClr val="tx1"/>
                </a:solidFill>
                <a:latin typeface="Times New Roman" panose="02020603050405020304" pitchFamily="18" charset="0"/>
              </a:defRPr>
            </a:lvl4pPr>
            <a:lvl5pPr marL="2057400" indent="-228600" defTabSz="925513" eaLnBrk="0" hangingPunct="0">
              <a:defRPr sz="2400">
                <a:solidFill>
                  <a:schemeClr val="tx1"/>
                </a:solidFill>
                <a:latin typeface="Times New Roman" panose="02020603050405020304" pitchFamily="18" charset="0"/>
              </a:defRPr>
            </a:lvl5pPr>
            <a:lvl6pPr marL="2514600" indent="-228600" defTabSz="92551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551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551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551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7552ED3-01AD-4811-946F-BC8C3F06F04B}" type="slidenum">
              <a:rPr lang="en-US" altLang="en-US" sz="1200"/>
              <a:pPr eaLnBrk="1" hangingPunct="1"/>
              <a:t>1</a:t>
            </a:fld>
            <a:endParaRPr lang="en-US" altLang="en-US" sz="1200"/>
          </a:p>
        </p:txBody>
      </p:sp>
      <p:sp>
        <p:nvSpPr>
          <p:cNvPr id="50179" name="Rectangle 2"/>
          <p:cNvSpPr>
            <a:spLocks noRo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This slide presentation describes the various factors that can influence spray drift and how, as applicators, you can manage and minimize these factors.</a:t>
            </a:r>
          </a:p>
        </p:txBody>
      </p:sp>
    </p:spTree>
    <p:extLst>
      <p:ext uri="{BB962C8B-B14F-4D97-AF65-F5344CB8AC3E}">
        <p14:creationId xmlns:p14="http://schemas.microsoft.com/office/powerpoint/2010/main" val="38397364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sz="2400">
                <a:solidFill>
                  <a:schemeClr val="tx1"/>
                </a:solidFill>
                <a:latin typeface="Times New Roman" panose="02020603050405020304" pitchFamily="18" charset="0"/>
              </a:defRPr>
            </a:lvl1pPr>
            <a:lvl2pPr marL="742950" indent="-285750" defTabSz="925513" eaLnBrk="0" hangingPunct="0">
              <a:defRPr sz="2400">
                <a:solidFill>
                  <a:schemeClr val="tx1"/>
                </a:solidFill>
                <a:latin typeface="Times New Roman" panose="02020603050405020304" pitchFamily="18" charset="0"/>
              </a:defRPr>
            </a:lvl2pPr>
            <a:lvl3pPr marL="1143000" indent="-228600" defTabSz="925513" eaLnBrk="0" hangingPunct="0">
              <a:defRPr sz="2400">
                <a:solidFill>
                  <a:schemeClr val="tx1"/>
                </a:solidFill>
                <a:latin typeface="Times New Roman" panose="02020603050405020304" pitchFamily="18" charset="0"/>
              </a:defRPr>
            </a:lvl3pPr>
            <a:lvl4pPr marL="1600200" indent="-228600" defTabSz="925513" eaLnBrk="0" hangingPunct="0">
              <a:defRPr sz="2400">
                <a:solidFill>
                  <a:schemeClr val="tx1"/>
                </a:solidFill>
                <a:latin typeface="Times New Roman" panose="02020603050405020304" pitchFamily="18" charset="0"/>
              </a:defRPr>
            </a:lvl4pPr>
            <a:lvl5pPr marL="2057400" indent="-228600" defTabSz="925513" eaLnBrk="0" hangingPunct="0">
              <a:defRPr sz="2400">
                <a:solidFill>
                  <a:schemeClr val="tx1"/>
                </a:solidFill>
                <a:latin typeface="Times New Roman" panose="02020603050405020304" pitchFamily="18" charset="0"/>
              </a:defRPr>
            </a:lvl5pPr>
            <a:lvl6pPr marL="2514600" indent="-228600" defTabSz="92551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551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551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551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FB028E29-3CF9-4F69-AD8D-18A9C9D2F5C4}" type="slidenum">
              <a:rPr lang="en-US" altLang="en-US" sz="1200"/>
              <a:pPr eaLnBrk="1" hangingPunct="1"/>
              <a:t>11</a:t>
            </a:fld>
            <a:endParaRPr lang="en-US" altLang="en-US" sz="1200"/>
          </a:p>
        </p:txBody>
      </p:sp>
      <p:sp>
        <p:nvSpPr>
          <p:cNvPr id="59395" name="Rectangle 2"/>
          <p:cNvSpPr>
            <a:spLocks noRo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What factors affect Particle drift?</a:t>
            </a:r>
          </a:p>
          <a:p>
            <a:r>
              <a:rPr lang="en-US" altLang="en-US" smtClean="0"/>
              <a:t>Equipment and application factors such as nozzle type, size, pressure, and distance from the target (boom height) are critical.</a:t>
            </a:r>
          </a:p>
        </p:txBody>
      </p:sp>
    </p:spTree>
    <p:extLst>
      <p:ext uri="{BB962C8B-B14F-4D97-AF65-F5344CB8AC3E}">
        <p14:creationId xmlns:p14="http://schemas.microsoft.com/office/powerpoint/2010/main" val="40349626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sz="2400">
                <a:solidFill>
                  <a:schemeClr val="tx1"/>
                </a:solidFill>
                <a:latin typeface="Times New Roman" panose="02020603050405020304" pitchFamily="18" charset="0"/>
              </a:defRPr>
            </a:lvl1pPr>
            <a:lvl2pPr marL="742950" indent="-285750" defTabSz="925513" eaLnBrk="0" hangingPunct="0">
              <a:defRPr sz="2400">
                <a:solidFill>
                  <a:schemeClr val="tx1"/>
                </a:solidFill>
                <a:latin typeface="Times New Roman" panose="02020603050405020304" pitchFamily="18" charset="0"/>
              </a:defRPr>
            </a:lvl2pPr>
            <a:lvl3pPr marL="1143000" indent="-228600" defTabSz="925513" eaLnBrk="0" hangingPunct="0">
              <a:defRPr sz="2400">
                <a:solidFill>
                  <a:schemeClr val="tx1"/>
                </a:solidFill>
                <a:latin typeface="Times New Roman" panose="02020603050405020304" pitchFamily="18" charset="0"/>
              </a:defRPr>
            </a:lvl3pPr>
            <a:lvl4pPr marL="1600200" indent="-228600" defTabSz="925513" eaLnBrk="0" hangingPunct="0">
              <a:defRPr sz="2400">
                <a:solidFill>
                  <a:schemeClr val="tx1"/>
                </a:solidFill>
                <a:latin typeface="Times New Roman" panose="02020603050405020304" pitchFamily="18" charset="0"/>
              </a:defRPr>
            </a:lvl4pPr>
            <a:lvl5pPr marL="2057400" indent="-228600" defTabSz="925513" eaLnBrk="0" hangingPunct="0">
              <a:defRPr sz="2400">
                <a:solidFill>
                  <a:schemeClr val="tx1"/>
                </a:solidFill>
                <a:latin typeface="Times New Roman" panose="02020603050405020304" pitchFamily="18" charset="0"/>
              </a:defRPr>
            </a:lvl5pPr>
            <a:lvl6pPr marL="2514600" indent="-228600" defTabSz="92551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551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551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551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88EDC3F-1BAE-44D7-AE85-FE65F5A40C1E}" type="slidenum">
              <a:rPr lang="en-US" altLang="en-US" sz="1200"/>
              <a:pPr eaLnBrk="1" hangingPunct="1"/>
              <a:t>12</a:t>
            </a:fld>
            <a:endParaRPr lang="en-US" altLang="en-US" sz="1200"/>
          </a:p>
        </p:txBody>
      </p:sp>
      <p:sp>
        <p:nvSpPr>
          <p:cNvPr id="60419" name="Rectangle 2"/>
          <p:cNvSpPr>
            <a:spLocks noRo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Spray characteristics also affect drift. What droplet size will be most effective in managing the pest and minimizing drift? Some formulations may drift easier than others. Which one do you really need for the application at hand? Does the label require additives? </a:t>
            </a:r>
          </a:p>
        </p:txBody>
      </p:sp>
    </p:spTree>
    <p:extLst>
      <p:ext uri="{BB962C8B-B14F-4D97-AF65-F5344CB8AC3E}">
        <p14:creationId xmlns:p14="http://schemas.microsoft.com/office/powerpoint/2010/main" val="1859832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sz="2400">
                <a:solidFill>
                  <a:schemeClr val="tx1"/>
                </a:solidFill>
                <a:latin typeface="Times New Roman" panose="02020603050405020304" pitchFamily="18" charset="0"/>
              </a:defRPr>
            </a:lvl1pPr>
            <a:lvl2pPr marL="742950" indent="-285750" defTabSz="925513" eaLnBrk="0" hangingPunct="0">
              <a:defRPr sz="2400">
                <a:solidFill>
                  <a:schemeClr val="tx1"/>
                </a:solidFill>
                <a:latin typeface="Times New Roman" panose="02020603050405020304" pitchFamily="18" charset="0"/>
              </a:defRPr>
            </a:lvl2pPr>
            <a:lvl3pPr marL="1143000" indent="-228600" defTabSz="925513" eaLnBrk="0" hangingPunct="0">
              <a:defRPr sz="2400">
                <a:solidFill>
                  <a:schemeClr val="tx1"/>
                </a:solidFill>
                <a:latin typeface="Times New Roman" panose="02020603050405020304" pitchFamily="18" charset="0"/>
              </a:defRPr>
            </a:lvl3pPr>
            <a:lvl4pPr marL="1600200" indent="-228600" defTabSz="925513" eaLnBrk="0" hangingPunct="0">
              <a:defRPr sz="2400">
                <a:solidFill>
                  <a:schemeClr val="tx1"/>
                </a:solidFill>
                <a:latin typeface="Times New Roman" panose="02020603050405020304" pitchFamily="18" charset="0"/>
              </a:defRPr>
            </a:lvl4pPr>
            <a:lvl5pPr marL="2057400" indent="-228600" defTabSz="925513" eaLnBrk="0" hangingPunct="0">
              <a:defRPr sz="2400">
                <a:solidFill>
                  <a:schemeClr val="tx1"/>
                </a:solidFill>
                <a:latin typeface="Times New Roman" panose="02020603050405020304" pitchFamily="18" charset="0"/>
              </a:defRPr>
            </a:lvl5pPr>
            <a:lvl6pPr marL="2514600" indent="-228600" defTabSz="92551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551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551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551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8D5892D-1BCF-4A27-81DB-FAE868BE7842}" type="slidenum">
              <a:rPr lang="en-US" altLang="en-US" sz="1200"/>
              <a:pPr eaLnBrk="1" hangingPunct="1"/>
              <a:t>13</a:t>
            </a:fld>
            <a:endParaRPr lang="en-US" altLang="en-US" sz="1200"/>
          </a:p>
        </p:txBody>
      </p:sp>
      <p:sp>
        <p:nvSpPr>
          <p:cNvPr id="61443" name="Rectangle 2"/>
          <p:cNvSpPr>
            <a:spLocks noRo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ltLang="en-US" smtClean="0"/>
              <a:t>Weather is another factor you must face. At times weather is not predictable, but weather reports may help in the planning process.  What is the wind speed and direction? What temperature is expected? As temperature increases, droplets evaporate into smaller droplets. What is the humidity? (See diagram) </a:t>
            </a:r>
            <a:r>
              <a:rPr lang="en-US" altLang="en-US" smtClean="0">
                <a:latin typeface="Comic Sans MS" panose="030F0702030302020204" pitchFamily="66" charset="0"/>
              </a:rPr>
              <a:t>Low humidity can increase the evaporation rate of the water in the spray droplet which leads to a smaller droplet size and more drift potential.</a:t>
            </a:r>
            <a:r>
              <a:rPr lang="en-US" altLang="en-US" smtClean="0"/>
              <a:t> Inversions may be an issue. We’ll talk about this in greater depth later. </a:t>
            </a:r>
          </a:p>
        </p:txBody>
      </p:sp>
    </p:spTree>
    <p:extLst>
      <p:ext uri="{BB962C8B-B14F-4D97-AF65-F5344CB8AC3E}">
        <p14:creationId xmlns:p14="http://schemas.microsoft.com/office/powerpoint/2010/main" val="222496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sz="2400">
                <a:solidFill>
                  <a:schemeClr val="tx1"/>
                </a:solidFill>
                <a:latin typeface="Times New Roman" panose="02020603050405020304" pitchFamily="18" charset="0"/>
              </a:defRPr>
            </a:lvl1pPr>
            <a:lvl2pPr marL="742950" indent="-285750" defTabSz="925513" eaLnBrk="0" hangingPunct="0">
              <a:defRPr sz="2400">
                <a:solidFill>
                  <a:schemeClr val="tx1"/>
                </a:solidFill>
                <a:latin typeface="Times New Roman" panose="02020603050405020304" pitchFamily="18" charset="0"/>
              </a:defRPr>
            </a:lvl2pPr>
            <a:lvl3pPr marL="1143000" indent="-228600" defTabSz="925513" eaLnBrk="0" hangingPunct="0">
              <a:defRPr sz="2400">
                <a:solidFill>
                  <a:schemeClr val="tx1"/>
                </a:solidFill>
                <a:latin typeface="Times New Roman" panose="02020603050405020304" pitchFamily="18" charset="0"/>
              </a:defRPr>
            </a:lvl3pPr>
            <a:lvl4pPr marL="1600200" indent="-228600" defTabSz="925513" eaLnBrk="0" hangingPunct="0">
              <a:defRPr sz="2400">
                <a:solidFill>
                  <a:schemeClr val="tx1"/>
                </a:solidFill>
                <a:latin typeface="Times New Roman" panose="02020603050405020304" pitchFamily="18" charset="0"/>
              </a:defRPr>
            </a:lvl4pPr>
            <a:lvl5pPr marL="2057400" indent="-228600" defTabSz="925513" eaLnBrk="0" hangingPunct="0">
              <a:defRPr sz="2400">
                <a:solidFill>
                  <a:schemeClr val="tx1"/>
                </a:solidFill>
                <a:latin typeface="Times New Roman" panose="02020603050405020304" pitchFamily="18" charset="0"/>
              </a:defRPr>
            </a:lvl5pPr>
            <a:lvl6pPr marL="2514600" indent="-228600" defTabSz="92551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551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551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551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086793E1-66EF-463E-AE91-3568C5139464}" type="slidenum">
              <a:rPr lang="en-US" altLang="en-US" sz="1200"/>
              <a:pPr eaLnBrk="1" hangingPunct="1"/>
              <a:t>14</a:t>
            </a:fld>
            <a:endParaRPr lang="en-US" altLang="en-US" sz="1200"/>
          </a:p>
        </p:txBody>
      </p:sp>
      <p:sp>
        <p:nvSpPr>
          <p:cNvPr id="62467" name="Rectangle 2"/>
          <p:cNvSpPr>
            <a:spLocks noRot="1" noChangeArrowheads="1" noTextEdit="1"/>
          </p:cNvSpPr>
          <p:nvPr>
            <p:ph type="sldImg"/>
          </p:nvPr>
        </p:nvSpPr>
        <p:spPr>
          <a:ln/>
        </p:spPr>
      </p:sp>
      <p:sp>
        <p:nvSpPr>
          <p:cNvPr id="62468" name="Rectangle 3"/>
          <p:cNvSpPr>
            <a:spLocks noGrp="1" noChangeArrowheads="1"/>
          </p:cNvSpPr>
          <p:nvPr>
            <p:ph type="body" idx="1"/>
          </p:nvPr>
        </p:nvSpPr>
        <p:spPr>
          <a:xfrm>
            <a:off x="931863" y="4386263"/>
            <a:ext cx="5108575" cy="41544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Although weather factors such as wind are usually the first things that come to mind when thinking about drift. The most important factor relating to drift is droplet size. During application, the pesticide spray mixture is broken into spray particles or droplets of various sizes as it leaves the nozzle tip. The size of the droplets varies by the size of the nozzle tip opening and pressure. The smaller droplets are the major contributors to drift. Droplet size is measured in microns using a laser beam.</a:t>
            </a:r>
          </a:p>
        </p:txBody>
      </p:sp>
    </p:spTree>
    <p:extLst>
      <p:ext uri="{BB962C8B-B14F-4D97-AF65-F5344CB8AC3E}">
        <p14:creationId xmlns:p14="http://schemas.microsoft.com/office/powerpoint/2010/main" val="21770577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sz="2400">
                <a:solidFill>
                  <a:schemeClr val="tx1"/>
                </a:solidFill>
                <a:latin typeface="Times New Roman" panose="02020603050405020304" pitchFamily="18" charset="0"/>
              </a:defRPr>
            </a:lvl1pPr>
            <a:lvl2pPr marL="742950" indent="-285750" defTabSz="925513" eaLnBrk="0" hangingPunct="0">
              <a:defRPr sz="2400">
                <a:solidFill>
                  <a:schemeClr val="tx1"/>
                </a:solidFill>
                <a:latin typeface="Times New Roman" panose="02020603050405020304" pitchFamily="18" charset="0"/>
              </a:defRPr>
            </a:lvl2pPr>
            <a:lvl3pPr marL="1143000" indent="-228600" defTabSz="925513" eaLnBrk="0" hangingPunct="0">
              <a:defRPr sz="2400">
                <a:solidFill>
                  <a:schemeClr val="tx1"/>
                </a:solidFill>
                <a:latin typeface="Times New Roman" panose="02020603050405020304" pitchFamily="18" charset="0"/>
              </a:defRPr>
            </a:lvl3pPr>
            <a:lvl4pPr marL="1600200" indent="-228600" defTabSz="925513" eaLnBrk="0" hangingPunct="0">
              <a:defRPr sz="2400">
                <a:solidFill>
                  <a:schemeClr val="tx1"/>
                </a:solidFill>
                <a:latin typeface="Times New Roman" panose="02020603050405020304" pitchFamily="18" charset="0"/>
              </a:defRPr>
            </a:lvl4pPr>
            <a:lvl5pPr marL="2057400" indent="-228600" defTabSz="925513" eaLnBrk="0" hangingPunct="0">
              <a:defRPr sz="2400">
                <a:solidFill>
                  <a:schemeClr val="tx1"/>
                </a:solidFill>
                <a:latin typeface="Times New Roman" panose="02020603050405020304" pitchFamily="18" charset="0"/>
              </a:defRPr>
            </a:lvl5pPr>
            <a:lvl6pPr marL="2514600" indent="-228600" defTabSz="92551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551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551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551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E0BE3AE-8A0F-41A6-880A-44091681F341}" type="slidenum">
              <a:rPr lang="en-US" altLang="en-US" sz="1200"/>
              <a:pPr eaLnBrk="1" hangingPunct="1"/>
              <a:t>15</a:t>
            </a:fld>
            <a:endParaRPr lang="en-US" altLang="en-US" sz="1200"/>
          </a:p>
        </p:txBody>
      </p:sp>
      <p:sp>
        <p:nvSpPr>
          <p:cNvPr id="63491" name="Rectangle 2"/>
          <p:cNvSpPr>
            <a:spLocks noRo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An important term relating to droplet size or the range of droplets formed from a nozzle is Volume Median Diameter.  VMD is the “midpoint”… </a:t>
            </a:r>
          </a:p>
        </p:txBody>
      </p:sp>
    </p:spTree>
    <p:extLst>
      <p:ext uri="{BB962C8B-B14F-4D97-AF65-F5344CB8AC3E}">
        <p14:creationId xmlns:p14="http://schemas.microsoft.com/office/powerpoint/2010/main" val="36751447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sz="2400">
                <a:solidFill>
                  <a:schemeClr val="tx1"/>
                </a:solidFill>
                <a:latin typeface="Times New Roman" panose="02020603050405020304" pitchFamily="18" charset="0"/>
              </a:defRPr>
            </a:lvl1pPr>
            <a:lvl2pPr marL="742950" indent="-285750" defTabSz="925513" eaLnBrk="0" hangingPunct="0">
              <a:defRPr sz="2400">
                <a:solidFill>
                  <a:schemeClr val="tx1"/>
                </a:solidFill>
                <a:latin typeface="Times New Roman" panose="02020603050405020304" pitchFamily="18" charset="0"/>
              </a:defRPr>
            </a:lvl2pPr>
            <a:lvl3pPr marL="1143000" indent="-228600" defTabSz="925513" eaLnBrk="0" hangingPunct="0">
              <a:defRPr sz="2400">
                <a:solidFill>
                  <a:schemeClr val="tx1"/>
                </a:solidFill>
                <a:latin typeface="Times New Roman" panose="02020603050405020304" pitchFamily="18" charset="0"/>
              </a:defRPr>
            </a:lvl3pPr>
            <a:lvl4pPr marL="1600200" indent="-228600" defTabSz="925513" eaLnBrk="0" hangingPunct="0">
              <a:defRPr sz="2400">
                <a:solidFill>
                  <a:schemeClr val="tx1"/>
                </a:solidFill>
                <a:latin typeface="Times New Roman" panose="02020603050405020304" pitchFamily="18" charset="0"/>
              </a:defRPr>
            </a:lvl4pPr>
            <a:lvl5pPr marL="2057400" indent="-228600" defTabSz="925513" eaLnBrk="0" hangingPunct="0">
              <a:defRPr sz="2400">
                <a:solidFill>
                  <a:schemeClr val="tx1"/>
                </a:solidFill>
                <a:latin typeface="Times New Roman" panose="02020603050405020304" pitchFamily="18" charset="0"/>
              </a:defRPr>
            </a:lvl5pPr>
            <a:lvl6pPr marL="2514600" indent="-228600" defTabSz="92551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551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551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551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FAF9B3E4-8A7D-4EC1-B3C4-03BC90B83B52}" type="slidenum">
              <a:rPr lang="en-US" altLang="en-US" sz="1200"/>
              <a:pPr eaLnBrk="1" hangingPunct="1"/>
              <a:t>16</a:t>
            </a:fld>
            <a:endParaRPr lang="en-US" altLang="en-US" sz="1200"/>
          </a:p>
        </p:txBody>
      </p:sp>
      <p:sp>
        <p:nvSpPr>
          <p:cNvPr id="64515" name="Rectangle 2"/>
          <p:cNvSpPr>
            <a:spLocks noRo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As seen in this slide, the classification of droplet size (e.g., very fine, fine, etc.) is associated with a particular VMD range. Droplet size is important for pesticide effectiveness. For example, fine droplets are for post-emergence applications that require excellent coverage on leaf surfaces or for contact on the body of an insect. Medium to coarse droplets are used for systemic herbicides and pre-emergence surface applied herbicide.</a:t>
            </a:r>
          </a:p>
          <a:p>
            <a:endParaRPr lang="en-US" altLang="en-US" smtClean="0"/>
          </a:p>
        </p:txBody>
      </p:sp>
    </p:spTree>
    <p:extLst>
      <p:ext uri="{BB962C8B-B14F-4D97-AF65-F5344CB8AC3E}">
        <p14:creationId xmlns:p14="http://schemas.microsoft.com/office/powerpoint/2010/main" val="39552205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sz="2400">
                <a:solidFill>
                  <a:schemeClr val="tx1"/>
                </a:solidFill>
                <a:latin typeface="Times New Roman" panose="02020603050405020304" pitchFamily="18" charset="0"/>
              </a:defRPr>
            </a:lvl1pPr>
            <a:lvl2pPr marL="742950" indent="-285750" defTabSz="925513" eaLnBrk="0" hangingPunct="0">
              <a:defRPr sz="2400">
                <a:solidFill>
                  <a:schemeClr val="tx1"/>
                </a:solidFill>
                <a:latin typeface="Times New Roman" panose="02020603050405020304" pitchFamily="18" charset="0"/>
              </a:defRPr>
            </a:lvl2pPr>
            <a:lvl3pPr marL="1143000" indent="-228600" defTabSz="925513" eaLnBrk="0" hangingPunct="0">
              <a:defRPr sz="2400">
                <a:solidFill>
                  <a:schemeClr val="tx1"/>
                </a:solidFill>
                <a:latin typeface="Times New Roman" panose="02020603050405020304" pitchFamily="18" charset="0"/>
              </a:defRPr>
            </a:lvl3pPr>
            <a:lvl4pPr marL="1600200" indent="-228600" defTabSz="925513" eaLnBrk="0" hangingPunct="0">
              <a:defRPr sz="2400">
                <a:solidFill>
                  <a:schemeClr val="tx1"/>
                </a:solidFill>
                <a:latin typeface="Times New Roman" panose="02020603050405020304" pitchFamily="18" charset="0"/>
              </a:defRPr>
            </a:lvl4pPr>
            <a:lvl5pPr marL="2057400" indent="-228600" defTabSz="925513" eaLnBrk="0" hangingPunct="0">
              <a:defRPr sz="2400">
                <a:solidFill>
                  <a:schemeClr val="tx1"/>
                </a:solidFill>
                <a:latin typeface="Times New Roman" panose="02020603050405020304" pitchFamily="18" charset="0"/>
              </a:defRPr>
            </a:lvl5pPr>
            <a:lvl6pPr marL="2514600" indent="-228600" defTabSz="92551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551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551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551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16905883-882B-4411-AA5C-B0B5EFA87281}" type="slidenum">
              <a:rPr lang="en-US" altLang="en-US" sz="1200"/>
              <a:pPr eaLnBrk="1" hangingPunct="1"/>
              <a:t>17</a:t>
            </a:fld>
            <a:endParaRPr lang="en-US" altLang="en-US" sz="1200"/>
          </a:p>
        </p:txBody>
      </p:sp>
      <p:sp>
        <p:nvSpPr>
          <p:cNvPr id="65539" name="Rectangle 2"/>
          <p:cNvSpPr>
            <a:spLocks noRo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Droplet size matters in the potential for drift as well. The larger the droplet size, the less likely drift will occur. Large droplets fall more quickly to the ground, evaporate more slowly, and are less affected by wind. Small droplets have a greater potential to drift. They are a result of high spray pressure, small nozzle tip openings and wind shear across the nozzles.</a:t>
            </a:r>
          </a:p>
        </p:txBody>
      </p:sp>
    </p:spTree>
    <p:extLst>
      <p:ext uri="{BB962C8B-B14F-4D97-AF65-F5344CB8AC3E}">
        <p14:creationId xmlns:p14="http://schemas.microsoft.com/office/powerpoint/2010/main" val="24751620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sz="2400">
                <a:solidFill>
                  <a:schemeClr val="tx1"/>
                </a:solidFill>
                <a:latin typeface="Times New Roman" panose="02020603050405020304" pitchFamily="18" charset="0"/>
              </a:defRPr>
            </a:lvl1pPr>
            <a:lvl2pPr marL="742950" indent="-285750" defTabSz="925513" eaLnBrk="0" hangingPunct="0">
              <a:defRPr sz="2400">
                <a:solidFill>
                  <a:schemeClr val="tx1"/>
                </a:solidFill>
                <a:latin typeface="Times New Roman" panose="02020603050405020304" pitchFamily="18" charset="0"/>
              </a:defRPr>
            </a:lvl2pPr>
            <a:lvl3pPr marL="1143000" indent="-228600" defTabSz="925513" eaLnBrk="0" hangingPunct="0">
              <a:defRPr sz="2400">
                <a:solidFill>
                  <a:schemeClr val="tx1"/>
                </a:solidFill>
                <a:latin typeface="Times New Roman" panose="02020603050405020304" pitchFamily="18" charset="0"/>
              </a:defRPr>
            </a:lvl3pPr>
            <a:lvl4pPr marL="1600200" indent="-228600" defTabSz="925513" eaLnBrk="0" hangingPunct="0">
              <a:defRPr sz="2400">
                <a:solidFill>
                  <a:schemeClr val="tx1"/>
                </a:solidFill>
                <a:latin typeface="Times New Roman" panose="02020603050405020304" pitchFamily="18" charset="0"/>
              </a:defRPr>
            </a:lvl4pPr>
            <a:lvl5pPr marL="2057400" indent="-228600" defTabSz="925513" eaLnBrk="0" hangingPunct="0">
              <a:defRPr sz="2400">
                <a:solidFill>
                  <a:schemeClr val="tx1"/>
                </a:solidFill>
                <a:latin typeface="Times New Roman" panose="02020603050405020304" pitchFamily="18" charset="0"/>
              </a:defRPr>
            </a:lvl5pPr>
            <a:lvl6pPr marL="2514600" indent="-228600" defTabSz="92551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551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551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551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485F26A1-46FB-4DED-8C51-718D33280591}" type="slidenum">
              <a:rPr lang="en-US" altLang="en-US" sz="1200"/>
              <a:pPr eaLnBrk="1" hangingPunct="1"/>
              <a:t>18</a:t>
            </a:fld>
            <a:endParaRPr lang="en-US" altLang="en-US" sz="1200"/>
          </a:p>
        </p:txBody>
      </p:sp>
      <p:sp>
        <p:nvSpPr>
          <p:cNvPr id="66563" name="Rectangle 2"/>
          <p:cNvSpPr>
            <a:spLocks noRo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cs typeface="Times New Roman" panose="02020603050405020304" pitchFamily="18" charset="0"/>
              </a:rPr>
              <a:t>This table shows the impact of droplet size on drift.  Large droplets are heavier and less likely to move off-target because they fall to the ground faster than small droplets. Small droplets tend to stay in the air for awhile prior to the effects of gravity causing them to settle to the surface. With a 3 mph wind, medium size particles can move about 30 feet from the intended target. Droplet sizes below 150 microns (fine, very fine) should be avoided because they can move much farther.</a:t>
            </a:r>
            <a:r>
              <a:rPr lang="en-US" altLang="en-US" smtClean="0"/>
              <a:t> You can manage drift by managing the droplet size. The next slide will show how nozzle manufacturers use color coding to specify droplet size.</a:t>
            </a:r>
          </a:p>
          <a:p>
            <a:endParaRPr lang="en-US" altLang="en-US" smtClean="0"/>
          </a:p>
        </p:txBody>
      </p:sp>
    </p:spTree>
    <p:extLst>
      <p:ext uri="{BB962C8B-B14F-4D97-AF65-F5344CB8AC3E}">
        <p14:creationId xmlns:p14="http://schemas.microsoft.com/office/powerpoint/2010/main" val="14985603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sz="2400">
                <a:solidFill>
                  <a:schemeClr val="tx1"/>
                </a:solidFill>
                <a:latin typeface="Times New Roman" panose="02020603050405020304" pitchFamily="18" charset="0"/>
              </a:defRPr>
            </a:lvl1pPr>
            <a:lvl2pPr marL="742950" indent="-285750" defTabSz="925513" eaLnBrk="0" hangingPunct="0">
              <a:defRPr sz="2400">
                <a:solidFill>
                  <a:schemeClr val="tx1"/>
                </a:solidFill>
                <a:latin typeface="Times New Roman" panose="02020603050405020304" pitchFamily="18" charset="0"/>
              </a:defRPr>
            </a:lvl2pPr>
            <a:lvl3pPr marL="1143000" indent="-228600" defTabSz="925513" eaLnBrk="0" hangingPunct="0">
              <a:defRPr sz="2400">
                <a:solidFill>
                  <a:schemeClr val="tx1"/>
                </a:solidFill>
                <a:latin typeface="Times New Roman" panose="02020603050405020304" pitchFamily="18" charset="0"/>
              </a:defRPr>
            </a:lvl3pPr>
            <a:lvl4pPr marL="1600200" indent="-228600" defTabSz="925513" eaLnBrk="0" hangingPunct="0">
              <a:defRPr sz="2400">
                <a:solidFill>
                  <a:schemeClr val="tx1"/>
                </a:solidFill>
                <a:latin typeface="Times New Roman" panose="02020603050405020304" pitchFamily="18" charset="0"/>
              </a:defRPr>
            </a:lvl4pPr>
            <a:lvl5pPr marL="2057400" indent="-228600" defTabSz="925513" eaLnBrk="0" hangingPunct="0">
              <a:defRPr sz="2400">
                <a:solidFill>
                  <a:schemeClr val="tx1"/>
                </a:solidFill>
                <a:latin typeface="Times New Roman" panose="02020603050405020304" pitchFamily="18" charset="0"/>
              </a:defRPr>
            </a:lvl5pPr>
            <a:lvl6pPr marL="2514600" indent="-228600" defTabSz="92551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551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551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551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2D9FA3E0-EFD4-47A3-8C08-3F2F28F0F79D}" type="slidenum">
              <a:rPr lang="en-US" altLang="en-US" sz="1200"/>
              <a:pPr eaLnBrk="1" hangingPunct="1"/>
              <a:t>19</a:t>
            </a:fld>
            <a:endParaRPr lang="en-US" altLang="en-US" sz="1200"/>
          </a:p>
        </p:txBody>
      </p:sp>
      <p:sp>
        <p:nvSpPr>
          <p:cNvPr id="67587" name="Rectangle 2"/>
          <p:cNvSpPr>
            <a:spLocks noRot="1" noChangeArrowheads="1" noTextEdit="1"/>
          </p:cNvSpPr>
          <p:nvPr>
            <p:ph type="sldImg"/>
          </p:nvPr>
        </p:nvSpPr>
        <p:spPr>
          <a:xfrm>
            <a:off x="1182688" y="693738"/>
            <a:ext cx="4611687" cy="3459162"/>
          </a:xfrm>
          <a:ln/>
        </p:spPr>
      </p:sp>
      <p:sp>
        <p:nvSpPr>
          <p:cNvPr id="67588" name="Rectangle 3"/>
          <p:cNvSpPr>
            <a:spLocks noGrp="1" noChangeArrowheads="1"/>
          </p:cNvSpPr>
          <p:nvPr>
            <p:ph type="body" idx="1"/>
          </p:nvPr>
        </p:nvSpPr>
        <p:spPr>
          <a:xfrm>
            <a:off x="930275" y="4387850"/>
            <a:ext cx="5111750" cy="4152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59" tIns="45130" rIns="90259" bIns="45130"/>
          <a:lstStyle/>
          <a:p>
            <a:r>
              <a:rPr lang="en-US" altLang="en-US" smtClean="0"/>
              <a:t>This is an example of how droplet size is categorized. Droplet sizes are color coded as: very fine (red), fine (orange), medium (yellow), coarse (blue), very coarse (green), and extremely coarse (white) The colors note an approximate VMD range.</a:t>
            </a:r>
          </a:p>
          <a:p>
            <a:endParaRPr lang="en-US" altLang="en-US" smtClean="0"/>
          </a:p>
        </p:txBody>
      </p:sp>
    </p:spTree>
    <p:extLst>
      <p:ext uri="{BB962C8B-B14F-4D97-AF65-F5344CB8AC3E}">
        <p14:creationId xmlns:p14="http://schemas.microsoft.com/office/powerpoint/2010/main" val="38923516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sz="2400">
                <a:solidFill>
                  <a:schemeClr val="tx1"/>
                </a:solidFill>
                <a:latin typeface="Times New Roman" panose="02020603050405020304" pitchFamily="18" charset="0"/>
              </a:defRPr>
            </a:lvl1pPr>
            <a:lvl2pPr marL="742950" indent="-285750" defTabSz="925513" eaLnBrk="0" hangingPunct="0">
              <a:defRPr sz="2400">
                <a:solidFill>
                  <a:schemeClr val="tx1"/>
                </a:solidFill>
                <a:latin typeface="Times New Roman" panose="02020603050405020304" pitchFamily="18" charset="0"/>
              </a:defRPr>
            </a:lvl2pPr>
            <a:lvl3pPr marL="1143000" indent="-228600" defTabSz="925513" eaLnBrk="0" hangingPunct="0">
              <a:defRPr sz="2400">
                <a:solidFill>
                  <a:schemeClr val="tx1"/>
                </a:solidFill>
                <a:latin typeface="Times New Roman" panose="02020603050405020304" pitchFamily="18" charset="0"/>
              </a:defRPr>
            </a:lvl3pPr>
            <a:lvl4pPr marL="1600200" indent="-228600" defTabSz="925513" eaLnBrk="0" hangingPunct="0">
              <a:defRPr sz="2400">
                <a:solidFill>
                  <a:schemeClr val="tx1"/>
                </a:solidFill>
                <a:latin typeface="Times New Roman" panose="02020603050405020304" pitchFamily="18" charset="0"/>
              </a:defRPr>
            </a:lvl4pPr>
            <a:lvl5pPr marL="2057400" indent="-228600" defTabSz="925513" eaLnBrk="0" hangingPunct="0">
              <a:defRPr sz="2400">
                <a:solidFill>
                  <a:schemeClr val="tx1"/>
                </a:solidFill>
                <a:latin typeface="Times New Roman" panose="02020603050405020304" pitchFamily="18" charset="0"/>
              </a:defRPr>
            </a:lvl5pPr>
            <a:lvl6pPr marL="2514600" indent="-228600" defTabSz="92551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551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551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551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D7D91D14-8CB6-4E3D-B184-7A4105A8EA2A}" type="slidenum">
              <a:rPr lang="en-US" altLang="en-US" sz="1200"/>
              <a:pPr eaLnBrk="1" hangingPunct="1"/>
              <a:t>20</a:t>
            </a:fld>
            <a:endParaRPr lang="en-US" altLang="en-US" sz="1200"/>
          </a:p>
        </p:txBody>
      </p:sp>
      <p:sp>
        <p:nvSpPr>
          <p:cNvPr id="68611" name="Rectangle 2"/>
          <p:cNvSpPr>
            <a:spLocks noRo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Fortunately, you don’t need to get hung up on microns or VMD when selecting an appropriate nozzle. Nozzle suppliers like TeeJet make it easy for you to distinguish droplet sizes with the color coding system described in the previous slide. Here the yellow M indicates medium sized droplets and blue indicates coarse sized droplets.  The chart shows what nozzle type, size and corresponding pressure gives what droplet class. Some labels specify the droplet size class you must use. </a:t>
            </a:r>
          </a:p>
        </p:txBody>
      </p:sp>
    </p:spTree>
    <p:extLst>
      <p:ext uri="{BB962C8B-B14F-4D97-AF65-F5344CB8AC3E}">
        <p14:creationId xmlns:p14="http://schemas.microsoft.com/office/powerpoint/2010/main" val="3772673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sz="2400">
                <a:solidFill>
                  <a:schemeClr val="tx1"/>
                </a:solidFill>
                <a:latin typeface="Times New Roman" panose="02020603050405020304" pitchFamily="18" charset="0"/>
              </a:defRPr>
            </a:lvl1pPr>
            <a:lvl2pPr marL="742950" indent="-285750" defTabSz="925513" eaLnBrk="0" hangingPunct="0">
              <a:defRPr sz="2400">
                <a:solidFill>
                  <a:schemeClr val="tx1"/>
                </a:solidFill>
                <a:latin typeface="Times New Roman" panose="02020603050405020304" pitchFamily="18" charset="0"/>
              </a:defRPr>
            </a:lvl2pPr>
            <a:lvl3pPr marL="1143000" indent="-228600" defTabSz="925513" eaLnBrk="0" hangingPunct="0">
              <a:defRPr sz="2400">
                <a:solidFill>
                  <a:schemeClr val="tx1"/>
                </a:solidFill>
                <a:latin typeface="Times New Roman" panose="02020603050405020304" pitchFamily="18" charset="0"/>
              </a:defRPr>
            </a:lvl3pPr>
            <a:lvl4pPr marL="1600200" indent="-228600" defTabSz="925513" eaLnBrk="0" hangingPunct="0">
              <a:defRPr sz="2400">
                <a:solidFill>
                  <a:schemeClr val="tx1"/>
                </a:solidFill>
                <a:latin typeface="Times New Roman" panose="02020603050405020304" pitchFamily="18" charset="0"/>
              </a:defRPr>
            </a:lvl4pPr>
            <a:lvl5pPr marL="2057400" indent="-228600" defTabSz="925513" eaLnBrk="0" hangingPunct="0">
              <a:defRPr sz="2400">
                <a:solidFill>
                  <a:schemeClr val="tx1"/>
                </a:solidFill>
                <a:latin typeface="Times New Roman" panose="02020603050405020304" pitchFamily="18" charset="0"/>
              </a:defRPr>
            </a:lvl5pPr>
            <a:lvl6pPr marL="2514600" indent="-228600" defTabSz="92551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551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551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551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817A8EDB-C329-433C-A39E-B7BF296D670F}" type="slidenum">
              <a:rPr lang="en-US" altLang="en-US" sz="1200"/>
              <a:pPr eaLnBrk="1" hangingPunct="1"/>
              <a:t>2</a:t>
            </a:fld>
            <a:endParaRPr lang="en-US" altLang="en-US" sz="1200"/>
          </a:p>
        </p:txBody>
      </p:sp>
      <p:sp>
        <p:nvSpPr>
          <p:cNvPr id="51203" name="Rectangle 2"/>
          <p:cNvSpPr>
            <a:spLocks noRo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Before we move into discussing spray drift management, it is always a good idea to make sure everyone knows the language we are using. What is pesticide spray drift? For purposes of this presentation, drift is the unintentional airborne movement of pesticides outside of the target area. The formal definition differs by state.  For example, North Carolina regulations define drift as the airborne movement of pesticides off-target causing personal injury, damage to personal property, damage to real property, damage to the environment or any combination of these (adapted from the NC Pesticide Law of 1971). The picture shows damage on soybean from Roundup drift.</a:t>
            </a:r>
          </a:p>
        </p:txBody>
      </p:sp>
    </p:spTree>
    <p:extLst>
      <p:ext uri="{BB962C8B-B14F-4D97-AF65-F5344CB8AC3E}">
        <p14:creationId xmlns:p14="http://schemas.microsoft.com/office/powerpoint/2010/main" val="22150315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sz="2400">
                <a:solidFill>
                  <a:schemeClr val="tx1"/>
                </a:solidFill>
                <a:latin typeface="Times New Roman" panose="02020603050405020304" pitchFamily="18" charset="0"/>
              </a:defRPr>
            </a:lvl1pPr>
            <a:lvl2pPr marL="742950" indent="-285750" defTabSz="925513" eaLnBrk="0" hangingPunct="0">
              <a:defRPr sz="2400">
                <a:solidFill>
                  <a:schemeClr val="tx1"/>
                </a:solidFill>
                <a:latin typeface="Times New Roman" panose="02020603050405020304" pitchFamily="18" charset="0"/>
              </a:defRPr>
            </a:lvl2pPr>
            <a:lvl3pPr marL="1143000" indent="-228600" defTabSz="925513" eaLnBrk="0" hangingPunct="0">
              <a:defRPr sz="2400">
                <a:solidFill>
                  <a:schemeClr val="tx1"/>
                </a:solidFill>
                <a:latin typeface="Times New Roman" panose="02020603050405020304" pitchFamily="18" charset="0"/>
              </a:defRPr>
            </a:lvl3pPr>
            <a:lvl4pPr marL="1600200" indent="-228600" defTabSz="925513" eaLnBrk="0" hangingPunct="0">
              <a:defRPr sz="2400">
                <a:solidFill>
                  <a:schemeClr val="tx1"/>
                </a:solidFill>
                <a:latin typeface="Times New Roman" panose="02020603050405020304" pitchFamily="18" charset="0"/>
              </a:defRPr>
            </a:lvl4pPr>
            <a:lvl5pPr marL="2057400" indent="-228600" defTabSz="925513" eaLnBrk="0" hangingPunct="0">
              <a:defRPr sz="2400">
                <a:solidFill>
                  <a:schemeClr val="tx1"/>
                </a:solidFill>
                <a:latin typeface="Times New Roman" panose="02020603050405020304" pitchFamily="18" charset="0"/>
              </a:defRPr>
            </a:lvl5pPr>
            <a:lvl6pPr marL="2514600" indent="-228600" defTabSz="92551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551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551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551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698FDECA-D679-4BBC-9D69-81F29572F5E7}" type="slidenum">
              <a:rPr lang="en-US" altLang="en-US" sz="1200"/>
              <a:pPr eaLnBrk="1" hangingPunct="1"/>
              <a:t>21</a:t>
            </a:fld>
            <a:endParaRPr lang="en-US" altLang="en-US" sz="1200"/>
          </a:p>
        </p:txBody>
      </p:sp>
      <p:sp>
        <p:nvSpPr>
          <p:cNvPr id="69635" name="Rectangle 2"/>
          <p:cNvSpPr>
            <a:spLocks noRot="1" noChangeArrowheads="1" noTextEdit="1"/>
          </p:cNvSpPr>
          <p:nvPr>
            <p:ph type="sldImg"/>
          </p:nvPr>
        </p:nvSpPr>
        <p:spPr>
          <a:xfrm>
            <a:off x="1182688" y="693738"/>
            <a:ext cx="4611687" cy="3459162"/>
          </a:xfrm>
          <a:ln/>
        </p:spPr>
      </p:sp>
      <p:sp>
        <p:nvSpPr>
          <p:cNvPr id="69636" name="Rectangle 3"/>
          <p:cNvSpPr>
            <a:spLocks noGrp="1" noChangeArrowheads="1"/>
          </p:cNvSpPr>
          <p:nvPr>
            <p:ph type="body" idx="1"/>
          </p:nvPr>
        </p:nvSpPr>
        <p:spPr>
          <a:xfrm>
            <a:off x="930275" y="4387850"/>
            <a:ext cx="5111750" cy="4152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87" tIns="45643" rIns="91287" bIns="45643"/>
          <a:lstStyle/>
          <a:p>
            <a:r>
              <a:rPr lang="en-US" altLang="en-US" smtClean="0"/>
              <a:t>This slide shows the range of droplets from 6 different air induction nozzles (left column) under various nozzle pressures. Medium-sized droplets are produced under the highest pressures and extra coarse with lower pressure. This is what makes the AI nozzle a powerful drift reducing tool. We’ll discuss more about drift reducing nozzle tips later.</a:t>
            </a:r>
          </a:p>
        </p:txBody>
      </p:sp>
    </p:spTree>
    <p:extLst>
      <p:ext uri="{BB962C8B-B14F-4D97-AF65-F5344CB8AC3E}">
        <p14:creationId xmlns:p14="http://schemas.microsoft.com/office/powerpoint/2010/main" val="40002406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sz="2400">
                <a:solidFill>
                  <a:schemeClr val="tx1"/>
                </a:solidFill>
                <a:latin typeface="Times New Roman" panose="02020603050405020304" pitchFamily="18" charset="0"/>
              </a:defRPr>
            </a:lvl1pPr>
            <a:lvl2pPr marL="742950" indent="-285750" defTabSz="925513" eaLnBrk="0" hangingPunct="0">
              <a:defRPr sz="2400">
                <a:solidFill>
                  <a:schemeClr val="tx1"/>
                </a:solidFill>
                <a:latin typeface="Times New Roman" panose="02020603050405020304" pitchFamily="18" charset="0"/>
              </a:defRPr>
            </a:lvl2pPr>
            <a:lvl3pPr marL="1143000" indent="-228600" defTabSz="925513" eaLnBrk="0" hangingPunct="0">
              <a:defRPr sz="2400">
                <a:solidFill>
                  <a:schemeClr val="tx1"/>
                </a:solidFill>
                <a:latin typeface="Times New Roman" panose="02020603050405020304" pitchFamily="18" charset="0"/>
              </a:defRPr>
            </a:lvl3pPr>
            <a:lvl4pPr marL="1600200" indent="-228600" defTabSz="925513" eaLnBrk="0" hangingPunct="0">
              <a:defRPr sz="2400">
                <a:solidFill>
                  <a:schemeClr val="tx1"/>
                </a:solidFill>
                <a:latin typeface="Times New Roman" panose="02020603050405020304" pitchFamily="18" charset="0"/>
              </a:defRPr>
            </a:lvl4pPr>
            <a:lvl5pPr marL="2057400" indent="-228600" defTabSz="925513" eaLnBrk="0" hangingPunct="0">
              <a:defRPr sz="2400">
                <a:solidFill>
                  <a:schemeClr val="tx1"/>
                </a:solidFill>
                <a:latin typeface="Times New Roman" panose="02020603050405020304" pitchFamily="18" charset="0"/>
              </a:defRPr>
            </a:lvl5pPr>
            <a:lvl6pPr marL="2514600" indent="-228600" defTabSz="92551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551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551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551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4156A316-39B2-4ED3-AB5C-48B3BEB7FA19}" type="slidenum">
              <a:rPr lang="en-US" altLang="en-US" sz="1200"/>
              <a:pPr eaLnBrk="1" hangingPunct="1"/>
              <a:t>22</a:t>
            </a:fld>
            <a:endParaRPr lang="en-US" altLang="en-US" sz="1200"/>
          </a:p>
        </p:txBody>
      </p:sp>
      <p:sp>
        <p:nvSpPr>
          <p:cNvPr id="70659" name="Rectangle 2"/>
          <p:cNvSpPr>
            <a:spLocks noRot="1" noChangeArrowheads="1" noTextEdit="1"/>
          </p:cNvSpPr>
          <p:nvPr>
            <p:ph type="sldImg"/>
          </p:nvPr>
        </p:nvSpPr>
        <p:spPr>
          <a:ln/>
        </p:spPr>
      </p:sp>
      <p:sp>
        <p:nvSpPr>
          <p:cNvPr id="70660" name="Rectangle 3"/>
          <p:cNvSpPr>
            <a:spLocks noGrp="1" noChangeArrowheads="1"/>
          </p:cNvSpPr>
          <p:nvPr>
            <p:ph type="body" idx="1"/>
          </p:nvPr>
        </p:nvSpPr>
        <p:spPr>
          <a:xfrm>
            <a:off x="930275" y="4386263"/>
            <a:ext cx="5111750" cy="41544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cs typeface="Times New Roman" panose="02020603050405020304" pitchFamily="18" charset="0"/>
              </a:rPr>
              <a:t>This slide shows an example of the droplet sizes produced by a Turbo TeeJet nozzle at varying pressures.  The blue and green shaded areas are coarse and very coarse droplet ranges.  Notice that as the nozzle output decreases (top row from Right to Left) and pressure increases (first column top to bottom), the droplet size gets smaller.  As we saw in an earlier slide, a smaller droplet size may be desirable.  Most fungicides and insecticides require small droplets to achieve the coverage necessary for effective control.  Consult the pesticide label for specific recommendations.</a:t>
            </a:r>
            <a:r>
              <a:rPr lang="en-US" altLang="en-US" smtClean="0"/>
              <a:t> </a:t>
            </a:r>
          </a:p>
        </p:txBody>
      </p:sp>
    </p:spTree>
    <p:extLst>
      <p:ext uri="{BB962C8B-B14F-4D97-AF65-F5344CB8AC3E}">
        <p14:creationId xmlns:p14="http://schemas.microsoft.com/office/powerpoint/2010/main" val="16124848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sz="2400">
                <a:solidFill>
                  <a:schemeClr val="tx1"/>
                </a:solidFill>
                <a:latin typeface="Times New Roman" panose="02020603050405020304" pitchFamily="18" charset="0"/>
              </a:defRPr>
            </a:lvl1pPr>
            <a:lvl2pPr marL="742950" indent="-285750" defTabSz="925513" eaLnBrk="0" hangingPunct="0">
              <a:defRPr sz="2400">
                <a:solidFill>
                  <a:schemeClr val="tx1"/>
                </a:solidFill>
                <a:latin typeface="Times New Roman" panose="02020603050405020304" pitchFamily="18" charset="0"/>
              </a:defRPr>
            </a:lvl2pPr>
            <a:lvl3pPr marL="1143000" indent="-228600" defTabSz="925513" eaLnBrk="0" hangingPunct="0">
              <a:defRPr sz="2400">
                <a:solidFill>
                  <a:schemeClr val="tx1"/>
                </a:solidFill>
                <a:latin typeface="Times New Roman" panose="02020603050405020304" pitchFamily="18" charset="0"/>
              </a:defRPr>
            </a:lvl3pPr>
            <a:lvl4pPr marL="1600200" indent="-228600" defTabSz="925513" eaLnBrk="0" hangingPunct="0">
              <a:defRPr sz="2400">
                <a:solidFill>
                  <a:schemeClr val="tx1"/>
                </a:solidFill>
                <a:latin typeface="Times New Roman" panose="02020603050405020304" pitchFamily="18" charset="0"/>
              </a:defRPr>
            </a:lvl4pPr>
            <a:lvl5pPr marL="2057400" indent="-228600" defTabSz="925513" eaLnBrk="0" hangingPunct="0">
              <a:defRPr sz="2400">
                <a:solidFill>
                  <a:schemeClr val="tx1"/>
                </a:solidFill>
                <a:latin typeface="Times New Roman" panose="02020603050405020304" pitchFamily="18" charset="0"/>
              </a:defRPr>
            </a:lvl5pPr>
            <a:lvl6pPr marL="2514600" indent="-228600" defTabSz="92551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551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551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551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3836E514-FDF8-48DE-B1C1-1E5D54C0BF00}" type="slidenum">
              <a:rPr lang="en-US" altLang="en-US" sz="1200"/>
              <a:pPr eaLnBrk="1" hangingPunct="1"/>
              <a:t>23</a:t>
            </a:fld>
            <a:endParaRPr lang="en-US" altLang="en-US" sz="1200"/>
          </a:p>
        </p:txBody>
      </p:sp>
      <p:sp>
        <p:nvSpPr>
          <p:cNvPr id="71683" name="Rectangle 2"/>
          <p:cNvSpPr>
            <a:spLocks noRo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Do not confuse the color coding of the droplet sizes as shown in nozzle suppliers catalogs in previous slides to color coding for NOZZLE OUTPUT. As you see here, these nozzles are all different. However, they do have one thing in common, the color red. All “red” nozzles from this company are nozzles that have a 0.4 gallon per minute nozzle capacity rated at 40 PSI. This differs from the colors used for droplet size categories.</a:t>
            </a:r>
          </a:p>
        </p:txBody>
      </p:sp>
    </p:spTree>
    <p:extLst>
      <p:ext uri="{BB962C8B-B14F-4D97-AF65-F5344CB8AC3E}">
        <p14:creationId xmlns:p14="http://schemas.microsoft.com/office/powerpoint/2010/main" val="25237909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sz="2400">
                <a:solidFill>
                  <a:schemeClr val="tx1"/>
                </a:solidFill>
                <a:latin typeface="Times New Roman" panose="02020603050405020304" pitchFamily="18" charset="0"/>
              </a:defRPr>
            </a:lvl1pPr>
            <a:lvl2pPr marL="742950" indent="-285750" defTabSz="925513" eaLnBrk="0" hangingPunct="0">
              <a:defRPr sz="2400">
                <a:solidFill>
                  <a:schemeClr val="tx1"/>
                </a:solidFill>
                <a:latin typeface="Times New Roman" panose="02020603050405020304" pitchFamily="18" charset="0"/>
              </a:defRPr>
            </a:lvl2pPr>
            <a:lvl3pPr marL="1143000" indent="-228600" defTabSz="925513" eaLnBrk="0" hangingPunct="0">
              <a:defRPr sz="2400">
                <a:solidFill>
                  <a:schemeClr val="tx1"/>
                </a:solidFill>
                <a:latin typeface="Times New Roman" panose="02020603050405020304" pitchFamily="18" charset="0"/>
              </a:defRPr>
            </a:lvl3pPr>
            <a:lvl4pPr marL="1600200" indent="-228600" defTabSz="925513" eaLnBrk="0" hangingPunct="0">
              <a:defRPr sz="2400">
                <a:solidFill>
                  <a:schemeClr val="tx1"/>
                </a:solidFill>
                <a:latin typeface="Times New Roman" panose="02020603050405020304" pitchFamily="18" charset="0"/>
              </a:defRPr>
            </a:lvl4pPr>
            <a:lvl5pPr marL="2057400" indent="-228600" defTabSz="925513" eaLnBrk="0" hangingPunct="0">
              <a:defRPr sz="2400">
                <a:solidFill>
                  <a:schemeClr val="tx1"/>
                </a:solidFill>
                <a:latin typeface="Times New Roman" panose="02020603050405020304" pitchFamily="18" charset="0"/>
              </a:defRPr>
            </a:lvl5pPr>
            <a:lvl6pPr marL="2514600" indent="-228600" defTabSz="92551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551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551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551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107E4907-3C9D-4DBA-B8F6-28D86E4F812C}" type="slidenum">
              <a:rPr lang="en-US" altLang="en-US" sz="1200"/>
              <a:pPr eaLnBrk="1" hangingPunct="1"/>
              <a:t>24</a:t>
            </a:fld>
            <a:endParaRPr lang="en-US" altLang="en-US" sz="1200"/>
          </a:p>
        </p:txBody>
      </p:sp>
      <p:sp>
        <p:nvSpPr>
          <p:cNvPr id="72707" name="Rectangle 2"/>
          <p:cNvSpPr>
            <a:spLocks noRo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Because one of the main functions of the nozzle tip is to create various droplet sizes in a pattern, and because droplet size is the most important factor in contributing to drift, it makes sense (actually dollars and cents) to choose tips wisely for each pesticide application. This is a drift management factor that YOU can control. It bears repeating that droplet size is also important for effective pest control. Therefore, you need to match the nozzle type and size to the application at hand. See list for factors to consider.</a:t>
            </a:r>
          </a:p>
        </p:txBody>
      </p:sp>
    </p:spTree>
    <p:extLst>
      <p:ext uri="{BB962C8B-B14F-4D97-AF65-F5344CB8AC3E}">
        <p14:creationId xmlns:p14="http://schemas.microsoft.com/office/powerpoint/2010/main" val="29339112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sz="2400">
                <a:solidFill>
                  <a:schemeClr val="tx1"/>
                </a:solidFill>
                <a:latin typeface="Times New Roman" panose="02020603050405020304" pitchFamily="18" charset="0"/>
              </a:defRPr>
            </a:lvl1pPr>
            <a:lvl2pPr marL="742950" indent="-285750" defTabSz="925513" eaLnBrk="0" hangingPunct="0">
              <a:defRPr sz="2400">
                <a:solidFill>
                  <a:schemeClr val="tx1"/>
                </a:solidFill>
                <a:latin typeface="Times New Roman" panose="02020603050405020304" pitchFamily="18" charset="0"/>
              </a:defRPr>
            </a:lvl2pPr>
            <a:lvl3pPr marL="1143000" indent="-228600" defTabSz="925513" eaLnBrk="0" hangingPunct="0">
              <a:defRPr sz="2400">
                <a:solidFill>
                  <a:schemeClr val="tx1"/>
                </a:solidFill>
                <a:latin typeface="Times New Roman" panose="02020603050405020304" pitchFamily="18" charset="0"/>
              </a:defRPr>
            </a:lvl3pPr>
            <a:lvl4pPr marL="1600200" indent="-228600" defTabSz="925513" eaLnBrk="0" hangingPunct="0">
              <a:defRPr sz="2400">
                <a:solidFill>
                  <a:schemeClr val="tx1"/>
                </a:solidFill>
                <a:latin typeface="Times New Roman" panose="02020603050405020304" pitchFamily="18" charset="0"/>
              </a:defRPr>
            </a:lvl4pPr>
            <a:lvl5pPr marL="2057400" indent="-228600" defTabSz="925513" eaLnBrk="0" hangingPunct="0">
              <a:defRPr sz="2400">
                <a:solidFill>
                  <a:schemeClr val="tx1"/>
                </a:solidFill>
                <a:latin typeface="Times New Roman" panose="02020603050405020304" pitchFamily="18" charset="0"/>
              </a:defRPr>
            </a:lvl5pPr>
            <a:lvl6pPr marL="2514600" indent="-228600" defTabSz="92551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551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551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551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FF92D5BE-24A0-48C4-AD89-B5A7E5C7E288}" type="slidenum">
              <a:rPr lang="en-US" altLang="en-US" sz="1200"/>
              <a:pPr eaLnBrk="1" hangingPunct="1"/>
              <a:t>25</a:t>
            </a:fld>
            <a:endParaRPr lang="en-US" altLang="en-US" sz="1200"/>
          </a:p>
        </p:txBody>
      </p:sp>
      <p:sp>
        <p:nvSpPr>
          <p:cNvPr id="73731" name="Rectangle 2"/>
          <p:cNvSpPr>
            <a:spLocks noRo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To manage drift, you want the largest droplet size possible. Sometimes this will involve a compromise. While larger droplets reduce drift potential, they may also reduce the effectiveness of the pesticide application. Advances in nozzle technology have helped to overcome this compromise. </a:t>
            </a:r>
          </a:p>
        </p:txBody>
      </p:sp>
    </p:spTree>
    <p:extLst>
      <p:ext uri="{BB962C8B-B14F-4D97-AF65-F5344CB8AC3E}">
        <p14:creationId xmlns:p14="http://schemas.microsoft.com/office/powerpoint/2010/main" val="5446745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sz="2400">
                <a:solidFill>
                  <a:schemeClr val="tx1"/>
                </a:solidFill>
                <a:latin typeface="Times New Roman" panose="02020603050405020304" pitchFamily="18" charset="0"/>
              </a:defRPr>
            </a:lvl1pPr>
            <a:lvl2pPr marL="742950" indent="-285750" defTabSz="925513" eaLnBrk="0" hangingPunct="0">
              <a:defRPr sz="2400">
                <a:solidFill>
                  <a:schemeClr val="tx1"/>
                </a:solidFill>
                <a:latin typeface="Times New Roman" panose="02020603050405020304" pitchFamily="18" charset="0"/>
              </a:defRPr>
            </a:lvl2pPr>
            <a:lvl3pPr marL="1143000" indent="-228600" defTabSz="925513" eaLnBrk="0" hangingPunct="0">
              <a:defRPr sz="2400">
                <a:solidFill>
                  <a:schemeClr val="tx1"/>
                </a:solidFill>
                <a:latin typeface="Times New Roman" panose="02020603050405020304" pitchFamily="18" charset="0"/>
              </a:defRPr>
            </a:lvl3pPr>
            <a:lvl4pPr marL="1600200" indent="-228600" defTabSz="925513" eaLnBrk="0" hangingPunct="0">
              <a:defRPr sz="2400">
                <a:solidFill>
                  <a:schemeClr val="tx1"/>
                </a:solidFill>
                <a:latin typeface="Times New Roman" panose="02020603050405020304" pitchFamily="18" charset="0"/>
              </a:defRPr>
            </a:lvl4pPr>
            <a:lvl5pPr marL="2057400" indent="-228600" defTabSz="925513" eaLnBrk="0" hangingPunct="0">
              <a:defRPr sz="2400">
                <a:solidFill>
                  <a:schemeClr val="tx1"/>
                </a:solidFill>
                <a:latin typeface="Times New Roman" panose="02020603050405020304" pitchFamily="18" charset="0"/>
              </a:defRPr>
            </a:lvl5pPr>
            <a:lvl6pPr marL="2514600" indent="-228600" defTabSz="92551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551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551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551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F31CC1CD-C9A3-4E65-9064-23C32EFC2F5F}" type="slidenum">
              <a:rPr lang="en-US" altLang="en-US" sz="1200"/>
              <a:pPr eaLnBrk="1" hangingPunct="1"/>
              <a:t>26</a:t>
            </a:fld>
            <a:endParaRPr lang="en-US" altLang="en-US" sz="1200"/>
          </a:p>
        </p:txBody>
      </p:sp>
      <p:sp>
        <p:nvSpPr>
          <p:cNvPr id="74755" name="Rectangle 2"/>
          <p:cNvSpPr>
            <a:spLocks noRo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In fact, technological advancements in the last 20 years have made available an array of nozzle tips that produce drift-resistant droplets at a wide range of pressures. In general, these tips fall within one of the four categories listed here.</a:t>
            </a:r>
          </a:p>
        </p:txBody>
      </p:sp>
    </p:spTree>
    <p:extLst>
      <p:ext uri="{BB962C8B-B14F-4D97-AF65-F5344CB8AC3E}">
        <p14:creationId xmlns:p14="http://schemas.microsoft.com/office/powerpoint/2010/main" val="39403997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sz="2400">
                <a:solidFill>
                  <a:schemeClr val="tx1"/>
                </a:solidFill>
                <a:latin typeface="Times New Roman" panose="02020603050405020304" pitchFamily="18" charset="0"/>
              </a:defRPr>
            </a:lvl1pPr>
            <a:lvl2pPr marL="742950" indent="-285750" defTabSz="925513" eaLnBrk="0" hangingPunct="0">
              <a:defRPr sz="2400">
                <a:solidFill>
                  <a:schemeClr val="tx1"/>
                </a:solidFill>
                <a:latin typeface="Times New Roman" panose="02020603050405020304" pitchFamily="18" charset="0"/>
              </a:defRPr>
            </a:lvl2pPr>
            <a:lvl3pPr marL="1143000" indent="-228600" defTabSz="925513" eaLnBrk="0" hangingPunct="0">
              <a:defRPr sz="2400">
                <a:solidFill>
                  <a:schemeClr val="tx1"/>
                </a:solidFill>
                <a:latin typeface="Times New Roman" panose="02020603050405020304" pitchFamily="18" charset="0"/>
              </a:defRPr>
            </a:lvl3pPr>
            <a:lvl4pPr marL="1600200" indent="-228600" defTabSz="925513" eaLnBrk="0" hangingPunct="0">
              <a:defRPr sz="2400">
                <a:solidFill>
                  <a:schemeClr val="tx1"/>
                </a:solidFill>
                <a:latin typeface="Times New Roman" panose="02020603050405020304" pitchFamily="18" charset="0"/>
              </a:defRPr>
            </a:lvl4pPr>
            <a:lvl5pPr marL="2057400" indent="-228600" defTabSz="925513" eaLnBrk="0" hangingPunct="0">
              <a:defRPr sz="2400">
                <a:solidFill>
                  <a:schemeClr val="tx1"/>
                </a:solidFill>
                <a:latin typeface="Times New Roman" panose="02020603050405020304" pitchFamily="18" charset="0"/>
              </a:defRPr>
            </a:lvl5pPr>
            <a:lvl6pPr marL="2514600" indent="-228600" defTabSz="92551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551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551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551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9FE27FA1-2145-4F65-BCFA-433F08D733C3}" type="slidenum">
              <a:rPr lang="en-US" altLang="en-US" sz="1200"/>
              <a:pPr eaLnBrk="1" hangingPunct="1"/>
              <a:t>27</a:t>
            </a:fld>
            <a:endParaRPr lang="en-US" altLang="en-US" sz="1200"/>
          </a:p>
        </p:txBody>
      </p:sp>
      <p:sp>
        <p:nvSpPr>
          <p:cNvPr id="75779" name="Rectangle 2"/>
          <p:cNvSpPr>
            <a:spLocks noRo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Here are two examples of nozzles that can be used to reduce drift. To manage for drift with conventional nozzle tips, you typically use lower pressures. However, if the pressure is too low (or too high), the spray pattern is distorted. The Extended Range flat fan nozzle tip can be used at lower pressure to create large droplets while retaining the flat fan pattern for uniform coverage. One of the first, low drift nozzles produced is the Drift Guard. This nozzle has a pre-orifice that reduces internal pressure to form larger droplets with fewer drift-prone ones.</a:t>
            </a:r>
          </a:p>
        </p:txBody>
      </p:sp>
    </p:spTree>
    <p:extLst>
      <p:ext uri="{BB962C8B-B14F-4D97-AF65-F5344CB8AC3E}">
        <p14:creationId xmlns:p14="http://schemas.microsoft.com/office/powerpoint/2010/main" val="41106918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sz="2400">
                <a:solidFill>
                  <a:schemeClr val="tx1"/>
                </a:solidFill>
                <a:latin typeface="Times New Roman" panose="02020603050405020304" pitchFamily="18" charset="0"/>
              </a:defRPr>
            </a:lvl1pPr>
            <a:lvl2pPr marL="742950" indent="-285750" defTabSz="925513" eaLnBrk="0" hangingPunct="0">
              <a:defRPr sz="2400">
                <a:solidFill>
                  <a:schemeClr val="tx1"/>
                </a:solidFill>
                <a:latin typeface="Times New Roman" panose="02020603050405020304" pitchFamily="18" charset="0"/>
              </a:defRPr>
            </a:lvl2pPr>
            <a:lvl3pPr marL="1143000" indent="-228600" defTabSz="925513" eaLnBrk="0" hangingPunct="0">
              <a:defRPr sz="2400">
                <a:solidFill>
                  <a:schemeClr val="tx1"/>
                </a:solidFill>
                <a:latin typeface="Times New Roman" panose="02020603050405020304" pitchFamily="18" charset="0"/>
              </a:defRPr>
            </a:lvl3pPr>
            <a:lvl4pPr marL="1600200" indent="-228600" defTabSz="925513" eaLnBrk="0" hangingPunct="0">
              <a:defRPr sz="2400">
                <a:solidFill>
                  <a:schemeClr val="tx1"/>
                </a:solidFill>
                <a:latin typeface="Times New Roman" panose="02020603050405020304" pitchFamily="18" charset="0"/>
              </a:defRPr>
            </a:lvl4pPr>
            <a:lvl5pPr marL="2057400" indent="-228600" defTabSz="925513" eaLnBrk="0" hangingPunct="0">
              <a:defRPr sz="2400">
                <a:solidFill>
                  <a:schemeClr val="tx1"/>
                </a:solidFill>
                <a:latin typeface="Times New Roman" panose="02020603050405020304" pitchFamily="18" charset="0"/>
              </a:defRPr>
            </a:lvl5pPr>
            <a:lvl6pPr marL="2514600" indent="-228600" defTabSz="92551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551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551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551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824D4A39-E96C-4CC7-9B1C-8EB29CFCC814}" type="slidenum">
              <a:rPr lang="en-US" altLang="en-US" sz="1200"/>
              <a:pPr eaLnBrk="1" hangingPunct="1"/>
              <a:t>28</a:t>
            </a:fld>
            <a:endParaRPr lang="en-US" altLang="en-US" sz="1200"/>
          </a:p>
        </p:txBody>
      </p:sp>
      <p:sp>
        <p:nvSpPr>
          <p:cNvPr id="76803" name="Rectangle 2"/>
          <p:cNvSpPr>
            <a:spLocks noRo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Turbulence chamber nozzles have an internal chamber that absorbs energy within the tip. It maintains its pattern over a wide pressure range (15-90 psi). It is available in both the flat fan and flooding tip designs pictured in this slide.</a:t>
            </a:r>
          </a:p>
        </p:txBody>
      </p:sp>
    </p:spTree>
    <p:extLst>
      <p:ext uri="{BB962C8B-B14F-4D97-AF65-F5344CB8AC3E}">
        <p14:creationId xmlns:p14="http://schemas.microsoft.com/office/powerpoint/2010/main" val="39379920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sz="2400">
                <a:solidFill>
                  <a:schemeClr val="tx1"/>
                </a:solidFill>
                <a:latin typeface="Times New Roman" panose="02020603050405020304" pitchFamily="18" charset="0"/>
              </a:defRPr>
            </a:lvl1pPr>
            <a:lvl2pPr marL="742950" indent="-285750" defTabSz="925513" eaLnBrk="0" hangingPunct="0">
              <a:defRPr sz="2400">
                <a:solidFill>
                  <a:schemeClr val="tx1"/>
                </a:solidFill>
                <a:latin typeface="Times New Roman" panose="02020603050405020304" pitchFamily="18" charset="0"/>
              </a:defRPr>
            </a:lvl2pPr>
            <a:lvl3pPr marL="1143000" indent="-228600" defTabSz="925513" eaLnBrk="0" hangingPunct="0">
              <a:defRPr sz="2400">
                <a:solidFill>
                  <a:schemeClr val="tx1"/>
                </a:solidFill>
                <a:latin typeface="Times New Roman" panose="02020603050405020304" pitchFamily="18" charset="0"/>
              </a:defRPr>
            </a:lvl3pPr>
            <a:lvl4pPr marL="1600200" indent="-228600" defTabSz="925513" eaLnBrk="0" hangingPunct="0">
              <a:defRPr sz="2400">
                <a:solidFill>
                  <a:schemeClr val="tx1"/>
                </a:solidFill>
                <a:latin typeface="Times New Roman" panose="02020603050405020304" pitchFamily="18" charset="0"/>
              </a:defRPr>
            </a:lvl4pPr>
            <a:lvl5pPr marL="2057400" indent="-228600" defTabSz="925513" eaLnBrk="0" hangingPunct="0">
              <a:defRPr sz="2400">
                <a:solidFill>
                  <a:schemeClr val="tx1"/>
                </a:solidFill>
                <a:latin typeface="Times New Roman" panose="02020603050405020304" pitchFamily="18" charset="0"/>
              </a:defRPr>
            </a:lvl5pPr>
            <a:lvl6pPr marL="2514600" indent="-228600" defTabSz="92551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551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551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551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1AEDFEC5-6E3B-4512-BC3C-50854853D312}" type="slidenum">
              <a:rPr lang="en-US" altLang="en-US" sz="1200"/>
              <a:pPr eaLnBrk="1" hangingPunct="1"/>
              <a:t>29</a:t>
            </a:fld>
            <a:endParaRPr lang="en-US" altLang="en-US" sz="1200"/>
          </a:p>
        </p:txBody>
      </p:sp>
      <p:sp>
        <p:nvSpPr>
          <p:cNvPr id="77827" name="Rectangle 2"/>
          <p:cNvSpPr>
            <a:spLocks noRo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 air induction nozzle has a small hole on the side that allows air to move into the nozzle. The air and spray solution is mixed and then discharged. The large droplet splatters on contact.</a:t>
            </a:r>
          </a:p>
        </p:txBody>
      </p:sp>
    </p:spTree>
    <p:extLst>
      <p:ext uri="{BB962C8B-B14F-4D97-AF65-F5344CB8AC3E}">
        <p14:creationId xmlns:p14="http://schemas.microsoft.com/office/powerpoint/2010/main" val="11901671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sz="2400">
                <a:solidFill>
                  <a:schemeClr val="tx1"/>
                </a:solidFill>
                <a:latin typeface="Times New Roman" panose="02020603050405020304" pitchFamily="18" charset="0"/>
              </a:defRPr>
            </a:lvl1pPr>
            <a:lvl2pPr marL="742950" indent="-285750" defTabSz="925513" eaLnBrk="0" hangingPunct="0">
              <a:defRPr sz="2400">
                <a:solidFill>
                  <a:schemeClr val="tx1"/>
                </a:solidFill>
                <a:latin typeface="Times New Roman" panose="02020603050405020304" pitchFamily="18" charset="0"/>
              </a:defRPr>
            </a:lvl2pPr>
            <a:lvl3pPr marL="1143000" indent="-228600" defTabSz="925513" eaLnBrk="0" hangingPunct="0">
              <a:defRPr sz="2400">
                <a:solidFill>
                  <a:schemeClr val="tx1"/>
                </a:solidFill>
                <a:latin typeface="Times New Roman" panose="02020603050405020304" pitchFamily="18" charset="0"/>
              </a:defRPr>
            </a:lvl3pPr>
            <a:lvl4pPr marL="1600200" indent="-228600" defTabSz="925513" eaLnBrk="0" hangingPunct="0">
              <a:defRPr sz="2400">
                <a:solidFill>
                  <a:schemeClr val="tx1"/>
                </a:solidFill>
                <a:latin typeface="Times New Roman" panose="02020603050405020304" pitchFamily="18" charset="0"/>
              </a:defRPr>
            </a:lvl4pPr>
            <a:lvl5pPr marL="2057400" indent="-228600" defTabSz="925513" eaLnBrk="0" hangingPunct="0">
              <a:defRPr sz="2400">
                <a:solidFill>
                  <a:schemeClr val="tx1"/>
                </a:solidFill>
                <a:latin typeface="Times New Roman" panose="02020603050405020304" pitchFamily="18" charset="0"/>
              </a:defRPr>
            </a:lvl5pPr>
            <a:lvl6pPr marL="2514600" indent="-228600" defTabSz="92551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551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551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551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FB23DA06-2744-4845-A6F8-BE09658F2D16}" type="slidenum">
              <a:rPr lang="en-US" altLang="en-US" sz="1200"/>
              <a:pPr eaLnBrk="1" hangingPunct="1"/>
              <a:t>31</a:t>
            </a:fld>
            <a:endParaRPr lang="en-US" altLang="en-US" sz="1200"/>
          </a:p>
        </p:txBody>
      </p:sp>
      <p:sp>
        <p:nvSpPr>
          <p:cNvPr id="78851" name="Rectangle 2"/>
          <p:cNvSpPr>
            <a:spLocks noRo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This chart shows the differences in droplet size (as measured by Volume Median Diameter) between 6 low drift nozzles at constant pressure. The XR11006 (Extended Range, 110 degree spray angle, 0.6 gallons per minute output) produces the smallest droplets of the 6 tips. The XR8006 (Extended Range, 80 degree spray angle, 0.6 gallons per minute output) produced slightly larger droplets which is expected from the narrower spray angle. The Turbo TeeJet (TT11006), Air Induction TeeJet (AI11006), Turbo FloodJet (TF-3), and Turbo TurfJet (1/4TTJ-06) produce progressively larger droplets in the Very Coarse to Extremely Coarse range. This is convincing proof of the influence of nozzle design in reducing the volume of small, drift-prone droplets.</a:t>
            </a:r>
          </a:p>
        </p:txBody>
      </p:sp>
    </p:spTree>
    <p:extLst>
      <p:ext uri="{BB962C8B-B14F-4D97-AF65-F5344CB8AC3E}">
        <p14:creationId xmlns:p14="http://schemas.microsoft.com/office/powerpoint/2010/main" val="1427675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sz="2400">
                <a:solidFill>
                  <a:schemeClr val="tx1"/>
                </a:solidFill>
                <a:latin typeface="Times New Roman" panose="02020603050405020304" pitchFamily="18" charset="0"/>
              </a:defRPr>
            </a:lvl1pPr>
            <a:lvl2pPr marL="742950" indent="-285750" defTabSz="925513" eaLnBrk="0" hangingPunct="0">
              <a:defRPr sz="2400">
                <a:solidFill>
                  <a:schemeClr val="tx1"/>
                </a:solidFill>
                <a:latin typeface="Times New Roman" panose="02020603050405020304" pitchFamily="18" charset="0"/>
              </a:defRPr>
            </a:lvl2pPr>
            <a:lvl3pPr marL="1143000" indent="-228600" defTabSz="925513" eaLnBrk="0" hangingPunct="0">
              <a:defRPr sz="2400">
                <a:solidFill>
                  <a:schemeClr val="tx1"/>
                </a:solidFill>
                <a:latin typeface="Times New Roman" panose="02020603050405020304" pitchFamily="18" charset="0"/>
              </a:defRPr>
            </a:lvl3pPr>
            <a:lvl4pPr marL="1600200" indent="-228600" defTabSz="925513" eaLnBrk="0" hangingPunct="0">
              <a:defRPr sz="2400">
                <a:solidFill>
                  <a:schemeClr val="tx1"/>
                </a:solidFill>
                <a:latin typeface="Times New Roman" panose="02020603050405020304" pitchFamily="18" charset="0"/>
              </a:defRPr>
            </a:lvl4pPr>
            <a:lvl5pPr marL="2057400" indent="-228600" defTabSz="925513" eaLnBrk="0" hangingPunct="0">
              <a:defRPr sz="2400">
                <a:solidFill>
                  <a:schemeClr val="tx1"/>
                </a:solidFill>
                <a:latin typeface="Times New Roman" panose="02020603050405020304" pitchFamily="18" charset="0"/>
              </a:defRPr>
            </a:lvl5pPr>
            <a:lvl6pPr marL="2514600" indent="-228600" defTabSz="92551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551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551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551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5F717B0-EFBB-40B5-9F96-FC81C8B03195}" type="slidenum">
              <a:rPr lang="en-US" altLang="en-US" sz="1200"/>
              <a:pPr eaLnBrk="1" hangingPunct="1"/>
              <a:t>3</a:t>
            </a:fld>
            <a:endParaRPr lang="en-US" altLang="en-US" sz="1200"/>
          </a:p>
        </p:txBody>
      </p:sp>
      <p:sp>
        <p:nvSpPr>
          <p:cNvPr id="52227" name="Rectangle 2"/>
          <p:cNvSpPr>
            <a:spLocks noRo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These two diagrams illustrate what can be considered drift. In both of these cases the pesticide spray is being physically moved off-target by wind. In one case, the movement of pesticide particles is sideways and in the other, the movement is upward.</a:t>
            </a:r>
          </a:p>
        </p:txBody>
      </p:sp>
    </p:spTree>
    <p:extLst>
      <p:ext uri="{BB962C8B-B14F-4D97-AF65-F5344CB8AC3E}">
        <p14:creationId xmlns:p14="http://schemas.microsoft.com/office/powerpoint/2010/main" val="17084539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sz="2400">
                <a:solidFill>
                  <a:schemeClr val="tx1"/>
                </a:solidFill>
                <a:latin typeface="Times New Roman" panose="02020603050405020304" pitchFamily="18" charset="0"/>
              </a:defRPr>
            </a:lvl1pPr>
            <a:lvl2pPr marL="742950" indent="-285750" defTabSz="925513" eaLnBrk="0" hangingPunct="0">
              <a:defRPr sz="2400">
                <a:solidFill>
                  <a:schemeClr val="tx1"/>
                </a:solidFill>
                <a:latin typeface="Times New Roman" panose="02020603050405020304" pitchFamily="18" charset="0"/>
              </a:defRPr>
            </a:lvl2pPr>
            <a:lvl3pPr marL="1143000" indent="-228600" defTabSz="925513" eaLnBrk="0" hangingPunct="0">
              <a:defRPr sz="2400">
                <a:solidFill>
                  <a:schemeClr val="tx1"/>
                </a:solidFill>
                <a:latin typeface="Times New Roman" panose="02020603050405020304" pitchFamily="18" charset="0"/>
              </a:defRPr>
            </a:lvl3pPr>
            <a:lvl4pPr marL="1600200" indent="-228600" defTabSz="925513" eaLnBrk="0" hangingPunct="0">
              <a:defRPr sz="2400">
                <a:solidFill>
                  <a:schemeClr val="tx1"/>
                </a:solidFill>
                <a:latin typeface="Times New Roman" panose="02020603050405020304" pitchFamily="18" charset="0"/>
              </a:defRPr>
            </a:lvl4pPr>
            <a:lvl5pPr marL="2057400" indent="-228600" defTabSz="925513" eaLnBrk="0" hangingPunct="0">
              <a:defRPr sz="2400">
                <a:solidFill>
                  <a:schemeClr val="tx1"/>
                </a:solidFill>
                <a:latin typeface="Times New Roman" panose="02020603050405020304" pitchFamily="18" charset="0"/>
              </a:defRPr>
            </a:lvl5pPr>
            <a:lvl6pPr marL="2514600" indent="-228600" defTabSz="92551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551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551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551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4B834946-8218-4147-BB79-CB301BC5820E}" type="slidenum">
              <a:rPr lang="en-US" altLang="en-US" sz="1200"/>
              <a:pPr eaLnBrk="1" hangingPunct="1"/>
              <a:t>32</a:t>
            </a:fld>
            <a:endParaRPr lang="en-US" altLang="en-US" sz="1200"/>
          </a:p>
        </p:txBody>
      </p:sp>
      <p:sp>
        <p:nvSpPr>
          <p:cNvPr id="79875" name="Rectangle 2"/>
          <p:cNvSpPr>
            <a:spLocks noRo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To increase droplet size, you also may want to consider adding drift control agents to the tank. These chemicals are designed to increase the number of larger droplets or reduce droplet evaporation. They will also, however, reduce coverage of the plant surface, so be sure to use these adjuvants according to directions on the pesticide label. Some work well with one active ingredient, but not with others. Some spray retardants may distort the pattern of air-induction nozzles. Generally speaking, the “jury is still out” on their effectiveness.</a:t>
            </a:r>
          </a:p>
        </p:txBody>
      </p:sp>
    </p:spTree>
    <p:extLst>
      <p:ext uri="{BB962C8B-B14F-4D97-AF65-F5344CB8AC3E}">
        <p14:creationId xmlns:p14="http://schemas.microsoft.com/office/powerpoint/2010/main" val="30137878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sz="2400">
                <a:solidFill>
                  <a:schemeClr val="tx1"/>
                </a:solidFill>
                <a:latin typeface="Times New Roman" panose="02020603050405020304" pitchFamily="18" charset="0"/>
              </a:defRPr>
            </a:lvl1pPr>
            <a:lvl2pPr marL="742950" indent="-285750" defTabSz="925513" eaLnBrk="0" hangingPunct="0">
              <a:defRPr sz="2400">
                <a:solidFill>
                  <a:schemeClr val="tx1"/>
                </a:solidFill>
                <a:latin typeface="Times New Roman" panose="02020603050405020304" pitchFamily="18" charset="0"/>
              </a:defRPr>
            </a:lvl2pPr>
            <a:lvl3pPr marL="1143000" indent="-228600" defTabSz="925513" eaLnBrk="0" hangingPunct="0">
              <a:defRPr sz="2400">
                <a:solidFill>
                  <a:schemeClr val="tx1"/>
                </a:solidFill>
                <a:latin typeface="Times New Roman" panose="02020603050405020304" pitchFamily="18" charset="0"/>
              </a:defRPr>
            </a:lvl3pPr>
            <a:lvl4pPr marL="1600200" indent="-228600" defTabSz="925513" eaLnBrk="0" hangingPunct="0">
              <a:defRPr sz="2400">
                <a:solidFill>
                  <a:schemeClr val="tx1"/>
                </a:solidFill>
                <a:latin typeface="Times New Roman" panose="02020603050405020304" pitchFamily="18" charset="0"/>
              </a:defRPr>
            </a:lvl4pPr>
            <a:lvl5pPr marL="2057400" indent="-228600" defTabSz="925513" eaLnBrk="0" hangingPunct="0">
              <a:defRPr sz="2400">
                <a:solidFill>
                  <a:schemeClr val="tx1"/>
                </a:solidFill>
                <a:latin typeface="Times New Roman" panose="02020603050405020304" pitchFamily="18" charset="0"/>
              </a:defRPr>
            </a:lvl5pPr>
            <a:lvl6pPr marL="2514600" indent="-228600" defTabSz="92551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551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551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551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8104E873-E526-4035-8DCF-8E431A3DEBB8}" type="slidenum">
              <a:rPr lang="en-US" altLang="en-US" sz="1200"/>
              <a:pPr eaLnBrk="1" hangingPunct="1"/>
              <a:t>33</a:t>
            </a:fld>
            <a:endParaRPr lang="en-US" altLang="en-US" sz="1200"/>
          </a:p>
        </p:txBody>
      </p:sp>
      <p:sp>
        <p:nvSpPr>
          <p:cNvPr id="80899" name="Rectangle 2"/>
          <p:cNvSpPr>
            <a:spLocks noRo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An important equipment factor contributing to drift is the distance between the nozzle and the target. Boom height directly affects how long spray droplets stay airborne. Drift potential is reduced when the boom is closer to the target. Of course, boom height can dramatically affect the spray pattern and coverage. Follow manufacturer guidelines for the spray tips and nozzle spacing you are using.</a:t>
            </a:r>
          </a:p>
        </p:txBody>
      </p:sp>
    </p:spTree>
    <p:extLst>
      <p:ext uri="{BB962C8B-B14F-4D97-AF65-F5344CB8AC3E}">
        <p14:creationId xmlns:p14="http://schemas.microsoft.com/office/powerpoint/2010/main" val="32675989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sz="2400">
                <a:solidFill>
                  <a:schemeClr val="tx1"/>
                </a:solidFill>
                <a:latin typeface="Times New Roman" panose="02020603050405020304" pitchFamily="18" charset="0"/>
              </a:defRPr>
            </a:lvl1pPr>
            <a:lvl2pPr marL="742950" indent="-285750" defTabSz="925513" eaLnBrk="0" hangingPunct="0">
              <a:defRPr sz="2400">
                <a:solidFill>
                  <a:schemeClr val="tx1"/>
                </a:solidFill>
                <a:latin typeface="Times New Roman" panose="02020603050405020304" pitchFamily="18" charset="0"/>
              </a:defRPr>
            </a:lvl2pPr>
            <a:lvl3pPr marL="1143000" indent="-228600" defTabSz="925513" eaLnBrk="0" hangingPunct="0">
              <a:defRPr sz="2400">
                <a:solidFill>
                  <a:schemeClr val="tx1"/>
                </a:solidFill>
                <a:latin typeface="Times New Roman" panose="02020603050405020304" pitchFamily="18" charset="0"/>
              </a:defRPr>
            </a:lvl3pPr>
            <a:lvl4pPr marL="1600200" indent="-228600" defTabSz="925513" eaLnBrk="0" hangingPunct="0">
              <a:defRPr sz="2400">
                <a:solidFill>
                  <a:schemeClr val="tx1"/>
                </a:solidFill>
                <a:latin typeface="Times New Roman" panose="02020603050405020304" pitchFamily="18" charset="0"/>
              </a:defRPr>
            </a:lvl4pPr>
            <a:lvl5pPr marL="2057400" indent="-228600" defTabSz="925513" eaLnBrk="0" hangingPunct="0">
              <a:defRPr sz="2400">
                <a:solidFill>
                  <a:schemeClr val="tx1"/>
                </a:solidFill>
                <a:latin typeface="Times New Roman" panose="02020603050405020304" pitchFamily="18" charset="0"/>
              </a:defRPr>
            </a:lvl5pPr>
            <a:lvl6pPr marL="2514600" indent="-228600" defTabSz="92551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551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551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551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D2E295B9-13BB-4C3B-8D8D-CB4D209737CA}" type="slidenum">
              <a:rPr lang="en-US" altLang="en-US" sz="1200"/>
              <a:pPr eaLnBrk="1" hangingPunct="1"/>
              <a:t>34</a:t>
            </a:fld>
            <a:endParaRPr lang="en-US" altLang="en-US" sz="1200"/>
          </a:p>
        </p:txBody>
      </p:sp>
      <p:sp>
        <p:nvSpPr>
          <p:cNvPr id="81923" name="Rectangle 2"/>
          <p:cNvSpPr>
            <a:spLocks noRo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Outside of equipment selection and use, most factors that contribute to drift are out of your control, but critically important to recognize before deciding to spray. These include the weather and location of sensitive areas. Wind and temperature inversions will be covered in more depth later. Do not spray when temperatures are high. As temperatures increase, droplets evaporate into smaller droplets which affects the ability of the product to get down into the treatment area. Know the location of all sensitive areas. These areas should always be separated from spray areas by a no-spray buffer zone.</a:t>
            </a:r>
          </a:p>
          <a:p>
            <a:endParaRPr lang="en-US" altLang="en-US" smtClean="0"/>
          </a:p>
        </p:txBody>
      </p:sp>
    </p:spTree>
    <p:extLst>
      <p:ext uri="{BB962C8B-B14F-4D97-AF65-F5344CB8AC3E}">
        <p14:creationId xmlns:p14="http://schemas.microsoft.com/office/powerpoint/2010/main" val="3887516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sz="2400">
                <a:solidFill>
                  <a:schemeClr val="tx1"/>
                </a:solidFill>
                <a:latin typeface="Times New Roman" panose="02020603050405020304" pitchFamily="18" charset="0"/>
              </a:defRPr>
            </a:lvl1pPr>
            <a:lvl2pPr marL="742950" indent="-285750" defTabSz="925513" eaLnBrk="0" hangingPunct="0">
              <a:defRPr sz="2400">
                <a:solidFill>
                  <a:schemeClr val="tx1"/>
                </a:solidFill>
                <a:latin typeface="Times New Roman" panose="02020603050405020304" pitchFamily="18" charset="0"/>
              </a:defRPr>
            </a:lvl2pPr>
            <a:lvl3pPr marL="1143000" indent="-228600" defTabSz="925513" eaLnBrk="0" hangingPunct="0">
              <a:defRPr sz="2400">
                <a:solidFill>
                  <a:schemeClr val="tx1"/>
                </a:solidFill>
                <a:latin typeface="Times New Roman" panose="02020603050405020304" pitchFamily="18" charset="0"/>
              </a:defRPr>
            </a:lvl3pPr>
            <a:lvl4pPr marL="1600200" indent="-228600" defTabSz="925513" eaLnBrk="0" hangingPunct="0">
              <a:defRPr sz="2400">
                <a:solidFill>
                  <a:schemeClr val="tx1"/>
                </a:solidFill>
                <a:latin typeface="Times New Roman" panose="02020603050405020304" pitchFamily="18" charset="0"/>
              </a:defRPr>
            </a:lvl4pPr>
            <a:lvl5pPr marL="2057400" indent="-228600" defTabSz="925513" eaLnBrk="0" hangingPunct="0">
              <a:defRPr sz="2400">
                <a:solidFill>
                  <a:schemeClr val="tx1"/>
                </a:solidFill>
                <a:latin typeface="Times New Roman" panose="02020603050405020304" pitchFamily="18" charset="0"/>
              </a:defRPr>
            </a:lvl5pPr>
            <a:lvl6pPr marL="2514600" indent="-228600" defTabSz="92551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551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551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551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2B591EC-5B65-4F00-BF06-D8FC4BCF11EC}" type="slidenum">
              <a:rPr lang="en-US" altLang="en-US" sz="1200"/>
              <a:pPr eaLnBrk="1" hangingPunct="1"/>
              <a:t>35</a:t>
            </a:fld>
            <a:endParaRPr lang="en-US" altLang="en-US" sz="1200"/>
          </a:p>
        </p:txBody>
      </p:sp>
      <p:sp>
        <p:nvSpPr>
          <p:cNvPr id="82947" name="Rectangle 2"/>
          <p:cNvSpPr>
            <a:spLocks noRo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5929422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sz="2400">
                <a:solidFill>
                  <a:schemeClr val="tx1"/>
                </a:solidFill>
                <a:latin typeface="Times New Roman" panose="02020603050405020304" pitchFamily="18" charset="0"/>
              </a:defRPr>
            </a:lvl1pPr>
            <a:lvl2pPr marL="742950" indent="-285750" defTabSz="925513" eaLnBrk="0" hangingPunct="0">
              <a:defRPr sz="2400">
                <a:solidFill>
                  <a:schemeClr val="tx1"/>
                </a:solidFill>
                <a:latin typeface="Times New Roman" panose="02020603050405020304" pitchFamily="18" charset="0"/>
              </a:defRPr>
            </a:lvl2pPr>
            <a:lvl3pPr marL="1143000" indent="-228600" defTabSz="925513" eaLnBrk="0" hangingPunct="0">
              <a:defRPr sz="2400">
                <a:solidFill>
                  <a:schemeClr val="tx1"/>
                </a:solidFill>
                <a:latin typeface="Times New Roman" panose="02020603050405020304" pitchFamily="18" charset="0"/>
              </a:defRPr>
            </a:lvl3pPr>
            <a:lvl4pPr marL="1600200" indent="-228600" defTabSz="925513" eaLnBrk="0" hangingPunct="0">
              <a:defRPr sz="2400">
                <a:solidFill>
                  <a:schemeClr val="tx1"/>
                </a:solidFill>
                <a:latin typeface="Times New Roman" panose="02020603050405020304" pitchFamily="18" charset="0"/>
              </a:defRPr>
            </a:lvl4pPr>
            <a:lvl5pPr marL="2057400" indent="-228600" defTabSz="925513" eaLnBrk="0" hangingPunct="0">
              <a:defRPr sz="2400">
                <a:solidFill>
                  <a:schemeClr val="tx1"/>
                </a:solidFill>
                <a:latin typeface="Times New Roman" panose="02020603050405020304" pitchFamily="18" charset="0"/>
              </a:defRPr>
            </a:lvl5pPr>
            <a:lvl6pPr marL="2514600" indent="-228600" defTabSz="92551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551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551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551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3754FC6-7715-4471-BC50-6DB8143C5599}" type="slidenum">
              <a:rPr lang="en-US" altLang="en-US" sz="1200"/>
              <a:pPr eaLnBrk="1" hangingPunct="1"/>
              <a:t>36</a:t>
            </a:fld>
            <a:endParaRPr lang="en-US" altLang="en-US" sz="1200"/>
          </a:p>
        </p:txBody>
      </p:sp>
      <p:sp>
        <p:nvSpPr>
          <p:cNvPr id="83971" name="Rectangle 2"/>
          <p:cNvSpPr>
            <a:spLocks noRot="1" noChangeArrowheads="1" noTextEdit="1"/>
          </p:cNvSpPr>
          <p:nvPr>
            <p:ph type="sldImg"/>
          </p:nvPr>
        </p:nvSpPr>
        <p:spPr>
          <a:ln/>
        </p:spPr>
      </p:sp>
      <p:sp>
        <p:nvSpPr>
          <p:cNvPr id="83972" name="Rectangle 3"/>
          <p:cNvSpPr>
            <a:spLocks noGrp="1" noChangeArrowheads="1"/>
          </p:cNvSpPr>
          <p:nvPr>
            <p:ph type="body" idx="1"/>
          </p:nvPr>
        </p:nvSpPr>
        <p:spPr>
          <a:xfrm>
            <a:off x="930275" y="4386263"/>
            <a:ext cx="5111750" cy="41544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cs typeface="Times New Roman" panose="02020603050405020304" pitchFamily="18" charset="0"/>
              </a:rPr>
              <a:t>An investment in a simple wind-speed gauge is highly recommended. Various, inexpensive wind meters are shown here. A reading with one of these devices </a:t>
            </a:r>
            <a:r>
              <a:rPr lang="en-US" altLang="en-US" b="1" smtClean="0">
                <a:latin typeface="Arial" panose="020B0604020202020204" pitchFamily="34" charset="0"/>
                <a:cs typeface="Times New Roman" panose="02020603050405020304" pitchFamily="18" charset="0"/>
              </a:rPr>
              <a:t>at the application site</a:t>
            </a:r>
            <a:r>
              <a:rPr lang="en-US" altLang="en-US" smtClean="0">
                <a:latin typeface="Arial" panose="020B0604020202020204" pitchFamily="34" charset="0"/>
                <a:cs typeface="Times New Roman" panose="02020603050405020304" pitchFamily="18" charset="0"/>
              </a:rPr>
              <a:t> is the best determination of whether or not the application should proceed. The conditions at the local radio station or airport are not the same as the conditions </a:t>
            </a:r>
            <a:r>
              <a:rPr lang="en-US" altLang="en-US" b="1" smtClean="0">
                <a:latin typeface="Arial" panose="020B0604020202020204" pitchFamily="34" charset="0"/>
                <a:cs typeface="Times New Roman" panose="02020603050405020304" pitchFamily="18" charset="0"/>
              </a:rPr>
              <a:t>in the field</a:t>
            </a:r>
            <a:r>
              <a:rPr lang="en-US" altLang="en-US" smtClean="0">
                <a:latin typeface="Arial" panose="020B0604020202020204" pitchFamily="34" charset="0"/>
                <a:cs typeface="Times New Roman" panose="02020603050405020304" pitchFamily="18" charset="0"/>
              </a:rPr>
              <a:t> and should not be used to determine if the application should take place. Record the wind speed and direction for all of your applications.</a:t>
            </a:r>
            <a:endParaRPr lang="en-US" altLang="en-US" smtClean="0">
              <a:cs typeface="Times New Roman" panose="02020603050405020304" pitchFamily="18" charset="0"/>
            </a:endParaRPr>
          </a:p>
          <a:p>
            <a:endParaRPr lang="en-US" altLang="en-US" smtClean="0"/>
          </a:p>
        </p:txBody>
      </p:sp>
    </p:spTree>
    <p:extLst>
      <p:ext uri="{BB962C8B-B14F-4D97-AF65-F5344CB8AC3E}">
        <p14:creationId xmlns:p14="http://schemas.microsoft.com/office/powerpoint/2010/main" val="33099899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sz="2400">
                <a:solidFill>
                  <a:schemeClr val="tx1"/>
                </a:solidFill>
                <a:latin typeface="Times New Roman" panose="02020603050405020304" pitchFamily="18" charset="0"/>
              </a:defRPr>
            </a:lvl1pPr>
            <a:lvl2pPr marL="742950" indent="-285750" defTabSz="925513" eaLnBrk="0" hangingPunct="0">
              <a:defRPr sz="2400">
                <a:solidFill>
                  <a:schemeClr val="tx1"/>
                </a:solidFill>
                <a:latin typeface="Times New Roman" panose="02020603050405020304" pitchFamily="18" charset="0"/>
              </a:defRPr>
            </a:lvl2pPr>
            <a:lvl3pPr marL="1143000" indent="-228600" defTabSz="925513" eaLnBrk="0" hangingPunct="0">
              <a:defRPr sz="2400">
                <a:solidFill>
                  <a:schemeClr val="tx1"/>
                </a:solidFill>
                <a:latin typeface="Times New Roman" panose="02020603050405020304" pitchFamily="18" charset="0"/>
              </a:defRPr>
            </a:lvl3pPr>
            <a:lvl4pPr marL="1600200" indent="-228600" defTabSz="925513" eaLnBrk="0" hangingPunct="0">
              <a:defRPr sz="2400">
                <a:solidFill>
                  <a:schemeClr val="tx1"/>
                </a:solidFill>
                <a:latin typeface="Times New Roman" panose="02020603050405020304" pitchFamily="18" charset="0"/>
              </a:defRPr>
            </a:lvl4pPr>
            <a:lvl5pPr marL="2057400" indent="-228600" defTabSz="925513" eaLnBrk="0" hangingPunct="0">
              <a:defRPr sz="2400">
                <a:solidFill>
                  <a:schemeClr val="tx1"/>
                </a:solidFill>
                <a:latin typeface="Times New Roman" panose="02020603050405020304" pitchFamily="18" charset="0"/>
              </a:defRPr>
            </a:lvl5pPr>
            <a:lvl6pPr marL="2514600" indent="-228600" defTabSz="92551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551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551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551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D398529D-D3BA-464C-B825-C70A6562BD6D}" type="slidenum">
              <a:rPr lang="en-US" altLang="en-US" sz="1200"/>
              <a:pPr eaLnBrk="1" hangingPunct="1"/>
              <a:t>37</a:t>
            </a:fld>
            <a:endParaRPr lang="en-US" altLang="en-US" sz="1200"/>
          </a:p>
        </p:txBody>
      </p:sp>
      <p:sp>
        <p:nvSpPr>
          <p:cNvPr id="84995" name="Rectangle 2"/>
          <p:cNvSpPr>
            <a:spLocks noRo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 wind direction during a spray application is very important. Spray when the breeze is gentle, steady, (between 3 and 10 mph) and blowing away from sensitive areas. Dead calm conditions are never recommended because of the likelihood of temperature inversions.</a:t>
            </a:r>
          </a:p>
          <a:p>
            <a:endParaRPr lang="en-US" altLang="en-US" smtClean="0"/>
          </a:p>
        </p:txBody>
      </p:sp>
    </p:spTree>
    <p:extLst>
      <p:ext uri="{BB962C8B-B14F-4D97-AF65-F5344CB8AC3E}">
        <p14:creationId xmlns:p14="http://schemas.microsoft.com/office/powerpoint/2010/main" val="26963745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sz="2400">
                <a:solidFill>
                  <a:schemeClr val="tx1"/>
                </a:solidFill>
                <a:latin typeface="Times New Roman" panose="02020603050405020304" pitchFamily="18" charset="0"/>
              </a:defRPr>
            </a:lvl1pPr>
            <a:lvl2pPr marL="742950" indent="-285750" defTabSz="925513" eaLnBrk="0" hangingPunct="0">
              <a:defRPr sz="2400">
                <a:solidFill>
                  <a:schemeClr val="tx1"/>
                </a:solidFill>
                <a:latin typeface="Times New Roman" panose="02020603050405020304" pitchFamily="18" charset="0"/>
              </a:defRPr>
            </a:lvl2pPr>
            <a:lvl3pPr marL="1143000" indent="-228600" defTabSz="925513" eaLnBrk="0" hangingPunct="0">
              <a:defRPr sz="2400">
                <a:solidFill>
                  <a:schemeClr val="tx1"/>
                </a:solidFill>
                <a:latin typeface="Times New Roman" panose="02020603050405020304" pitchFamily="18" charset="0"/>
              </a:defRPr>
            </a:lvl3pPr>
            <a:lvl4pPr marL="1600200" indent="-228600" defTabSz="925513" eaLnBrk="0" hangingPunct="0">
              <a:defRPr sz="2400">
                <a:solidFill>
                  <a:schemeClr val="tx1"/>
                </a:solidFill>
                <a:latin typeface="Times New Roman" panose="02020603050405020304" pitchFamily="18" charset="0"/>
              </a:defRPr>
            </a:lvl4pPr>
            <a:lvl5pPr marL="2057400" indent="-228600" defTabSz="925513" eaLnBrk="0" hangingPunct="0">
              <a:defRPr sz="2400">
                <a:solidFill>
                  <a:schemeClr val="tx1"/>
                </a:solidFill>
                <a:latin typeface="Times New Roman" panose="02020603050405020304" pitchFamily="18" charset="0"/>
              </a:defRPr>
            </a:lvl5pPr>
            <a:lvl6pPr marL="2514600" indent="-228600" defTabSz="92551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551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551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551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48215870-38FA-4ABE-9BCB-A3C20903294C}" type="slidenum">
              <a:rPr lang="en-US" altLang="en-US" sz="1200"/>
              <a:pPr eaLnBrk="1" hangingPunct="1"/>
              <a:t>38</a:t>
            </a:fld>
            <a:endParaRPr lang="en-US" altLang="en-US" sz="1200"/>
          </a:p>
        </p:txBody>
      </p:sp>
      <p:sp>
        <p:nvSpPr>
          <p:cNvPr id="86019" name="Rectangle 2"/>
          <p:cNvSpPr>
            <a:spLocks noRo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Applying during a temperature inversion can result in very damaging, very long distance drift. Inversions occur when warm air, that is light, rises upward into the atmosphere and the cool air, that is heavy, settles near the ground. With these conditions of warm air above cool air, there is no mixing of air, so the air is stable. With stable air, the droplets that drift are not dispersed but stay in a concentrated mass and move with any subtle air flow. Just this year, a contracting spray company treated several corn fields in the Piedmont with an herbicide and it migrated over one mile away causing damage to tobacco fields. The company paid for the damages caused. </a:t>
            </a:r>
          </a:p>
          <a:p>
            <a:endParaRPr lang="en-US" altLang="en-US" smtClean="0"/>
          </a:p>
        </p:txBody>
      </p:sp>
    </p:spTree>
    <p:extLst>
      <p:ext uri="{BB962C8B-B14F-4D97-AF65-F5344CB8AC3E}">
        <p14:creationId xmlns:p14="http://schemas.microsoft.com/office/powerpoint/2010/main" val="29731717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sz="2400">
                <a:solidFill>
                  <a:schemeClr val="tx1"/>
                </a:solidFill>
                <a:latin typeface="Times New Roman" panose="02020603050405020304" pitchFamily="18" charset="0"/>
              </a:defRPr>
            </a:lvl1pPr>
            <a:lvl2pPr marL="742950" indent="-285750" defTabSz="925513" eaLnBrk="0" hangingPunct="0">
              <a:defRPr sz="2400">
                <a:solidFill>
                  <a:schemeClr val="tx1"/>
                </a:solidFill>
                <a:latin typeface="Times New Roman" panose="02020603050405020304" pitchFamily="18" charset="0"/>
              </a:defRPr>
            </a:lvl2pPr>
            <a:lvl3pPr marL="1143000" indent="-228600" defTabSz="925513" eaLnBrk="0" hangingPunct="0">
              <a:defRPr sz="2400">
                <a:solidFill>
                  <a:schemeClr val="tx1"/>
                </a:solidFill>
                <a:latin typeface="Times New Roman" panose="02020603050405020304" pitchFamily="18" charset="0"/>
              </a:defRPr>
            </a:lvl3pPr>
            <a:lvl4pPr marL="1600200" indent="-228600" defTabSz="925513" eaLnBrk="0" hangingPunct="0">
              <a:defRPr sz="2400">
                <a:solidFill>
                  <a:schemeClr val="tx1"/>
                </a:solidFill>
                <a:latin typeface="Times New Roman" panose="02020603050405020304" pitchFamily="18" charset="0"/>
              </a:defRPr>
            </a:lvl4pPr>
            <a:lvl5pPr marL="2057400" indent="-228600" defTabSz="925513" eaLnBrk="0" hangingPunct="0">
              <a:defRPr sz="2400">
                <a:solidFill>
                  <a:schemeClr val="tx1"/>
                </a:solidFill>
                <a:latin typeface="Times New Roman" panose="02020603050405020304" pitchFamily="18" charset="0"/>
              </a:defRPr>
            </a:lvl5pPr>
            <a:lvl6pPr marL="2514600" indent="-228600" defTabSz="92551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551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551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551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459100BF-E655-47F3-B392-5CFB7DDED8B4}" type="slidenum">
              <a:rPr lang="en-US" altLang="en-US" sz="1200"/>
              <a:pPr eaLnBrk="1" hangingPunct="1"/>
              <a:t>39</a:t>
            </a:fld>
            <a:endParaRPr lang="en-US" altLang="en-US" sz="1200"/>
          </a:p>
        </p:txBody>
      </p:sp>
      <p:sp>
        <p:nvSpPr>
          <p:cNvPr id="87043" name="Rectangle 2"/>
          <p:cNvSpPr>
            <a:spLocks noRo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Temperature inversions can and do occur at anytime, especially in hilly or mountainous terrain. They typically form at dusk as the sun sets and the cool air settles.  Inversions often continue through the night and don’t break until the sun is up and starts to warm the ground.  Once the ground warms, the cool and warm air start to mix. The major problem with inversions is that applicators perceive little wind or air movement and assume this is a good time to spray. In actuality, it’s the worst time.  If an application is made just as an inversion sets in, let’s say at 4 pm and it doesn’t break until 9 am; that allows for droplets to move with any airflow for 17 hours.  With a half mile an hour wind, droplets could move in a concentrated mass for 8.5 miles.</a:t>
            </a:r>
          </a:p>
        </p:txBody>
      </p:sp>
    </p:spTree>
    <p:extLst>
      <p:ext uri="{BB962C8B-B14F-4D97-AF65-F5344CB8AC3E}">
        <p14:creationId xmlns:p14="http://schemas.microsoft.com/office/powerpoint/2010/main" val="12156509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sz="2400">
                <a:solidFill>
                  <a:schemeClr val="tx1"/>
                </a:solidFill>
                <a:latin typeface="Times New Roman" panose="02020603050405020304" pitchFamily="18" charset="0"/>
              </a:defRPr>
            </a:lvl1pPr>
            <a:lvl2pPr marL="742950" indent="-285750" defTabSz="925513" eaLnBrk="0" hangingPunct="0">
              <a:defRPr sz="2400">
                <a:solidFill>
                  <a:schemeClr val="tx1"/>
                </a:solidFill>
                <a:latin typeface="Times New Roman" panose="02020603050405020304" pitchFamily="18" charset="0"/>
              </a:defRPr>
            </a:lvl2pPr>
            <a:lvl3pPr marL="1143000" indent="-228600" defTabSz="925513" eaLnBrk="0" hangingPunct="0">
              <a:defRPr sz="2400">
                <a:solidFill>
                  <a:schemeClr val="tx1"/>
                </a:solidFill>
                <a:latin typeface="Times New Roman" panose="02020603050405020304" pitchFamily="18" charset="0"/>
              </a:defRPr>
            </a:lvl3pPr>
            <a:lvl4pPr marL="1600200" indent="-228600" defTabSz="925513" eaLnBrk="0" hangingPunct="0">
              <a:defRPr sz="2400">
                <a:solidFill>
                  <a:schemeClr val="tx1"/>
                </a:solidFill>
                <a:latin typeface="Times New Roman" panose="02020603050405020304" pitchFamily="18" charset="0"/>
              </a:defRPr>
            </a:lvl4pPr>
            <a:lvl5pPr marL="2057400" indent="-228600" defTabSz="925513" eaLnBrk="0" hangingPunct="0">
              <a:defRPr sz="2400">
                <a:solidFill>
                  <a:schemeClr val="tx1"/>
                </a:solidFill>
                <a:latin typeface="Times New Roman" panose="02020603050405020304" pitchFamily="18" charset="0"/>
              </a:defRPr>
            </a:lvl5pPr>
            <a:lvl6pPr marL="2514600" indent="-228600" defTabSz="92551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551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551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551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932C1808-277F-4714-9278-15418B691B4C}" type="slidenum">
              <a:rPr lang="en-US" altLang="en-US" sz="1200"/>
              <a:pPr eaLnBrk="1" hangingPunct="1"/>
              <a:t>40</a:t>
            </a:fld>
            <a:endParaRPr lang="en-US" altLang="en-US" sz="1200"/>
          </a:p>
        </p:txBody>
      </p:sp>
      <p:sp>
        <p:nvSpPr>
          <p:cNvPr id="88067" name="Rectangle 2"/>
          <p:cNvSpPr>
            <a:spLocks noRo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Smoke is a good indicator of air stability or inversions. You can easily visualize the concentrated mass of smoke particles moving here. If these were spray droplets, they would travel for miles.</a:t>
            </a:r>
          </a:p>
        </p:txBody>
      </p:sp>
    </p:spTree>
    <p:extLst>
      <p:ext uri="{BB962C8B-B14F-4D97-AF65-F5344CB8AC3E}">
        <p14:creationId xmlns:p14="http://schemas.microsoft.com/office/powerpoint/2010/main" val="40169369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sz="2400">
                <a:solidFill>
                  <a:schemeClr val="tx1"/>
                </a:solidFill>
                <a:latin typeface="Times New Roman" panose="02020603050405020304" pitchFamily="18" charset="0"/>
              </a:defRPr>
            </a:lvl1pPr>
            <a:lvl2pPr marL="742950" indent="-285750" defTabSz="925513" eaLnBrk="0" hangingPunct="0">
              <a:defRPr sz="2400">
                <a:solidFill>
                  <a:schemeClr val="tx1"/>
                </a:solidFill>
                <a:latin typeface="Times New Roman" panose="02020603050405020304" pitchFamily="18" charset="0"/>
              </a:defRPr>
            </a:lvl2pPr>
            <a:lvl3pPr marL="1143000" indent="-228600" defTabSz="925513" eaLnBrk="0" hangingPunct="0">
              <a:defRPr sz="2400">
                <a:solidFill>
                  <a:schemeClr val="tx1"/>
                </a:solidFill>
                <a:latin typeface="Times New Roman" panose="02020603050405020304" pitchFamily="18" charset="0"/>
              </a:defRPr>
            </a:lvl3pPr>
            <a:lvl4pPr marL="1600200" indent="-228600" defTabSz="925513" eaLnBrk="0" hangingPunct="0">
              <a:defRPr sz="2400">
                <a:solidFill>
                  <a:schemeClr val="tx1"/>
                </a:solidFill>
                <a:latin typeface="Times New Roman" panose="02020603050405020304" pitchFamily="18" charset="0"/>
              </a:defRPr>
            </a:lvl4pPr>
            <a:lvl5pPr marL="2057400" indent="-228600" defTabSz="925513" eaLnBrk="0" hangingPunct="0">
              <a:defRPr sz="2400">
                <a:solidFill>
                  <a:schemeClr val="tx1"/>
                </a:solidFill>
                <a:latin typeface="Times New Roman" panose="02020603050405020304" pitchFamily="18" charset="0"/>
              </a:defRPr>
            </a:lvl5pPr>
            <a:lvl6pPr marL="2514600" indent="-228600" defTabSz="92551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551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551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551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0A7D9199-61F6-472E-BEE2-2173F8357852}" type="slidenum">
              <a:rPr lang="en-US" altLang="en-US" sz="1200"/>
              <a:pPr eaLnBrk="1" hangingPunct="1"/>
              <a:t>41</a:t>
            </a:fld>
            <a:endParaRPr lang="en-US" altLang="en-US" sz="1200"/>
          </a:p>
        </p:txBody>
      </p:sp>
      <p:sp>
        <p:nvSpPr>
          <p:cNvPr id="89091" name="Rectangle 2"/>
          <p:cNvSpPr>
            <a:spLocks noRo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As a final note on equipment and drift management, this slide depicts some of the technology that is being used in conjunction with low drift nozzles. Hoods and protective shields are used to help minimize spray drift. Individual row hoods are also used to protect sensitive crops from application of certain herbicides between the crop rows. Electrostatic sprayers have been developed for spraying agricultural chemicals. The electric charge given to the spray mixture enhances its attraction to plants and the ground. Air-assist sprayers are popular for applications of fungicides and insecticides in heavy crop canopies. They are designed with either a solid tube or canvas bag that will distribute high volumes of air along the boom. Openings along the boom allow the air to be directed at the crop canopy. </a:t>
            </a:r>
          </a:p>
          <a:p>
            <a:endParaRPr lang="en-US" altLang="en-US" smtClean="0"/>
          </a:p>
          <a:p>
            <a:endParaRPr lang="en-US" altLang="en-US" smtClean="0"/>
          </a:p>
          <a:p>
            <a:endParaRPr lang="en-US" altLang="en-US" smtClean="0"/>
          </a:p>
        </p:txBody>
      </p:sp>
    </p:spTree>
    <p:extLst>
      <p:ext uri="{BB962C8B-B14F-4D97-AF65-F5344CB8AC3E}">
        <p14:creationId xmlns:p14="http://schemas.microsoft.com/office/powerpoint/2010/main" val="3363398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sz="2400">
                <a:solidFill>
                  <a:schemeClr val="tx1"/>
                </a:solidFill>
                <a:latin typeface="Times New Roman" panose="02020603050405020304" pitchFamily="18" charset="0"/>
              </a:defRPr>
            </a:lvl1pPr>
            <a:lvl2pPr marL="742950" indent="-285750" defTabSz="925513" eaLnBrk="0" hangingPunct="0">
              <a:defRPr sz="2400">
                <a:solidFill>
                  <a:schemeClr val="tx1"/>
                </a:solidFill>
                <a:latin typeface="Times New Roman" panose="02020603050405020304" pitchFamily="18" charset="0"/>
              </a:defRPr>
            </a:lvl2pPr>
            <a:lvl3pPr marL="1143000" indent="-228600" defTabSz="925513" eaLnBrk="0" hangingPunct="0">
              <a:defRPr sz="2400">
                <a:solidFill>
                  <a:schemeClr val="tx1"/>
                </a:solidFill>
                <a:latin typeface="Times New Roman" panose="02020603050405020304" pitchFamily="18" charset="0"/>
              </a:defRPr>
            </a:lvl3pPr>
            <a:lvl4pPr marL="1600200" indent="-228600" defTabSz="925513" eaLnBrk="0" hangingPunct="0">
              <a:defRPr sz="2400">
                <a:solidFill>
                  <a:schemeClr val="tx1"/>
                </a:solidFill>
                <a:latin typeface="Times New Roman" panose="02020603050405020304" pitchFamily="18" charset="0"/>
              </a:defRPr>
            </a:lvl4pPr>
            <a:lvl5pPr marL="2057400" indent="-228600" defTabSz="925513" eaLnBrk="0" hangingPunct="0">
              <a:defRPr sz="2400">
                <a:solidFill>
                  <a:schemeClr val="tx1"/>
                </a:solidFill>
                <a:latin typeface="Times New Roman" panose="02020603050405020304" pitchFamily="18" charset="0"/>
              </a:defRPr>
            </a:lvl5pPr>
            <a:lvl6pPr marL="2514600" indent="-228600" defTabSz="92551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551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551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551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829F76EA-4261-4FBA-AB70-BB08858F405D}" type="slidenum">
              <a:rPr lang="en-US" altLang="en-US" sz="1200"/>
              <a:pPr eaLnBrk="1" hangingPunct="1"/>
              <a:t>4</a:t>
            </a:fld>
            <a:endParaRPr lang="en-US" altLang="en-US" sz="1200"/>
          </a:p>
        </p:txBody>
      </p:sp>
      <p:sp>
        <p:nvSpPr>
          <p:cNvPr id="53251" name="Rectangle 2"/>
          <p:cNvSpPr>
            <a:spLocks noRo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Here are two examples of what should not be considered drift. Applicator error and equipment problems are to blame for the misapplication in these two cases. The pilot did not shut off his boom at the end of the field and the ground rig operator failed to turn off nozzles that sprayed a non-target area.</a:t>
            </a:r>
          </a:p>
        </p:txBody>
      </p:sp>
    </p:spTree>
    <p:extLst>
      <p:ext uri="{BB962C8B-B14F-4D97-AF65-F5344CB8AC3E}">
        <p14:creationId xmlns:p14="http://schemas.microsoft.com/office/powerpoint/2010/main" val="625328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sz="2400">
                <a:solidFill>
                  <a:schemeClr val="tx1"/>
                </a:solidFill>
                <a:latin typeface="Times New Roman" panose="02020603050405020304" pitchFamily="18" charset="0"/>
              </a:defRPr>
            </a:lvl1pPr>
            <a:lvl2pPr marL="742950" indent="-285750" defTabSz="925513" eaLnBrk="0" hangingPunct="0">
              <a:defRPr sz="2400">
                <a:solidFill>
                  <a:schemeClr val="tx1"/>
                </a:solidFill>
                <a:latin typeface="Times New Roman" panose="02020603050405020304" pitchFamily="18" charset="0"/>
              </a:defRPr>
            </a:lvl2pPr>
            <a:lvl3pPr marL="1143000" indent="-228600" defTabSz="925513" eaLnBrk="0" hangingPunct="0">
              <a:defRPr sz="2400">
                <a:solidFill>
                  <a:schemeClr val="tx1"/>
                </a:solidFill>
                <a:latin typeface="Times New Roman" panose="02020603050405020304" pitchFamily="18" charset="0"/>
              </a:defRPr>
            </a:lvl3pPr>
            <a:lvl4pPr marL="1600200" indent="-228600" defTabSz="925513" eaLnBrk="0" hangingPunct="0">
              <a:defRPr sz="2400">
                <a:solidFill>
                  <a:schemeClr val="tx1"/>
                </a:solidFill>
                <a:latin typeface="Times New Roman" panose="02020603050405020304" pitchFamily="18" charset="0"/>
              </a:defRPr>
            </a:lvl4pPr>
            <a:lvl5pPr marL="2057400" indent="-228600" defTabSz="925513" eaLnBrk="0" hangingPunct="0">
              <a:defRPr sz="2400">
                <a:solidFill>
                  <a:schemeClr val="tx1"/>
                </a:solidFill>
                <a:latin typeface="Times New Roman" panose="02020603050405020304" pitchFamily="18" charset="0"/>
              </a:defRPr>
            </a:lvl5pPr>
            <a:lvl6pPr marL="2514600" indent="-228600" defTabSz="92551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551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551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551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4AF536E-B4DA-49E4-A1CA-9395469A6B17}" type="slidenum">
              <a:rPr lang="en-US" altLang="en-US" sz="1200"/>
              <a:pPr eaLnBrk="1" hangingPunct="1"/>
              <a:t>42</a:t>
            </a:fld>
            <a:endParaRPr lang="en-US" altLang="en-US" sz="1200"/>
          </a:p>
        </p:txBody>
      </p:sp>
      <p:sp>
        <p:nvSpPr>
          <p:cNvPr id="90115" name="Rectangle 2"/>
          <p:cNvSpPr>
            <a:spLocks noRo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a:p>
            <a:endParaRPr lang="en-US" altLang="en-US" smtClean="0"/>
          </a:p>
        </p:txBody>
      </p:sp>
    </p:spTree>
    <p:extLst>
      <p:ext uri="{BB962C8B-B14F-4D97-AF65-F5344CB8AC3E}">
        <p14:creationId xmlns:p14="http://schemas.microsoft.com/office/powerpoint/2010/main" val="917393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sz="2400">
                <a:solidFill>
                  <a:schemeClr val="tx1"/>
                </a:solidFill>
                <a:latin typeface="Times New Roman" panose="02020603050405020304" pitchFamily="18" charset="0"/>
              </a:defRPr>
            </a:lvl1pPr>
            <a:lvl2pPr marL="742950" indent="-285750" defTabSz="925513" eaLnBrk="0" hangingPunct="0">
              <a:defRPr sz="2400">
                <a:solidFill>
                  <a:schemeClr val="tx1"/>
                </a:solidFill>
                <a:latin typeface="Times New Roman" panose="02020603050405020304" pitchFamily="18" charset="0"/>
              </a:defRPr>
            </a:lvl2pPr>
            <a:lvl3pPr marL="1143000" indent="-228600" defTabSz="925513" eaLnBrk="0" hangingPunct="0">
              <a:defRPr sz="2400">
                <a:solidFill>
                  <a:schemeClr val="tx1"/>
                </a:solidFill>
                <a:latin typeface="Times New Roman" panose="02020603050405020304" pitchFamily="18" charset="0"/>
              </a:defRPr>
            </a:lvl3pPr>
            <a:lvl4pPr marL="1600200" indent="-228600" defTabSz="925513" eaLnBrk="0" hangingPunct="0">
              <a:defRPr sz="2400">
                <a:solidFill>
                  <a:schemeClr val="tx1"/>
                </a:solidFill>
                <a:latin typeface="Times New Roman" panose="02020603050405020304" pitchFamily="18" charset="0"/>
              </a:defRPr>
            </a:lvl4pPr>
            <a:lvl5pPr marL="2057400" indent="-228600" defTabSz="925513" eaLnBrk="0" hangingPunct="0">
              <a:defRPr sz="2400">
                <a:solidFill>
                  <a:schemeClr val="tx1"/>
                </a:solidFill>
                <a:latin typeface="Times New Roman" panose="02020603050405020304" pitchFamily="18" charset="0"/>
              </a:defRPr>
            </a:lvl5pPr>
            <a:lvl6pPr marL="2514600" indent="-228600" defTabSz="92551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551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551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551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88381D1A-6651-4116-9BE6-3A84C0A81248}" type="slidenum">
              <a:rPr lang="en-US" altLang="en-US" sz="1200"/>
              <a:pPr eaLnBrk="1" hangingPunct="1"/>
              <a:t>5</a:t>
            </a:fld>
            <a:endParaRPr lang="en-US" altLang="en-US" sz="1200"/>
          </a:p>
        </p:txBody>
      </p:sp>
      <p:sp>
        <p:nvSpPr>
          <p:cNvPr id="54275" name="Rectangle 2"/>
          <p:cNvSpPr>
            <a:spLocks noRo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ltLang="en-US" smtClean="0"/>
              <a:t>Why is drift a problem? Give your audience an opportunity to answer and interact with you at this time.</a:t>
            </a:r>
          </a:p>
          <a:p>
            <a:pPr>
              <a:lnSpc>
                <a:spcPct val="90000"/>
              </a:lnSpc>
            </a:pPr>
            <a:r>
              <a:rPr lang="en-US" altLang="en-US" smtClean="0"/>
              <a:t>Drift is a problem because:</a:t>
            </a:r>
          </a:p>
          <a:p>
            <a:pPr>
              <a:lnSpc>
                <a:spcPct val="90000"/>
              </a:lnSpc>
            </a:pPr>
            <a:r>
              <a:rPr lang="en-US" altLang="en-US" smtClean="0"/>
              <a:t>#1 Drift may result in inadequate pest control. This turns into a time and resource issue if you decide to re-apply the pesticide.</a:t>
            </a:r>
          </a:p>
          <a:p>
            <a:pPr>
              <a:lnSpc>
                <a:spcPct val="90000"/>
              </a:lnSpc>
            </a:pPr>
            <a:r>
              <a:rPr lang="en-US" altLang="en-US" smtClean="0"/>
              <a:t>#2 Drift wastes chemicals. Chemicals are expensive and as an applicator, you want the best control for your hard-earned money. Your goal is effective pest control that provides the largest profit.</a:t>
            </a:r>
          </a:p>
          <a:p>
            <a:pPr>
              <a:lnSpc>
                <a:spcPct val="90000"/>
              </a:lnSpc>
            </a:pPr>
            <a:r>
              <a:rPr lang="en-US" altLang="en-US" smtClean="0"/>
              <a:t>#3 Drift may cause damage to off-target sites. Friendly, happy neighbors may not be so friendly after damage is done to something of theirs. Applicators may have to pay for damages or worse yet, be </a:t>
            </a:r>
            <a:r>
              <a:rPr lang="en-US" altLang="en-US" u="sng" smtClean="0"/>
              <a:t>forced</a:t>
            </a:r>
            <a:r>
              <a:rPr lang="en-US" altLang="en-US" smtClean="0"/>
              <a:t> to pay if North Carolina Department of Agriculture and Consumer Services, Pesticide Division is involved.</a:t>
            </a:r>
          </a:p>
          <a:p>
            <a:pPr>
              <a:lnSpc>
                <a:spcPct val="90000"/>
              </a:lnSpc>
            </a:pPr>
            <a:r>
              <a:rPr lang="en-US" altLang="en-US" smtClean="0"/>
              <a:t>#4 Environmental concerns with drift must be considered. Water and air quality is extremely important. As more people move from city to country this becomes a real issue with their concept of quality of life. Which leads into the final issue, #5.</a:t>
            </a:r>
          </a:p>
          <a:p>
            <a:pPr>
              <a:lnSpc>
                <a:spcPct val="90000"/>
              </a:lnSpc>
            </a:pPr>
            <a:r>
              <a:rPr lang="en-US" altLang="en-US" smtClean="0"/>
              <a:t>#5 Public awareness. People are very concerned today with what happens around them and how it will effect them.</a:t>
            </a:r>
          </a:p>
          <a:p>
            <a:pPr>
              <a:lnSpc>
                <a:spcPct val="90000"/>
              </a:lnSpc>
            </a:pPr>
            <a:r>
              <a:rPr lang="en-US" altLang="en-US" smtClean="0"/>
              <a:t>Drift can have a huge impact on your time and money (clip art is last in the animation sequence).</a:t>
            </a:r>
          </a:p>
        </p:txBody>
      </p:sp>
    </p:spTree>
    <p:extLst>
      <p:ext uri="{BB962C8B-B14F-4D97-AF65-F5344CB8AC3E}">
        <p14:creationId xmlns:p14="http://schemas.microsoft.com/office/powerpoint/2010/main" val="417368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sz="2400">
                <a:solidFill>
                  <a:schemeClr val="tx1"/>
                </a:solidFill>
                <a:latin typeface="Times New Roman" panose="02020603050405020304" pitchFamily="18" charset="0"/>
              </a:defRPr>
            </a:lvl1pPr>
            <a:lvl2pPr marL="742950" indent="-285750" defTabSz="925513" eaLnBrk="0" hangingPunct="0">
              <a:defRPr sz="2400">
                <a:solidFill>
                  <a:schemeClr val="tx1"/>
                </a:solidFill>
                <a:latin typeface="Times New Roman" panose="02020603050405020304" pitchFamily="18" charset="0"/>
              </a:defRPr>
            </a:lvl2pPr>
            <a:lvl3pPr marL="1143000" indent="-228600" defTabSz="925513" eaLnBrk="0" hangingPunct="0">
              <a:defRPr sz="2400">
                <a:solidFill>
                  <a:schemeClr val="tx1"/>
                </a:solidFill>
                <a:latin typeface="Times New Roman" panose="02020603050405020304" pitchFamily="18" charset="0"/>
              </a:defRPr>
            </a:lvl3pPr>
            <a:lvl4pPr marL="1600200" indent="-228600" defTabSz="925513" eaLnBrk="0" hangingPunct="0">
              <a:defRPr sz="2400">
                <a:solidFill>
                  <a:schemeClr val="tx1"/>
                </a:solidFill>
                <a:latin typeface="Times New Roman" panose="02020603050405020304" pitchFamily="18" charset="0"/>
              </a:defRPr>
            </a:lvl4pPr>
            <a:lvl5pPr marL="2057400" indent="-228600" defTabSz="925513" eaLnBrk="0" hangingPunct="0">
              <a:defRPr sz="2400">
                <a:solidFill>
                  <a:schemeClr val="tx1"/>
                </a:solidFill>
                <a:latin typeface="Times New Roman" panose="02020603050405020304" pitchFamily="18" charset="0"/>
              </a:defRPr>
            </a:lvl5pPr>
            <a:lvl6pPr marL="2514600" indent="-228600" defTabSz="92551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551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551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551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F80642E-07A8-470C-9845-924CF0F5DA4E}" type="slidenum">
              <a:rPr lang="en-US" altLang="en-US" sz="1200"/>
              <a:pPr eaLnBrk="1" hangingPunct="1"/>
              <a:t>6</a:t>
            </a:fld>
            <a:endParaRPr lang="en-US" altLang="en-US" sz="1200"/>
          </a:p>
        </p:txBody>
      </p:sp>
      <p:sp>
        <p:nvSpPr>
          <p:cNvPr id="55299" name="Rectangle 2"/>
          <p:cNvSpPr>
            <a:spLocks noRo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If the answer to any of these questions is ‘yes’, you should be concerned about drift.</a:t>
            </a:r>
          </a:p>
        </p:txBody>
      </p:sp>
    </p:spTree>
    <p:extLst>
      <p:ext uri="{BB962C8B-B14F-4D97-AF65-F5344CB8AC3E}">
        <p14:creationId xmlns:p14="http://schemas.microsoft.com/office/powerpoint/2010/main" val="3667331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sz="2400">
                <a:solidFill>
                  <a:schemeClr val="tx1"/>
                </a:solidFill>
                <a:latin typeface="Times New Roman" panose="02020603050405020304" pitchFamily="18" charset="0"/>
              </a:defRPr>
            </a:lvl1pPr>
            <a:lvl2pPr marL="742950" indent="-285750" defTabSz="925513" eaLnBrk="0" hangingPunct="0">
              <a:defRPr sz="2400">
                <a:solidFill>
                  <a:schemeClr val="tx1"/>
                </a:solidFill>
                <a:latin typeface="Times New Roman" panose="02020603050405020304" pitchFamily="18" charset="0"/>
              </a:defRPr>
            </a:lvl2pPr>
            <a:lvl3pPr marL="1143000" indent="-228600" defTabSz="925513" eaLnBrk="0" hangingPunct="0">
              <a:defRPr sz="2400">
                <a:solidFill>
                  <a:schemeClr val="tx1"/>
                </a:solidFill>
                <a:latin typeface="Times New Roman" panose="02020603050405020304" pitchFamily="18" charset="0"/>
              </a:defRPr>
            </a:lvl3pPr>
            <a:lvl4pPr marL="1600200" indent="-228600" defTabSz="925513" eaLnBrk="0" hangingPunct="0">
              <a:defRPr sz="2400">
                <a:solidFill>
                  <a:schemeClr val="tx1"/>
                </a:solidFill>
                <a:latin typeface="Times New Roman" panose="02020603050405020304" pitchFamily="18" charset="0"/>
              </a:defRPr>
            </a:lvl4pPr>
            <a:lvl5pPr marL="2057400" indent="-228600" defTabSz="925513" eaLnBrk="0" hangingPunct="0">
              <a:defRPr sz="2400">
                <a:solidFill>
                  <a:schemeClr val="tx1"/>
                </a:solidFill>
                <a:latin typeface="Times New Roman" panose="02020603050405020304" pitchFamily="18" charset="0"/>
              </a:defRPr>
            </a:lvl5pPr>
            <a:lvl6pPr marL="2514600" indent="-228600" defTabSz="92551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551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551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551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21A18252-C9F5-41F0-93C9-8F85EEBE4BFB}" type="slidenum">
              <a:rPr lang="en-US" altLang="en-US" sz="1200"/>
              <a:pPr eaLnBrk="1" hangingPunct="1"/>
              <a:t>7</a:t>
            </a:fld>
            <a:endParaRPr lang="en-US" altLang="en-US" sz="1200"/>
          </a:p>
        </p:txBody>
      </p:sp>
      <p:sp>
        <p:nvSpPr>
          <p:cNvPr id="56323" name="Rectangle 2"/>
          <p:cNvSpPr>
            <a:spLocks noRo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Before we begin a discussion of the ways to manage drift, it is important to realize that there are two basic types of drift: Particle and Vapor. Particle drift is the one that most people associate with drift, but vapor drift is also important to recognize especially with highly volatile herbicides such as 2,4-D, Banvel, and Command. Is the applicator responsible for vapor drift? Yes. The applicator should be familiar with the product to know if there is a potential for vapor drift. If there is, then steps should be taken to avoid it.</a:t>
            </a:r>
          </a:p>
        </p:txBody>
      </p:sp>
    </p:spTree>
    <p:extLst>
      <p:ext uri="{BB962C8B-B14F-4D97-AF65-F5344CB8AC3E}">
        <p14:creationId xmlns:p14="http://schemas.microsoft.com/office/powerpoint/2010/main" val="3195048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sz="2400">
                <a:solidFill>
                  <a:schemeClr val="tx1"/>
                </a:solidFill>
                <a:latin typeface="Times New Roman" panose="02020603050405020304" pitchFamily="18" charset="0"/>
              </a:defRPr>
            </a:lvl1pPr>
            <a:lvl2pPr marL="742950" indent="-285750" defTabSz="925513" eaLnBrk="0" hangingPunct="0">
              <a:defRPr sz="2400">
                <a:solidFill>
                  <a:schemeClr val="tx1"/>
                </a:solidFill>
                <a:latin typeface="Times New Roman" panose="02020603050405020304" pitchFamily="18" charset="0"/>
              </a:defRPr>
            </a:lvl2pPr>
            <a:lvl3pPr marL="1143000" indent="-228600" defTabSz="925513" eaLnBrk="0" hangingPunct="0">
              <a:defRPr sz="2400">
                <a:solidFill>
                  <a:schemeClr val="tx1"/>
                </a:solidFill>
                <a:latin typeface="Times New Roman" panose="02020603050405020304" pitchFamily="18" charset="0"/>
              </a:defRPr>
            </a:lvl3pPr>
            <a:lvl4pPr marL="1600200" indent="-228600" defTabSz="925513" eaLnBrk="0" hangingPunct="0">
              <a:defRPr sz="2400">
                <a:solidFill>
                  <a:schemeClr val="tx1"/>
                </a:solidFill>
                <a:latin typeface="Times New Roman" panose="02020603050405020304" pitchFamily="18" charset="0"/>
              </a:defRPr>
            </a:lvl4pPr>
            <a:lvl5pPr marL="2057400" indent="-228600" defTabSz="925513" eaLnBrk="0" hangingPunct="0">
              <a:defRPr sz="2400">
                <a:solidFill>
                  <a:schemeClr val="tx1"/>
                </a:solidFill>
                <a:latin typeface="Times New Roman" panose="02020603050405020304" pitchFamily="18" charset="0"/>
              </a:defRPr>
            </a:lvl5pPr>
            <a:lvl6pPr marL="2514600" indent="-228600" defTabSz="92551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551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551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551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B8A8EAC-073F-4940-9071-DF6FF8920DD7}" type="slidenum">
              <a:rPr lang="en-US" altLang="en-US" sz="1200"/>
              <a:pPr eaLnBrk="1" hangingPunct="1"/>
              <a:t>8</a:t>
            </a:fld>
            <a:endParaRPr lang="en-US" altLang="en-US" sz="1200"/>
          </a:p>
        </p:txBody>
      </p:sp>
      <p:sp>
        <p:nvSpPr>
          <p:cNvPr id="57347" name="Rectangle 2"/>
          <p:cNvSpPr>
            <a:spLocks noRo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Vapor drift occurs when a pesticide changes to a gas and moves off-target. Precautions are listed on the product label if vapor drift is a concern. This occurs with several herbicides when temperatures warm up during the day. So look for cut-off temperatures listed for certain herbicides. Some labels state “do not apply if temperatures will exceed 85 degrees during the day”. High temperatures and lower humidity levels increase the potential for volatility.</a:t>
            </a:r>
          </a:p>
        </p:txBody>
      </p:sp>
    </p:spTree>
    <p:extLst>
      <p:ext uri="{BB962C8B-B14F-4D97-AF65-F5344CB8AC3E}">
        <p14:creationId xmlns:p14="http://schemas.microsoft.com/office/powerpoint/2010/main" val="3549542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sz="2400">
                <a:solidFill>
                  <a:schemeClr val="tx1"/>
                </a:solidFill>
                <a:latin typeface="Times New Roman" panose="02020603050405020304" pitchFamily="18" charset="0"/>
              </a:defRPr>
            </a:lvl1pPr>
            <a:lvl2pPr marL="742950" indent="-285750" defTabSz="925513" eaLnBrk="0" hangingPunct="0">
              <a:defRPr sz="2400">
                <a:solidFill>
                  <a:schemeClr val="tx1"/>
                </a:solidFill>
                <a:latin typeface="Times New Roman" panose="02020603050405020304" pitchFamily="18" charset="0"/>
              </a:defRPr>
            </a:lvl2pPr>
            <a:lvl3pPr marL="1143000" indent="-228600" defTabSz="925513" eaLnBrk="0" hangingPunct="0">
              <a:defRPr sz="2400">
                <a:solidFill>
                  <a:schemeClr val="tx1"/>
                </a:solidFill>
                <a:latin typeface="Times New Roman" panose="02020603050405020304" pitchFamily="18" charset="0"/>
              </a:defRPr>
            </a:lvl3pPr>
            <a:lvl4pPr marL="1600200" indent="-228600" defTabSz="925513" eaLnBrk="0" hangingPunct="0">
              <a:defRPr sz="2400">
                <a:solidFill>
                  <a:schemeClr val="tx1"/>
                </a:solidFill>
                <a:latin typeface="Times New Roman" panose="02020603050405020304" pitchFamily="18" charset="0"/>
              </a:defRPr>
            </a:lvl4pPr>
            <a:lvl5pPr marL="2057400" indent="-228600" defTabSz="925513" eaLnBrk="0" hangingPunct="0">
              <a:defRPr sz="2400">
                <a:solidFill>
                  <a:schemeClr val="tx1"/>
                </a:solidFill>
                <a:latin typeface="Times New Roman" panose="02020603050405020304" pitchFamily="18" charset="0"/>
              </a:defRPr>
            </a:lvl5pPr>
            <a:lvl6pPr marL="2514600" indent="-228600" defTabSz="92551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551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551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551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848D4DD3-85EB-4EB9-803B-3EF8FBC2B315}" type="slidenum">
              <a:rPr lang="en-US" altLang="en-US" sz="1200"/>
              <a:pPr eaLnBrk="1" hangingPunct="1"/>
              <a:t>10</a:t>
            </a:fld>
            <a:endParaRPr lang="en-US" altLang="en-US" sz="1200"/>
          </a:p>
        </p:txBody>
      </p:sp>
      <p:sp>
        <p:nvSpPr>
          <p:cNvPr id="58371" name="Rectangle 2"/>
          <p:cNvSpPr>
            <a:spLocks noRo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In these pictures taken by an NCDA Field Inspector, the damage to tobacco is obvious both near and far to the grassland sprayed with Banvel and 2,4-D. It is obvious that vapor drift has far-reaching (and costly) effects. Read and follow the label directions to avoid vapor drift!</a:t>
            </a:r>
          </a:p>
        </p:txBody>
      </p:sp>
    </p:spTree>
    <p:extLst>
      <p:ext uri="{BB962C8B-B14F-4D97-AF65-F5344CB8AC3E}">
        <p14:creationId xmlns:p14="http://schemas.microsoft.com/office/powerpoint/2010/main" val="10917436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36" descr="PPT_page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Rectangle 1031"/>
          <p:cNvSpPr>
            <a:spLocks noGrp="1" noChangeArrowheads="1"/>
          </p:cNvSpPr>
          <p:nvPr>
            <p:ph type="ctrTitle" sz="quarter"/>
          </p:nvPr>
        </p:nvSpPr>
        <p:spPr>
          <a:xfrm>
            <a:off x="1295400" y="1447800"/>
            <a:ext cx="7543800" cy="1143000"/>
          </a:xfrm>
        </p:spPr>
        <p:txBody>
          <a:bodyPr/>
          <a:lstStyle>
            <a:lvl1pPr algn="l">
              <a:defRPr/>
            </a:lvl1pPr>
          </a:lstStyle>
          <a:p>
            <a:r>
              <a:rPr lang="en-US"/>
              <a:t>Click to edit Master title style</a:t>
            </a:r>
          </a:p>
        </p:txBody>
      </p:sp>
      <p:sp>
        <p:nvSpPr>
          <p:cNvPr id="3080" name="Rectangle 1032"/>
          <p:cNvSpPr>
            <a:spLocks noGrp="1" noChangeArrowheads="1"/>
          </p:cNvSpPr>
          <p:nvPr>
            <p:ph type="subTitle" sz="quarter" idx="1"/>
          </p:nvPr>
        </p:nvSpPr>
        <p:spPr>
          <a:xfrm>
            <a:off x="1828800" y="3124200"/>
            <a:ext cx="6400800" cy="1752600"/>
          </a:xfrm>
        </p:spPr>
        <p:txBody>
          <a:bodyPr/>
          <a:lstStyle>
            <a:lvl1pPr marL="0" indent="0" algn="ctr">
              <a:buFontTx/>
              <a:buNone/>
              <a:defRPr/>
            </a:lvl1pPr>
          </a:lstStyle>
          <a:p>
            <a:r>
              <a:rPr lang="en-US"/>
              <a:t>Click to edit Master subtitle style</a:t>
            </a:r>
          </a:p>
        </p:txBody>
      </p:sp>
      <p:sp>
        <p:nvSpPr>
          <p:cNvPr id="5" name="Rectangle 1033"/>
          <p:cNvSpPr>
            <a:spLocks noGrp="1" noChangeArrowheads="1"/>
          </p:cNvSpPr>
          <p:nvPr>
            <p:ph type="dt" sz="quarter" idx="10"/>
          </p:nvPr>
        </p:nvSpPr>
        <p:spPr/>
        <p:txBody>
          <a:bodyPr/>
          <a:lstStyle>
            <a:lvl1pPr>
              <a:defRPr smtClean="0"/>
            </a:lvl1pPr>
          </a:lstStyle>
          <a:p>
            <a:pPr>
              <a:defRPr/>
            </a:pPr>
            <a:endParaRPr lang="en-US"/>
          </a:p>
        </p:txBody>
      </p:sp>
      <p:sp>
        <p:nvSpPr>
          <p:cNvPr id="6" name="Rectangle 1034"/>
          <p:cNvSpPr>
            <a:spLocks noGrp="1" noChangeArrowheads="1"/>
          </p:cNvSpPr>
          <p:nvPr>
            <p:ph type="ftr" sz="quarter" idx="11"/>
          </p:nvPr>
        </p:nvSpPr>
        <p:spPr/>
        <p:txBody>
          <a:bodyPr/>
          <a:lstStyle>
            <a:lvl1pPr>
              <a:defRPr smtClean="0"/>
            </a:lvl1pPr>
          </a:lstStyle>
          <a:p>
            <a:pPr>
              <a:defRPr/>
            </a:pPr>
            <a:endParaRPr lang="en-US"/>
          </a:p>
        </p:txBody>
      </p:sp>
      <p:sp>
        <p:nvSpPr>
          <p:cNvPr id="7" name="Rectangle 1035"/>
          <p:cNvSpPr>
            <a:spLocks noGrp="1" noChangeArrowheads="1"/>
          </p:cNvSpPr>
          <p:nvPr>
            <p:ph type="sldNum" sz="quarter" idx="12"/>
          </p:nvPr>
        </p:nvSpPr>
        <p:spPr/>
        <p:txBody>
          <a:bodyPr/>
          <a:lstStyle>
            <a:lvl1pPr>
              <a:defRPr/>
            </a:lvl1pPr>
          </a:lstStyle>
          <a:p>
            <a:fld id="{B9DC4CBE-DF8A-47C8-8932-F5738E87918C}" type="slidenum">
              <a:rPr lang="en-US" altLang="en-US"/>
              <a:pPr/>
              <a:t>‹#›</a:t>
            </a:fld>
            <a:endParaRPr lang="en-US" altLang="en-US"/>
          </a:p>
        </p:txBody>
      </p:sp>
    </p:spTree>
    <p:extLst>
      <p:ext uri="{BB962C8B-B14F-4D97-AF65-F5344CB8AC3E}">
        <p14:creationId xmlns:p14="http://schemas.microsoft.com/office/powerpoint/2010/main" val="2080277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fld id="{32577BB6-25C4-47D2-8453-C151867CF3C2}" type="slidenum">
              <a:rPr lang="en-US" altLang="en-US"/>
              <a:pPr/>
              <a:t>‹#›</a:t>
            </a:fld>
            <a:endParaRPr lang="en-US" altLang="en-US"/>
          </a:p>
        </p:txBody>
      </p:sp>
    </p:spTree>
    <p:extLst>
      <p:ext uri="{BB962C8B-B14F-4D97-AF65-F5344CB8AC3E}">
        <p14:creationId xmlns:p14="http://schemas.microsoft.com/office/powerpoint/2010/main" val="2015168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257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81000"/>
            <a:ext cx="56769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fld id="{F9FDDA83-43E8-4487-B8CA-38643D1A5FDD}" type="slidenum">
              <a:rPr lang="en-US" altLang="en-US"/>
              <a:pPr/>
              <a:t>‹#›</a:t>
            </a:fld>
            <a:endParaRPr lang="en-US" altLang="en-US"/>
          </a:p>
        </p:txBody>
      </p:sp>
    </p:spTree>
    <p:extLst>
      <p:ext uri="{BB962C8B-B14F-4D97-AF65-F5344CB8AC3E}">
        <p14:creationId xmlns:p14="http://schemas.microsoft.com/office/powerpoint/2010/main" val="37360876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057400"/>
            <a:ext cx="38100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57400"/>
            <a:ext cx="38100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fld id="{8C6F4668-CD95-4E08-A93E-93F92ECFBDF9}" type="slidenum">
              <a:rPr lang="en-US" altLang="en-US"/>
              <a:pPr/>
              <a:t>‹#›</a:t>
            </a:fld>
            <a:endParaRPr lang="en-US" altLang="en-US"/>
          </a:p>
        </p:txBody>
      </p:sp>
    </p:spTree>
    <p:extLst>
      <p:ext uri="{BB962C8B-B14F-4D97-AF65-F5344CB8AC3E}">
        <p14:creationId xmlns:p14="http://schemas.microsoft.com/office/powerpoint/2010/main" val="5598053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057400"/>
            <a:ext cx="7772400" cy="1714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3924300"/>
            <a:ext cx="7772400" cy="1714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fld id="{96A09956-D5C4-46F1-844A-24A2BAF40A0B}" type="slidenum">
              <a:rPr lang="en-US" altLang="en-US"/>
              <a:pPr/>
              <a:t>‹#›</a:t>
            </a:fld>
            <a:endParaRPr lang="en-US" altLang="en-US"/>
          </a:p>
        </p:txBody>
      </p:sp>
    </p:spTree>
    <p:extLst>
      <p:ext uri="{BB962C8B-B14F-4D97-AF65-F5344CB8AC3E}">
        <p14:creationId xmlns:p14="http://schemas.microsoft.com/office/powerpoint/2010/main" val="9120865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2057400"/>
            <a:ext cx="7772400" cy="3581400"/>
          </a:xfrm>
        </p:spPr>
        <p:txBody>
          <a:bodyPr/>
          <a:lstStyle/>
          <a:p>
            <a:pPr lvl="0"/>
            <a:endParaRPr lang="en-US" noProof="0" smtClean="0"/>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fld id="{D36DDACE-F91F-4204-B685-4A584ABF34CC}" type="slidenum">
              <a:rPr lang="en-US" altLang="en-US"/>
              <a:pPr/>
              <a:t>‹#›</a:t>
            </a:fld>
            <a:endParaRPr lang="en-US" altLang="en-US"/>
          </a:p>
        </p:txBody>
      </p:sp>
    </p:spTree>
    <p:extLst>
      <p:ext uri="{BB962C8B-B14F-4D97-AF65-F5344CB8AC3E}">
        <p14:creationId xmlns:p14="http://schemas.microsoft.com/office/powerpoint/2010/main" val="32613473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2057400"/>
            <a:ext cx="7772400" cy="3581400"/>
          </a:xfrm>
        </p:spPr>
        <p:txBody>
          <a:bodyPr/>
          <a:lstStyle/>
          <a:p>
            <a:pPr lvl="0"/>
            <a:endParaRPr lang="en-US" noProof="0" smtClean="0"/>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fld id="{EDAA13C0-BEED-4D02-B167-A0232DE1A595}" type="slidenum">
              <a:rPr lang="en-US" altLang="en-US"/>
              <a:pPr/>
              <a:t>‹#›</a:t>
            </a:fld>
            <a:endParaRPr lang="en-US" altLang="en-US"/>
          </a:p>
        </p:txBody>
      </p:sp>
    </p:spTree>
    <p:extLst>
      <p:ext uri="{BB962C8B-B14F-4D97-AF65-F5344CB8AC3E}">
        <p14:creationId xmlns:p14="http://schemas.microsoft.com/office/powerpoint/2010/main" val="23087974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057400"/>
            <a:ext cx="38100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2057400"/>
            <a:ext cx="3810000" cy="1714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24300"/>
            <a:ext cx="3810000" cy="1714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9"/>
          <p:cNvSpPr>
            <a:spLocks noGrp="1" noChangeArrowheads="1"/>
          </p:cNvSpPr>
          <p:nvPr>
            <p:ph type="dt" sz="half" idx="10"/>
          </p:nvPr>
        </p:nvSpPr>
        <p:spPr>
          <a:ln/>
        </p:spPr>
        <p:txBody>
          <a:bodyPr/>
          <a:lstStyle>
            <a:lvl1pPr>
              <a:defRPr/>
            </a:lvl1pPr>
          </a:lstStyle>
          <a:p>
            <a:pPr>
              <a:defRPr/>
            </a:pPr>
            <a:endParaRPr lang="en-US"/>
          </a:p>
        </p:txBody>
      </p:sp>
      <p:sp>
        <p:nvSpPr>
          <p:cNvPr id="7" name="Rectangle 10"/>
          <p:cNvSpPr>
            <a:spLocks noGrp="1" noChangeArrowheads="1"/>
          </p:cNvSpPr>
          <p:nvPr>
            <p:ph type="ftr" sz="quarter" idx="11"/>
          </p:nvPr>
        </p:nvSpPr>
        <p:spPr>
          <a:ln/>
        </p:spPr>
        <p:txBody>
          <a:bodyPr/>
          <a:lstStyle>
            <a:lvl1pPr>
              <a:defRPr/>
            </a:lvl1pPr>
          </a:lstStyle>
          <a:p>
            <a:pPr>
              <a:defRPr/>
            </a:pPr>
            <a:endParaRPr lang="en-US"/>
          </a:p>
        </p:txBody>
      </p:sp>
      <p:sp>
        <p:nvSpPr>
          <p:cNvPr id="8" name="Rectangle 11"/>
          <p:cNvSpPr>
            <a:spLocks noGrp="1" noChangeArrowheads="1"/>
          </p:cNvSpPr>
          <p:nvPr>
            <p:ph type="sldNum" sz="quarter" idx="12"/>
          </p:nvPr>
        </p:nvSpPr>
        <p:spPr>
          <a:ln/>
        </p:spPr>
        <p:txBody>
          <a:bodyPr/>
          <a:lstStyle>
            <a:lvl1pPr>
              <a:defRPr/>
            </a:lvl1pPr>
          </a:lstStyle>
          <a:p>
            <a:fld id="{717ADA83-92EF-4E5B-8DF5-63B613D45B35}" type="slidenum">
              <a:rPr lang="en-US" altLang="en-US"/>
              <a:pPr/>
              <a:t>‹#›</a:t>
            </a:fld>
            <a:endParaRPr lang="en-US" altLang="en-US"/>
          </a:p>
        </p:txBody>
      </p:sp>
    </p:spTree>
    <p:extLst>
      <p:ext uri="{BB962C8B-B14F-4D97-AF65-F5344CB8AC3E}">
        <p14:creationId xmlns:p14="http://schemas.microsoft.com/office/powerpoint/2010/main" val="8984011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057400"/>
            <a:ext cx="38100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2057400"/>
            <a:ext cx="3810000" cy="1714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24300"/>
            <a:ext cx="3810000" cy="1714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9"/>
          <p:cNvSpPr>
            <a:spLocks noGrp="1" noChangeArrowheads="1"/>
          </p:cNvSpPr>
          <p:nvPr>
            <p:ph type="dt" sz="half" idx="10"/>
          </p:nvPr>
        </p:nvSpPr>
        <p:spPr>
          <a:ln/>
        </p:spPr>
        <p:txBody>
          <a:bodyPr/>
          <a:lstStyle>
            <a:lvl1pPr>
              <a:defRPr/>
            </a:lvl1pPr>
          </a:lstStyle>
          <a:p>
            <a:pPr>
              <a:defRPr/>
            </a:pPr>
            <a:endParaRPr lang="en-US"/>
          </a:p>
        </p:txBody>
      </p:sp>
      <p:sp>
        <p:nvSpPr>
          <p:cNvPr id="7" name="Rectangle 10"/>
          <p:cNvSpPr>
            <a:spLocks noGrp="1" noChangeArrowheads="1"/>
          </p:cNvSpPr>
          <p:nvPr>
            <p:ph type="ftr" sz="quarter" idx="11"/>
          </p:nvPr>
        </p:nvSpPr>
        <p:spPr>
          <a:ln/>
        </p:spPr>
        <p:txBody>
          <a:bodyPr/>
          <a:lstStyle>
            <a:lvl1pPr>
              <a:defRPr/>
            </a:lvl1pPr>
          </a:lstStyle>
          <a:p>
            <a:pPr>
              <a:defRPr/>
            </a:pPr>
            <a:endParaRPr lang="en-US"/>
          </a:p>
        </p:txBody>
      </p:sp>
      <p:sp>
        <p:nvSpPr>
          <p:cNvPr id="8" name="Rectangle 11"/>
          <p:cNvSpPr>
            <a:spLocks noGrp="1" noChangeArrowheads="1"/>
          </p:cNvSpPr>
          <p:nvPr>
            <p:ph type="sldNum" sz="quarter" idx="12"/>
          </p:nvPr>
        </p:nvSpPr>
        <p:spPr>
          <a:ln/>
        </p:spPr>
        <p:txBody>
          <a:bodyPr/>
          <a:lstStyle>
            <a:lvl1pPr>
              <a:defRPr/>
            </a:lvl1pPr>
          </a:lstStyle>
          <a:p>
            <a:fld id="{99712001-BCDA-4CAB-9D9B-62D032B04DDD}" type="slidenum">
              <a:rPr lang="en-US" altLang="en-US"/>
              <a:pPr/>
              <a:t>‹#›</a:t>
            </a:fld>
            <a:endParaRPr lang="en-US" altLang="en-US"/>
          </a:p>
        </p:txBody>
      </p:sp>
    </p:spTree>
    <p:extLst>
      <p:ext uri="{BB962C8B-B14F-4D97-AF65-F5344CB8AC3E}">
        <p14:creationId xmlns:p14="http://schemas.microsoft.com/office/powerpoint/2010/main" val="2084354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fld id="{3459FD03-E794-441A-B24F-4FEA2B57B8E8}" type="slidenum">
              <a:rPr lang="en-US" altLang="en-US"/>
              <a:pPr/>
              <a:t>‹#›</a:t>
            </a:fld>
            <a:endParaRPr lang="en-US" altLang="en-US"/>
          </a:p>
        </p:txBody>
      </p:sp>
    </p:spTree>
    <p:extLst>
      <p:ext uri="{BB962C8B-B14F-4D97-AF65-F5344CB8AC3E}">
        <p14:creationId xmlns:p14="http://schemas.microsoft.com/office/powerpoint/2010/main" val="3344568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fld id="{77425236-817E-4DEA-8E59-D5BE0A669D9F}" type="slidenum">
              <a:rPr lang="en-US" altLang="en-US"/>
              <a:pPr/>
              <a:t>‹#›</a:t>
            </a:fld>
            <a:endParaRPr lang="en-US" altLang="en-US"/>
          </a:p>
        </p:txBody>
      </p:sp>
    </p:spTree>
    <p:extLst>
      <p:ext uri="{BB962C8B-B14F-4D97-AF65-F5344CB8AC3E}">
        <p14:creationId xmlns:p14="http://schemas.microsoft.com/office/powerpoint/2010/main" val="353227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057400"/>
            <a:ext cx="38100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57400"/>
            <a:ext cx="38100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fld id="{BCFFAFD7-8A15-4EC9-BB58-53CD5FC351D0}" type="slidenum">
              <a:rPr lang="en-US" altLang="en-US"/>
              <a:pPr/>
              <a:t>‹#›</a:t>
            </a:fld>
            <a:endParaRPr lang="en-US" altLang="en-US"/>
          </a:p>
        </p:txBody>
      </p:sp>
    </p:spTree>
    <p:extLst>
      <p:ext uri="{BB962C8B-B14F-4D97-AF65-F5344CB8AC3E}">
        <p14:creationId xmlns:p14="http://schemas.microsoft.com/office/powerpoint/2010/main" val="1238381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fld id="{C62D1A93-67AC-41D8-9D79-7194AB095831}" type="slidenum">
              <a:rPr lang="en-US" altLang="en-US"/>
              <a:pPr/>
              <a:t>‹#›</a:t>
            </a:fld>
            <a:endParaRPr lang="en-US" altLang="en-US"/>
          </a:p>
        </p:txBody>
      </p:sp>
    </p:spTree>
    <p:extLst>
      <p:ext uri="{BB962C8B-B14F-4D97-AF65-F5344CB8AC3E}">
        <p14:creationId xmlns:p14="http://schemas.microsoft.com/office/powerpoint/2010/main" val="3606010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fld id="{EBF192FB-AD69-4498-97DA-52F7C0A5D253}" type="slidenum">
              <a:rPr lang="en-US" altLang="en-US"/>
              <a:pPr/>
              <a:t>‹#›</a:t>
            </a:fld>
            <a:endParaRPr lang="en-US" altLang="en-US"/>
          </a:p>
        </p:txBody>
      </p:sp>
    </p:spTree>
    <p:extLst>
      <p:ext uri="{BB962C8B-B14F-4D97-AF65-F5344CB8AC3E}">
        <p14:creationId xmlns:p14="http://schemas.microsoft.com/office/powerpoint/2010/main" val="579273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fld id="{4067FB83-30AD-48C4-AB9E-01B4780F2484}" type="slidenum">
              <a:rPr lang="en-US" altLang="en-US"/>
              <a:pPr/>
              <a:t>‹#›</a:t>
            </a:fld>
            <a:endParaRPr lang="en-US" altLang="en-US"/>
          </a:p>
        </p:txBody>
      </p:sp>
    </p:spTree>
    <p:extLst>
      <p:ext uri="{BB962C8B-B14F-4D97-AF65-F5344CB8AC3E}">
        <p14:creationId xmlns:p14="http://schemas.microsoft.com/office/powerpoint/2010/main" val="1650048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fld id="{3005EBEC-3429-4D98-9ED4-5795FCA053F0}" type="slidenum">
              <a:rPr lang="en-US" altLang="en-US"/>
              <a:pPr/>
              <a:t>‹#›</a:t>
            </a:fld>
            <a:endParaRPr lang="en-US" altLang="en-US"/>
          </a:p>
        </p:txBody>
      </p:sp>
    </p:spTree>
    <p:extLst>
      <p:ext uri="{BB962C8B-B14F-4D97-AF65-F5344CB8AC3E}">
        <p14:creationId xmlns:p14="http://schemas.microsoft.com/office/powerpoint/2010/main" val="455568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fld id="{E05AAB62-D775-4F6C-8903-4F52685E7519}" type="slidenum">
              <a:rPr lang="en-US" altLang="en-US"/>
              <a:pPr/>
              <a:t>‹#›</a:t>
            </a:fld>
            <a:endParaRPr lang="en-US" altLang="en-US"/>
          </a:p>
        </p:txBody>
      </p:sp>
    </p:spTree>
    <p:extLst>
      <p:ext uri="{BB962C8B-B14F-4D97-AF65-F5344CB8AC3E}">
        <p14:creationId xmlns:p14="http://schemas.microsoft.com/office/powerpoint/2010/main" val="1170151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66FF"/>
            </a:gs>
            <a:gs pos="100000">
              <a:schemeClr val="bg1"/>
            </a:gs>
          </a:gsLst>
          <a:lin ang="5400000" scaled="1"/>
        </a:gradFill>
        <a:effectLst/>
      </p:bgPr>
    </p:bg>
    <p:spTree>
      <p:nvGrpSpPr>
        <p:cNvPr id="1" name=""/>
        <p:cNvGrpSpPr/>
        <p:nvPr/>
      </p:nvGrpSpPr>
      <p:grpSpPr>
        <a:xfrm>
          <a:off x="0" y="0"/>
          <a:ext cx="0" cy="0"/>
          <a:chOff x="0" y="0"/>
          <a:chExt cx="0" cy="0"/>
        </a:xfrm>
      </p:grpSpPr>
      <p:pic>
        <p:nvPicPr>
          <p:cNvPr id="6146" name="Picture 14" descr="PPT_template_new"/>
          <p:cNvPicPr>
            <a:picLocks noChangeAspect="1" noChangeArrowheads="1"/>
          </p:cNvPicPr>
          <p:nvPr/>
        </p:nvPicPr>
        <p:blipFill>
          <a:blip r:embed="rId1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7"/>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p>
            <a:pPr lvl="0"/>
            <a:r>
              <a:rPr lang="en-US" altLang="en-US" smtClean="0"/>
              <a:t>Click to edit Master title style</a:t>
            </a:r>
          </a:p>
        </p:txBody>
      </p:sp>
      <p:sp>
        <p:nvSpPr>
          <p:cNvPr id="6148" name="Rectangle 8"/>
          <p:cNvSpPr>
            <a:spLocks noGrp="1" noChangeArrowheads="1"/>
          </p:cNvSpPr>
          <p:nvPr>
            <p:ph type="body" idx="1"/>
          </p:nvPr>
        </p:nvSpPr>
        <p:spPr bwMode="auto">
          <a:xfrm>
            <a:off x="685800" y="2057400"/>
            <a:ext cx="7772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3" name="Rectangle 9"/>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smtClean="0">
                <a:latin typeface="+mn-lt"/>
              </a:defRPr>
            </a:lvl1pPr>
          </a:lstStyle>
          <a:p>
            <a:pPr>
              <a:defRPr/>
            </a:pPr>
            <a:endParaRPr lang="en-US"/>
          </a:p>
        </p:txBody>
      </p:sp>
      <p:sp>
        <p:nvSpPr>
          <p:cNvPr id="1034" name="Rectangle 10"/>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smtClean="0">
                <a:latin typeface="+mn-lt"/>
              </a:defRPr>
            </a:lvl1pPr>
          </a:lstStyle>
          <a:p>
            <a:pPr>
              <a:defRPr/>
            </a:pPr>
            <a:endParaRPr lang="en-US"/>
          </a:p>
        </p:txBody>
      </p:sp>
      <p:sp>
        <p:nvSpPr>
          <p:cNvPr id="1035" name="Rectangle 11"/>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Arial" panose="020B0604020202020204" pitchFamily="34" charset="0"/>
              </a:defRPr>
            </a:lvl1pPr>
          </a:lstStyle>
          <a:p>
            <a:fld id="{FEBDE4A7-15B1-4899-8E8E-C33B3B65A77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83"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Lst>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Arial" charset="0"/>
        </a:defRPr>
      </a:lvl2pPr>
      <a:lvl3pPr algn="ctr" rtl="0" eaLnBrk="0" fontAlgn="base" hangingPunct="0">
        <a:spcBef>
          <a:spcPct val="0"/>
        </a:spcBef>
        <a:spcAft>
          <a:spcPct val="0"/>
        </a:spcAft>
        <a:defRPr sz="4000" b="1">
          <a:solidFill>
            <a:schemeClr val="tx2"/>
          </a:solidFill>
          <a:latin typeface="Arial" charset="0"/>
        </a:defRPr>
      </a:lvl3pPr>
      <a:lvl4pPr algn="ctr" rtl="0" eaLnBrk="0" fontAlgn="base" hangingPunct="0">
        <a:spcBef>
          <a:spcPct val="0"/>
        </a:spcBef>
        <a:spcAft>
          <a:spcPct val="0"/>
        </a:spcAft>
        <a:defRPr sz="4000" b="1">
          <a:solidFill>
            <a:schemeClr val="tx2"/>
          </a:solidFill>
          <a:latin typeface="Arial" charset="0"/>
        </a:defRPr>
      </a:lvl4pPr>
      <a:lvl5pPr algn="ctr" rtl="0" eaLnBrk="0" fontAlgn="base" hangingPunct="0">
        <a:spcBef>
          <a:spcPct val="0"/>
        </a:spcBef>
        <a:spcAft>
          <a:spcPct val="0"/>
        </a:spcAft>
        <a:defRPr sz="4000" b="1">
          <a:solidFill>
            <a:schemeClr val="tx2"/>
          </a:solidFill>
          <a:latin typeface="Arial" charset="0"/>
        </a:defRPr>
      </a:lvl5pPr>
      <a:lvl6pPr marL="457200" algn="ctr" rtl="0" fontAlgn="base">
        <a:spcBef>
          <a:spcPct val="0"/>
        </a:spcBef>
        <a:spcAft>
          <a:spcPct val="0"/>
        </a:spcAft>
        <a:defRPr sz="4000" b="1">
          <a:solidFill>
            <a:schemeClr val="tx2"/>
          </a:solidFill>
          <a:latin typeface="Arial" charset="0"/>
        </a:defRPr>
      </a:lvl6pPr>
      <a:lvl7pPr marL="914400" algn="ctr" rtl="0" fontAlgn="base">
        <a:spcBef>
          <a:spcPct val="0"/>
        </a:spcBef>
        <a:spcAft>
          <a:spcPct val="0"/>
        </a:spcAft>
        <a:defRPr sz="4000" b="1">
          <a:solidFill>
            <a:schemeClr val="tx2"/>
          </a:solidFill>
          <a:latin typeface="Arial" charset="0"/>
        </a:defRPr>
      </a:lvl7pPr>
      <a:lvl8pPr marL="1371600" algn="ctr" rtl="0" fontAlgn="base">
        <a:spcBef>
          <a:spcPct val="0"/>
        </a:spcBef>
        <a:spcAft>
          <a:spcPct val="0"/>
        </a:spcAft>
        <a:defRPr sz="4000" b="1">
          <a:solidFill>
            <a:schemeClr val="tx2"/>
          </a:solidFill>
          <a:latin typeface="Arial" charset="0"/>
        </a:defRPr>
      </a:lvl8pPr>
      <a:lvl9pPr marL="1828800" algn="ctr" rtl="0" fontAlgn="base">
        <a:spcBef>
          <a:spcPct val="0"/>
        </a:spcBef>
        <a:spcAft>
          <a:spcPct val="0"/>
        </a:spcAft>
        <a:defRPr sz="40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2.png"/><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25.png"/><Relationship Id="rId5" Type="http://schemas.openxmlformats.org/officeDocument/2006/relationships/image" Target="../media/image24.emf"/><Relationship Id="rId4" Type="http://schemas.openxmlformats.org/officeDocument/2006/relationships/oleObject" Target="../embeddings/oleObject2.bin"/></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3" Type="http://schemas.openxmlformats.org/officeDocument/2006/relationships/hyperlink" Target="http://teejet.com/MS/TeeJet/product_Detail.asp?ID=309" TargetMode="External"/><Relationship Id="rId7"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notesSlide" Target="../notesSlides/notesSlide26.xml"/><Relationship Id="rId7" Type="http://schemas.openxmlformats.org/officeDocument/2006/relationships/oleObject" Target="../embeddings/oleObject4.bin"/><Relationship Id="rId2" Type="http://schemas.openxmlformats.org/officeDocument/2006/relationships/slideLayout" Target="../slideLayouts/slideLayout16.xml"/><Relationship Id="rId1" Type="http://schemas.openxmlformats.org/officeDocument/2006/relationships/vmlDrawing" Target="../drawings/vmlDrawing3.vml"/><Relationship Id="rId6" Type="http://schemas.openxmlformats.org/officeDocument/2006/relationships/image" Target="../media/image33.png"/><Relationship Id="rId5" Type="http://schemas.openxmlformats.org/officeDocument/2006/relationships/oleObject" Target="../embeddings/oleObject3.bin"/><Relationship Id="rId10" Type="http://schemas.openxmlformats.org/officeDocument/2006/relationships/image" Target="../media/image35.png"/><Relationship Id="rId4" Type="http://schemas.openxmlformats.org/officeDocument/2006/relationships/image" Target="../media/image36.png"/><Relationship Id="rId9" Type="http://schemas.openxmlformats.org/officeDocument/2006/relationships/oleObject" Target="../embeddings/oleObject5.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37.png"/><Relationship Id="rId2" Type="http://schemas.openxmlformats.org/officeDocument/2006/relationships/slideLayout" Target="../slideLayouts/slideLayout17.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26.jpeg"/><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41.jpeg"/><Relationship Id="rId4" Type="http://schemas.openxmlformats.org/officeDocument/2006/relationships/image" Target="../media/image40.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6.xml"/><Relationship Id="rId1" Type="http://schemas.openxmlformats.org/officeDocument/2006/relationships/vmlDrawing" Target="../drawings/vmlDrawing5.vml"/><Relationship Id="rId5" Type="http://schemas.openxmlformats.org/officeDocument/2006/relationships/image" Target="../media/image43.png"/><Relationship Id="rId4" Type="http://schemas.openxmlformats.org/officeDocument/2006/relationships/oleObject" Target="../embeddings/oleObject7.bin"/></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6.xml"/><Relationship Id="rId1" Type="http://schemas.openxmlformats.org/officeDocument/2006/relationships/tags" Target="../tags/tag2.xml"/><Relationship Id="rId5" Type="http://schemas.openxmlformats.org/officeDocument/2006/relationships/image" Target="../media/image45.png"/><Relationship Id="rId4" Type="http://schemas.openxmlformats.org/officeDocument/2006/relationships/image" Target="../media/image44.png"/></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47.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6.xml"/><Relationship Id="rId1" Type="http://schemas.openxmlformats.org/officeDocument/2006/relationships/tags" Target="../tags/tag4.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51.jpeg"/></Relationships>
</file>

<file path=ppt/slides/_rels/slide4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9.xml"/><Relationship Id="rId1" Type="http://schemas.openxmlformats.org/officeDocument/2006/relationships/slideLayout" Target="../slideLayouts/slideLayout16.xml"/><Relationship Id="rId5" Type="http://schemas.openxmlformats.org/officeDocument/2006/relationships/image" Target="../media/image54.jpeg"/><Relationship Id="rId4" Type="http://schemas.openxmlformats.org/officeDocument/2006/relationships/image" Target="../media/image53.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w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subTitle" idx="1"/>
          </p:nvPr>
        </p:nvSpPr>
        <p:spPr>
          <a:xfrm>
            <a:off x="1360488" y="3484563"/>
            <a:ext cx="5935662" cy="1346200"/>
          </a:xfrm>
        </p:spPr>
        <p:txBody>
          <a:bodyPr/>
          <a:lstStyle/>
          <a:p>
            <a:pPr eaLnBrk="1" hangingPunct="1">
              <a:lnSpc>
                <a:spcPct val="80000"/>
              </a:lnSpc>
            </a:pPr>
            <a:r>
              <a:rPr lang="en-US" altLang="en-US" sz="2000" b="1" dirty="0" smtClean="0"/>
              <a:t>Joanna E. Radford, Ag. Extension Agent, </a:t>
            </a:r>
          </a:p>
          <a:p>
            <a:pPr eaLnBrk="1" hangingPunct="1">
              <a:lnSpc>
                <a:spcPct val="80000"/>
              </a:lnSpc>
            </a:pPr>
            <a:r>
              <a:rPr lang="en-US" altLang="en-US" sz="2000" b="1" dirty="0" smtClean="0"/>
              <a:t>Surry County Center</a:t>
            </a:r>
          </a:p>
          <a:p>
            <a:pPr eaLnBrk="1" hangingPunct="1">
              <a:lnSpc>
                <a:spcPct val="80000"/>
              </a:lnSpc>
            </a:pPr>
            <a:r>
              <a:rPr lang="en-US" altLang="en-US" sz="2000" b="1" smtClean="0"/>
              <a:t>Wayne Buhler, PhD, Extension Specialist, </a:t>
            </a:r>
          </a:p>
          <a:p>
            <a:pPr eaLnBrk="1" hangingPunct="1">
              <a:lnSpc>
                <a:spcPct val="80000"/>
              </a:lnSpc>
            </a:pPr>
            <a:r>
              <a:rPr lang="en-US" altLang="en-US" sz="2000" b="1" dirty="0" smtClean="0"/>
              <a:t>NC State University</a:t>
            </a:r>
          </a:p>
        </p:txBody>
      </p:sp>
      <p:pic>
        <p:nvPicPr>
          <p:cNvPr id="8195" name="Picture 4" descr="slide 1"/>
          <p:cNvPicPr>
            <a:picLocks noChangeAspect="1" noChangeArrowheads="1"/>
          </p:cNvPicPr>
          <p:nvPr/>
        </p:nvPicPr>
        <p:blipFill>
          <a:blip r:embed="rId3">
            <a:extLst>
              <a:ext uri="{28A0092B-C50C-407E-A947-70E740481C1C}">
                <a14:useLocalDpi xmlns:a14="http://schemas.microsoft.com/office/drawing/2010/main" val="0"/>
              </a:ext>
            </a:extLst>
          </a:blip>
          <a:srcRect t="22383"/>
          <a:stretch>
            <a:fillRect/>
          </a:stretch>
        </p:blipFill>
        <p:spPr bwMode="auto">
          <a:xfrm>
            <a:off x="1544638" y="1622425"/>
            <a:ext cx="5751512" cy="159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0" name="Rectangle 2"/>
          <p:cNvSpPr>
            <a:spLocks noGrp="1" noChangeArrowheads="1"/>
          </p:cNvSpPr>
          <p:nvPr>
            <p:ph type="ctrTitle"/>
          </p:nvPr>
        </p:nvSpPr>
        <p:spPr>
          <a:xfrm>
            <a:off x="1858963" y="1622425"/>
            <a:ext cx="5246687" cy="633413"/>
          </a:xfrm>
        </p:spPr>
        <p:txBody>
          <a:bodyPr/>
          <a:lstStyle/>
          <a:p>
            <a:pPr eaLnBrk="1" hangingPunct="1">
              <a:defRPr/>
            </a:pPr>
            <a:r>
              <a:rPr lang="en-US" sz="3200" smtClean="0">
                <a:solidFill>
                  <a:schemeClr val="bg1"/>
                </a:solidFill>
                <a:effectLst>
                  <a:outerShdw blurRad="38100" dist="38100" dir="2700000" algn="tl">
                    <a:srgbClr val="000000"/>
                  </a:outerShdw>
                </a:effectLst>
                <a:latin typeface="Comic Sans MS" pitchFamily="66" charset="0"/>
              </a:rPr>
              <a:t>Spray Drift Management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IR2007-68 0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7275" y="858838"/>
            <a:ext cx="4430713" cy="333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5" descr="IR2007-68 0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925" y="3090863"/>
            <a:ext cx="2713038" cy="2043112"/>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7412" name="Picture 6" descr="IR2007-68 0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02325" y="3036888"/>
            <a:ext cx="2784475" cy="2097087"/>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7413" name="Text Box 7"/>
          <p:cNvSpPr txBox="1">
            <a:spLocks noChangeArrowheads="1"/>
          </p:cNvSpPr>
          <p:nvPr/>
        </p:nvSpPr>
        <p:spPr bwMode="auto">
          <a:xfrm>
            <a:off x="1090613" y="307975"/>
            <a:ext cx="68564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000" b="1">
                <a:solidFill>
                  <a:schemeClr val="bg1"/>
                </a:solidFill>
                <a:latin typeface="Comic Sans MS" panose="030F0702030302020204" pitchFamily="66" charset="0"/>
              </a:rPr>
              <a:t>Grassland sprayed with herbicide adjacent to tobacco</a:t>
            </a:r>
          </a:p>
        </p:txBody>
      </p:sp>
      <p:sp>
        <p:nvSpPr>
          <p:cNvPr id="17414" name="Text Box 8"/>
          <p:cNvSpPr txBox="1">
            <a:spLocks noChangeArrowheads="1"/>
          </p:cNvSpPr>
          <p:nvPr/>
        </p:nvSpPr>
        <p:spPr bwMode="auto">
          <a:xfrm>
            <a:off x="457200" y="5284788"/>
            <a:ext cx="39481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800">
                <a:latin typeface="Comic Sans MS" panose="030F0702030302020204" pitchFamily="66" charset="0"/>
              </a:rPr>
              <a:t>Plant damage 50 ft from field edge</a:t>
            </a:r>
          </a:p>
        </p:txBody>
      </p:sp>
      <p:sp>
        <p:nvSpPr>
          <p:cNvPr id="17415" name="Rectangle 9"/>
          <p:cNvSpPr>
            <a:spLocks noChangeArrowheads="1"/>
          </p:cNvSpPr>
          <p:nvPr/>
        </p:nvSpPr>
        <p:spPr bwMode="auto">
          <a:xfrm>
            <a:off x="5056188" y="5284788"/>
            <a:ext cx="40878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800">
                <a:latin typeface="Comic Sans MS" panose="030F0702030302020204" pitchFamily="66" charset="0"/>
              </a:rPr>
              <a:t>Plant damage 400 ft from field edge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sz="3600" smtClean="0">
                <a:solidFill>
                  <a:schemeClr val="bg1"/>
                </a:solidFill>
                <a:latin typeface="Comic Sans MS" panose="030F0702030302020204" pitchFamily="66" charset="0"/>
              </a:rPr>
              <a:t>Factors Affecting Particle Drift</a:t>
            </a:r>
          </a:p>
        </p:txBody>
      </p:sp>
      <p:sp>
        <p:nvSpPr>
          <p:cNvPr id="18435" name="Rectangle 3"/>
          <p:cNvSpPr>
            <a:spLocks noGrp="1" noChangeArrowheads="1"/>
          </p:cNvSpPr>
          <p:nvPr>
            <p:ph type="body" sz="half" idx="1"/>
          </p:nvPr>
        </p:nvSpPr>
        <p:spPr/>
        <p:txBody>
          <a:bodyPr/>
          <a:lstStyle/>
          <a:p>
            <a:pPr eaLnBrk="1" hangingPunct="1"/>
            <a:r>
              <a:rPr lang="en-US" altLang="en-US" sz="2800" smtClean="0">
                <a:latin typeface="Comic Sans MS" panose="030F0702030302020204" pitchFamily="66" charset="0"/>
              </a:rPr>
              <a:t>Equipment and Application</a:t>
            </a:r>
          </a:p>
          <a:p>
            <a:pPr lvl="1" eaLnBrk="1" hangingPunct="1"/>
            <a:r>
              <a:rPr lang="en-US" altLang="en-US" sz="2400" smtClean="0">
                <a:latin typeface="Comic Sans MS" panose="030F0702030302020204" pitchFamily="66" charset="0"/>
              </a:rPr>
              <a:t>Nozzle Type</a:t>
            </a:r>
          </a:p>
          <a:p>
            <a:pPr lvl="1" eaLnBrk="1" hangingPunct="1"/>
            <a:r>
              <a:rPr lang="en-US" altLang="en-US" sz="2400" smtClean="0">
                <a:latin typeface="Comic Sans MS" panose="030F0702030302020204" pitchFamily="66" charset="0"/>
              </a:rPr>
              <a:t>Nozzle Size	</a:t>
            </a:r>
          </a:p>
          <a:p>
            <a:pPr lvl="1" eaLnBrk="1" hangingPunct="1"/>
            <a:r>
              <a:rPr lang="en-US" altLang="en-US" sz="2400" smtClean="0">
                <a:latin typeface="Comic Sans MS" panose="030F0702030302020204" pitchFamily="66" charset="0"/>
              </a:rPr>
              <a:t>Nozzle Pressure</a:t>
            </a:r>
          </a:p>
          <a:p>
            <a:pPr lvl="1" eaLnBrk="1" hangingPunct="1"/>
            <a:r>
              <a:rPr lang="en-US" altLang="en-US" sz="2400" smtClean="0">
                <a:latin typeface="Comic Sans MS" panose="030F0702030302020204" pitchFamily="66" charset="0"/>
              </a:rPr>
              <a:t>Boom Height</a:t>
            </a:r>
          </a:p>
          <a:p>
            <a:pPr lvl="1" eaLnBrk="1" hangingPunct="1"/>
            <a:endParaRPr lang="en-US" altLang="en-US" sz="2400" smtClean="0">
              <a:latin typeface="Comic Sans MS" panose="030F0702030302020204" pitchFamily="66" charset="0"/>
            </a:endParaRPr>
          </a:p>
        </p:txBody>
      </p:sp>
      <p:sp>
        <p:nvSpPr>
          <p:cNvPr id="18436" name="Rectangle 4"/>
          <p:cNvSpPr>
            <a:spLocks noChangeArrowheads="1"/>
          </p:cNvSpPr>
          <p:nvPr/>
        </p:nvSpPr>
        <p:spPr bwMode="auto">
          <a:xfrm>
            <a:off x="0" y="2892425"/>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6400">
                <a:latin typeface="Arial" panose="020B0604020202020204" pitchFamily="34" charset="0"/>
              </a:rPr>
              <a:t> </a:t>
            </a:r>
            <a:r>
              <a:rPr lang="en-US" altLang="en-US" sz="1800">
                <a:latin typeface="Arial" panose="020B0604020202020204" pitchFamily="34" charset="0"/>
              </a:rPr>
              <a:t>                    </a:t>
            </a:r>
          </a:p>
        </p:txBody>
      </p:sp>
      <p:pic>
        <p:nvPicPr>
          <p:cNvPr id="45061" name="Picture 5" descr="g1548-5"/>
          <p:cNvPicPr>
            <a:picLocks noChangeAspect="1" noChangeArrowheads="1"/>
          </p:cNvPicPr>
          <p:nvPr/>
        </p:nvPicPr>
        <p:blipFill>
          <a:blip r:embed="rId3"/>
          <a:srcRect/>
          <a:stretch>
            <a:fillRect/>
          </a:stretch>
        </p:blipFill>
        <p:spPr bwMode="auto">
          <a:xfrm>
            <a:off x="5481638" y="3590925"/>
            <a:ext cx="2857500" cy="2381250"/>
          </a:xfrm>
          <a:prstGeom prst="rect">
            <a:avLst/>
          </a:prstGeom>
          <a:noFill/>
          <a:effectLst>
            <a:outerShdw dist="71842" dir="2700000" algn="ctr" rotWithShape="0">
              <a:schemeClr val="tx1">
                <a:alpha val="50000"/>
              </a:schemeClr>
            </a:outerShdw>
          </a:effectLst>
        </p:spPr>
      </p:pic>
      <p:pic>
        <p:nvPicPr>
          <p:cNvPr id="45062" name="Picture 6" descr="hand"/>
          <p:cNvPicPr>
            <a:picLocks noGrp="1" noChangeAspect="1" noChangeArrowheads="1"/>
          </p:cNvPicPr>
          <p:nvPr>
            <p:ph sz="half" idx="2"/>
          </p:nvPr>
        </p:nvPicPr>
        <p:blipFill>
          <a:blip r:embed="rId4"/>
          <a:srcRect/>
          <a:stretch>
            <a:fillRect/>
          </a:stretch>
        </p:blipFill>
        <p:spPr>
          <a:xfrm>
            <a:off x="4495800" y="1873250"/>
            <a:ext cx="3119438" cy="2085975"/>
          </a:xfrm>
          <a:effectLst>
            <a:outerShdw dist="71842" dir="2700000" algn="ctr" rotWithShape="0">
              <a:schemeClr val="tx1">
                <a:alpha val="50000"/>
              </a:scheme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sz="3600" smtClean="0">
                <a:solidFill>
                  <a:schemeClr val="bg1"/>
                </a:solidFill>
                <a:latin typeface="Comic Sans MS" panose="030F0702030302020204" pitchFamily="66" charset="0"/>
              </a:rPr>
              <a:t>Factors Continued</a:t>
            </a:r>
            <a:r>
              <a:rPr lang="en-US" altLang="en-US" sz="3600" smtClean="0">
                <a:latin typeface="Comic Sans MS" panose="030F0702030302020204" pitchFamily="66" charset="0"/>
              </a:rPr>
              <a:t> </a:t>
            </a:r>
          </a:p>
        </p:txBody>
      </p:sp>
      <p:sp>
        <p:nvSpPr>
          <p:cNvPr id="19459" name="Rectangle 3"/>
          <p:cNvSpPr>
            <a:spLocks noGrp="1" noChangeArrowheads="1"/>
          </p:cNvSpPr>
          <p:nvPr>
            <p:ph type="body" idx="1"/>
          </p:nvPr>
        </p:nvSpPr>
        <p:spPr/>
        <p:txBody>
          <a:bodyPr/>
          <a:lstStyle/>
          <a:p>
            <a:pPr eaLnBrk="1" hangingPunct="1"/>
            <a:r>
              <a:rPr lang="en-US" altLang="en-US" smtClean="0">
                <a:latin typeface="Comic Sans MS" panose="030F0702030302020204" pitchFamily="66" charset="0"/>
              </a:rPr>
              <a:t>Spray Characteristics</a:t>
            </a:r>
          </a:p>
          <a:p>
            <a:pPr lvl="1" eaLnBrk="1" hangingPunct="1"/>
            <a:r>
              <a:rPr lang="en-US" altLang="en-US" smtClean="0">
                <a:latin typeface="Comic Sans MS" panose="030F0702030302020204" pitchFamily="66" charset="0"/>
              </a:rPr>
              <a:t>Droplet size</a:t>
            </a:r>
          </a:p>
          <a:p>
            <a:pPr lvl="1" eaLnBrk="1" hangingPunct="1"/>
            <a:r>
              <a:rPr lang="en-US" altLang="en-US" smtClean="0">
                <a:latin typeface="Comic Sans MS" panose="030F0702030302020204" pitchFamily="66" charset="0"/>
              </a:rPr>
              <a:t>Chemical</a:t>
            </a:r>
          </a:p>
          <a:p>
            <a:pPr lvl="1" eaLnBrk="1" hangingPunct="1"/>
            <a:r>
              <a:rPr lang="en-US" altLang="en-US" smtClean="0">
                <a:latin typeface="Comic Sans MS" panose="030F0702030302020204" pitchFamily="66" charset="0"/>
              </a:rPr>
              <a:t>Formulation</a:t>
            </a:r>
          </a:p>
          <a:p>
            <a:pPr lvl="1" eaLnBrk="1" hangingPunct="1"/>
            <a:r>
              <a:rPr lang="en-US" altLang="en-US" smtClean="0">
                <a:latin typeface="Comic Sans MS" panose="030F0702030302020204" pitchFamily="66" charset="0"/>
              </a:rPr>
              <a:t>Additives</a:t>
            </a:r>
          </a:p>
        </p:txBody>
      </p:sp>
      <p:pic>
        <p:nvPicPr>
          <p:cNvPr id="49161" name="Picture 9" descr="applyboom"/>
          <p:cNvPicPr>
            <a:picLocks noGrp="1" noChangeAspect="1" noChangeArrowheads="1"/>
          </p:cNvPicPr>
          <p:nvPr>
            <p:ph sz="half" idx="4294967295"/>
          </p:nvPr>
        </p:nvPicPr>
        <p:blipFill>
          <a:blip r:embed="rId3"/>
          <a:srcRect/>
          <a:stretch>
            <a:fillRect/>
          </a:stretch>
        </p:blipFill>
        <p:spPr>
          <a:xfrm>
            <a:off x="4779963" y="2770188"/>
            <a:ext cx="3449637" cy="2236787"/>
          </a:xfrm>
          <a:effectLst>
            <a:outerShdw dist="107763" dir="2700000" algn="ctr" rotWithShape="0">
              <a:schemeClr val="tx1"/>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533400" y="639763"/>
            <a:ext cx="7772400" cy="685800"/>
          </a:xfrm>
        </p:spPr>
        <p:txBody>
          <a:bodyPr/>
          <a:lstStyle/>
          <a:p>
            <a:pPr eaLnBrk="1" hangingPunct="1"/>
            <a:r>
              <a:rPr lang="en-US" altLang="en-US" sz="3600" smtClean="0">
                <a:solidFill>
                  <a:schemeClr val="bg1"/>
                </a:solidFill>
                <a:latin typeface="Comic Sans MS" panose="030F0702030302020204" pitchFamily="66" charset="0"/>
              </a:rPr>
              <a:t>Factors Continued</a:t>
            </a:r>
          </a:p>
        </p:txBody>
      </p:sp>
      <p:sp>
        <p:nvSpPr>
          <p:cNvPr id="47107" name="Rectangle 3"/>
          <p:cNvSpPr>
            <a:spLocks noGrp="1" noChangeArrowheads="1"/>
          </p:cNvSpPr>
          <p:nvPr>
            <p:ph type="body" idx="1"/>
          </p:nvPr>
        </p:nvSpPr>
        <p:spPr>
          <a:xfrm>
            <a:off x="762000" y="1714500"/>
            <a:ext cx="3200400" cy="1752600"/>
          </a:xfrm>
        </p:spPr>
        <p:txBody>
          <a:bodyPr/>
          <a:lstStyle/>
          <a:p>
            <a:pPr eaLnBrk="1" hangingPunct="1">
              <a:lnSpc>
                <a:spcPct val="90000"/>
              </a:lnSpc>
            </a:pPr>
            <a:r>
              <a:rPr lang="en-US" altLang="en-US" sz="2800" smtClean="0">
                <a:latin typeface="Comic Sans MS" panose="030F0702030302020204" pitchFamily="66" charset="0"/>
              </a:rPr>
              <a:t>Weather</a:t>
            </a:r>
          </a:p>
          <a:p>
            <a:pPr lvl="1" eaLnBrk="1" hangingPunct="1">
              <a:lnSpc>
                <a:spcPct val="90000"/>
              </a:lnSpc>
            </a:pPr>
            <a:r>
              <a:rPr lang="en-US" altLang="en-US" smtClean="0">
                <a:latin typeface="Comic Sans MS" panose="030F0702030302020204" pitchFamily="66" charset="0"/>
              </a:rPr>
              <a:t>Wind</a:t>
            </a:r>
          </a:p>
          <a:p>
            <a:pPr lvl="1" eaLnBrk="1" hangingPunct="1">
              <a:lnSpc>
                <a:spcPct val="90000"/>
              </a:lnSpc>
            </a:pPr>
            <a:r>
              <a:rPr lang="en-US" altLang="en-US" smtClean="0">
                <a:latin typeface="Comic Sans MS" panose="030F0702030302020204" pitchFamily="66" charset="0"/>
              </a:rPr>
              <a:t>Temp. </a:t>
            </a:r>
          </a:p>
          <a:p>
            <a:pPr lvl="1" eaLnBrk="1" hangingPunct="1">
              <a:lnSpc>
                <a:spcPct val="90000"/>
              </a:lnSpc>
            </a:pPr>
            <a:r>
              <a:rPr lang="en-US" altLang="en-US" smtClean="0">
                <a:latin typeface="Comic Sans MS" panose="030F0702030302020204" pitchFamily="66" charset="0"/>
              </a:rPr>
              <a:t>Humidity</a:t>
            </a:r>
          </a:p>
          <a:p>
            <a:pPr lvl="1" eaLnBrk="1" hangingPunct="1">
              <a:lnSpc>
                <a:spcPct val="90000"/>
              </a:lnSpc>
            </a:pPr>
            <a:r>
              <a:rPr lang="en-US" altLang="en-US" smtClean="0">
                <a:latin typeface="Comic Sans MS" panose="030F0702030302020204" pitchFamily="66" charset="0"/>
              </a:rPr>
              <a:t>Inversions</a:t>
            </a:r>
          </a:p>
        </p:txBody>
      </p:sp>
      <p:grpSp>
        <p:nvGrpSpPr>
          <p:cNvPr id="2" name="Group 4"/>
          <p:cNvGrpSpPr>
            <a:grpSpLocks/>
          </p:cNvGrpSpPr>
          <p:nvPr/>
        </p:nvGrpSpPr>
        <p:grpSpPr bwMode="auto">
          <a:xfrm>
            <a:off x="4038600" y="2001838"/>
            <a:ext cx="4419600" cy="2667000"/>
            <a:chOff x="1728" y="1008"/>
            <a:chExt cx="2784" cy="1680"/>
          </a:xfrm>
        </p:grpSpPr>
        <p:pic>
          <p:nvPicPr>
            <p:cNvPr id="20485" name="Picture 5" descr="EVAPOR"/>
            <p:cNvPicPr>
              <a:picLocks noChangeAspect="1" noChangeArrowheads="1"/>
            </p:cNvPicPr>
            <p:nvPr/>
          </p:nvPicPr>
          <p:blipFill>
            <a:blip r:embed="rId3">
              <a:extLst>
                <a:ext uri="{28A0092B-C50C-407E-A947-70E740481C1C}">
                  <a14:useLocalDpi xmlns:a14="http://schemas.microsoft.com/office/drawing/2010/main" val="0"/>
                </a:ext>
              </a:extLst>
            </a:blip>
            <a:srcRect t="885" r="1971"/>
            <a:stretch>
              <a:fillRect/>
            </a:stretch>
          </p:blipFill>
          <p:spPr bwMode="auto">
            <a:xfrm>
              <a:off x="1728" y="1008"/>
              <a:ext cx="2784" cy="1680"/>
            </a:xfrm>
            <a:prstGeom prst="rect">
              <a:avLst/>
            </a:prstGeom>
            <a:noFill/>
            <a:ln w="38100" cmpd="dbl">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0486" name="Rectangle 6"/>
            <p:cNvSpPr>
              <a:spLocks noChangeArrowheads="1"/>
            </p:cNvSpPr>
            <p:nvPr/>
          </p:nvSpPr>
          <p:spPr bwMode="auto">
            <a:xfrm>
              <a:off x="2064" y="1008"/>
              <a:ext cx="2023" cy="202"/>
            </a:xfrm>
            <a:prstGeom prst="rect">
              <a:avLst/>
            </a:prstGeom>
            <a:solidFill>
              <a:srgbClr val="0000CC"/>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800">
                  <a:solidFill>
                    <a:schemeClr val="bg1"/>
                  </a:solidFill>
                </a:rPr>
                <a:t>Humidity effects on droplet size</a:t>
              </a:r>
              <a:endParaRPr lang="en-US" altLang="en-US" sz="1800"/>
            </a:p>
          </p:txBody>
        </p:sp>
        <p:sp>
          <p:nvSpPr>
            <p:cNvPr id="20487" name="Rectangle 7"/>
            <p:cNvSpPr>
              <a:spLocks noChangeArrowheads="1"/>
            </p:cNvSpPr>
            <p:nvPr/>
          </p:nvSpPr>
          <p:spPr bwMode="auto">
            <a:xfrm>
              <a:off x="1728" y="1248"/>
              <a:ext cx="455" cy="152"/>
            </a:xfrm>
            <a:prstGeom prst="rect">
              <a:avLst/>
            </a:prstGeom>
            <a:solidFill>
              <a:srgbClr val="0000CC"/>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600">
                  <a:solidFill>
                    <a:schemeClr val="bg1"/>
                  </a:solidFill>
                </a:rPr>
                <a:t>70% RH</a:t>
              </a:r>
              <a:endParaRPr lang="en-US" altLang="en-US" sz="1600"/>
            </a:p>
          </p:txBody>
        </p:sp>
        <p:sp>
          <p:nvSpPr>
            <p:cNvPr id="20488" name="Rectangle 8"/>
            <p:cNvSpPr>
              <a:spLocks noChangeArrowheads="1"/>
            </p:cNvSpPr>
            <p:nvPr/>
          </p:nvSpPr>
          <p:spPr bwMode="auto">
            <a:xfrm>
              <a:off x="3504" y="1248"/>
              <a:ext cx="556" cy="152"/>
            </a:xfrm>
            <a:prstGeom prst="rect">
              <a:avLst/>
            </a:prstGeom>
            <a:solidFill>
              <a:srgbClr val="0000CC"/>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600">
                  <a:solidFill>
                    <a:schemeClr val="bg1"/>
                  </a:solidFill>
                </a:rPr>
                <a:t>30% RH</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710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7107">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7107">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7107">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7107">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471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546100" y="3660775"/>
            <a:ext cx="4800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solidFill>
                  <a:schemeClr val="tx2"/>
                </a:solidFill>
                <a:latin typeface="Comic Sans MS" panose="030F0702030302020204" pitchFamily="66" charset="0"/>
              </a:rPr>
              <a:t>One micron (</a:t>
            </a:r>
            <a:r>
              <a:rPr lang="en-US" altLang="en-US" b="1">
                <a:solidFill>
                  <a:schemeClr val="tx2"/>
                </a:solidFill>
                <a:latin typeface="Comic Sans MS" panose="030F0702030302020204" pitchFamily="66" charset="0"/>
                <a:sym typeface="Symbol" panose="05050102010706020507" pitchFamily="18" charset="2"/>
              </a:rPr>
              <a:t>m)</a:t>
            </a:r>
            <a:r>
              <a:rPr lang="en-US" altLang="en-US" b="1">
                <a:solidFill>
                  <a:schemeClr val="tx2"/>
                </a:solidFill>
                <a:latin typeface="Comic Sans MS" panose="030F0702030302020204" pitchFamily="66" charset="0"/>
              </a:rPr>
              <a:t> =1/25,000 inch</a:t>
            </a:r>
            <a:endParaRPr lang="en-US" altLang="en-US" b="1">
              <a:solidFill>
                <a:srgbClr val="FFFF66"/>
              </a:solidFill>
              <a:latin typeface="Comic Sans MS" panose="030F0702030302020204" pitchFamily="66" charset="0"/>
            </a:endParaRPr>
          </a:p>
        </p:txBody>
      </p:sp>
      <p:sp>
        <p:nvSpPr>
          <p:cNvPr id="21507" name="Rectangle 3"/>
          <p:cNvSpPr>
            <a:spLocks noChangeArrowheads="1"/>
          </p:cNvSpPr>
          <p:nvPr/>
        </p:nvSpPr>
        <p:spPr bwMode="auto">
          <a:xfrm>
            <a:off x="711200" y="6248400"/>
            <a:ext cx="1897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1508" name="Rectangle 4"/>
          <p:cNvSpPr>
            <a:spLocks noChangeArrowheads="1"/>
          </p:cNvSpPr>
          <p:nvPr/>
        </p:nvSpPr>
        <p:spPr bwMode="auto">
          <a:xfrm>
            <a:off x="3149600" y="6248400"/>
            <a:ext cx="284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1509" name="Rectangle 5"/>
          <p:cNvSpPr>
            <a:spLocks noGrp="1" noChangeArrowheads="1"/>
          </p:cNvSpPr>
          <p:nvPr>
            <p:ph type="title"/>
          </p:nvPr>
        </p:nvSpPr>
        <p:spPr>
          <a:xfrm>
            <a:off x="685800" y="457200"/>
            <a:ext cx="7772400" cy="685800"/>
          </a:xfrm>
        </p:spPr>
        <p:txBody>
          <a:bodyPr/>
          <a:lstStyle/>
          <a:p>
            <a:pPr algn="l" eaLnBrk="1" hangingPunct="1"/>
            <a:r>
              <a:rPr lang="en-US" altLang="en-US" sz="3200" smtClean="0">
                <a:solidFill>
                  <a:schemeClr val="bg1"/>
                </a:solidFill>
                <a:latin typeface="Comic Sans MS" panose="030F0702030302020204" pitchFamily="66" charset="0"/>
              </a:rPr>
              <a:t>Drift and Droplet Size Relationship</a:t>
            </a:r>
          </a:p>
        </p:txBody>
      </p:sp>
      <p:sp>
        <p:nvSpPr>
          <p:cNvPr id="21510" name="Rectangle 6"/>
          <p:cNvSpPr>
            <a:spLocks noGrp="1" noChangeArrowheads="1"/>
          </p:cNvSpPr>
          <p:nvPr>
            <p:ph type="body" sz="half" idx="1"/>
          </p:nvPr>
        </p:nvSpPr>
        <p:spPr>
          <a:xfrm>
            <a:off x="685800" y="1295400"/>
            <a:ext cx="7772400" cy="1714500"/>
          </a:xfrm>
        </p:spPr>
        <p:txBody>
          <a:bodyPr/>
          <a:lstStyle/>
          <a:p>
            <a:pPr eaLnBrk="1" hangingPunct="1"/>
            <a:r>
              <a:rPr lang="en-US" altLang="en-US" sz="2400" smtClean="0">
                <a:latin typeface="Comic Sans MS" panose="030F0702030302020204" pitchFamily="66" charset="0"/>
              </a:rPr>
              <a:t>All nozzle tips produce a range of droplet sizes that depend on the size of the nozzle tip opening and nozzle pressure</a:t>
            </a:r>
          </a:p>
          <a:p>
            <a:pPr eaLnBrk="1" hangingPunct="1"/>
            <a:r>
              <a:rPr lang="en-US" altLang="en-US" sz="2400" smtClean="0">
                <a:latin typeface="Comic Sans MS" panose="030F0702030302020204" pitchFamily="66" charset="0"/>
              </a:rPr>
              <a:t>Spray droplets are measured in microns using laser beams</a:t>
            </a:r>
          </a:p>
        </p:txBody>
      </p:sp>
      <p:pic>
        <p:nvPicPr>
          <p:cNvPr id="241675" name="Picture 11" descr="Drifttest"/>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613400" y="3314700"/>
            <a:ext cx="2989263" cy="2343150"/>
          </a:xfrm>
          <a:noFill/>
          <a:ln w="12700">
            <a:solidFill>
              <a:schemeClr val="tx1"/>
            </a:solidFill>
            <a:miter lim="800000"/>
            <a:headEnd/>
            <a:tailEnd/>
          </a:ln>
        </p:spPr>
      </p:pic>
      <p:sp>
        <p:nvSpPr>
          <p:cNvPr id="21512" name="Text Box 13"/>
          <p:cNvSpPr txBox="1">
            <a:spLocks noChangeArrowheads="1"/>
          </p:cNvSpPr>
          <p:nvPr/>
        </p:nvSpPr>
        <p:spPr bwMode="auto">
          <a:xfrm>
            <a:off x="852488" y="4373563"/>
            <a:ext cx="43227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800">
                <a:latin typeface="Comic Sans MS" panose="030F0702030302020204" pitchFamily="66" charset="0"/>
              </a:rPr>
              <a:t>Human hair is 100 microns in diameter</a:t>
            </a:r>
            <a:r>
              <a:rPr lang="en-US" altLang="en-US"/>
              <a:t> </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241675"/>
                                        </p:tgtEl>
                                        <p:attrNameLst>
                                          <p:attrName>style.visibility</p:attrName>
                                        </p:attrNameLst>
                                      </p:cBhvr>
                                      <p:to>
                                        <p:strVal val="visible"/>
                                      </p:to>
                                    </p:set>
                                    <p:animEffect transition="in" filter="checkerboard(across)">
                                      <p:cBhvr>
                                        <p:cTn id="7" dur="500"/>
                                        <p:tgtEl>
                                          <p:spTgt spid="241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55638" y="363538"/>
            <a:ext cx="7772400" cy="666750"/>
          </a:xfrm>
        </p:spPr>
        <p:txBody>
          <a:bodyPr/>
          <a:lstStyle/>
          <a:p>
            <a:pPr eaLnBrk="1" hangingPunct="1"/>
            <a:r>
              <a:rPr lang="en-US" altLang="en-US" sz="3600" smtClean="0">
                <a:solidFill>
                  <a:schemeClr val="bg1"/>
                </a:solidFill>
                <a:latin typeface="Comic Sans MS" panose="030F0702030302020204" pitchFamily="66" charset="0"/>
              </a:rPr>
              <a:t>Volume Median Diameter</a:t>
            </a:r>
          </a:p>
        </p:txBody>
      </p:sp>
      <p:sp>
        <p:nvSpPr>
          <p:cNvPr id="22531" name="Rectangle 3"/>
          <p:cNvSpPr>
            <a:spLocks noGrp="1" noChangeArrowheads="1"/>
          </p:cNvSpPr>
          <p:nvPr>
            <p:ph type="body" idx="1"/>
          </p:nvPr>
        </p:nvSpPr>
        <p:spPr>
          <a:xfrm>
            <a:off x="685800" y="1295400"/>
            <a:ext cx="7772400" cy="1676400"/>
          </a:xfrm>
        </p:spPr>
        <p:txBody>
          <a:bodyPr/>
          <a:lstStyle/>
          <a:p>
            <a:pPr eaLnBrk="1" hangingPunct="1">
              <a:lnSpc>
                <a:spcPct val="80000"/>
              </a:lnSpc>
            </a:pPr>
            <a:r>
              <a:rPr lang="en-US" altLang="en-US" sz="2400" smtClean="0">
                <a:latin typeface="Comic Sans MS" panose="030F0702030302020204" pitchFamily="66" charset="0"/>
              </a:rPr>
              <a:t>The “Midpoint” of the range of droplets formed from a single nozzle where half of all the droplets are larger and half are smaller is called the Volume Median Diameter (VMD)</a:t>
            </a:r>
          </a:p>
          <a:p>
            <a:pPr eaLnBrk="1" hangingPunct="1">
              <a:lnSpc>
                <a:spcPct val="80000"/>
              </a:lnSpc>
            </a:pPr>
            <a:r>
              <a:rPr lang="en-US" altLang="en-US" sz="2400" smtClean="0">
                <a:latin typeface="Comic Sans MS" panose="030F0702030302020204" pitchFamily="66" charset="0"/>
              </a:rPr>
              <a:t>VMD is an important indicator of the potential for drift and successful pest control.</a:t>
            </a:r>
          </a:p>
        </p:txBody>
      </p:sp>
      <p:sp>
        <p:nvSpPr>
          <p:cNvPr id="22532" name="Text Box 13"/>
          <p:cNvSpPr txBox="1">
            <a:spLocks noChangeArrowheads="1"/>
          </p:cNvSpPr>
          <p:nvPr/>
        </p:nvSpPr>
        <p:spPr bwMode="auto">
          <a:xfrm>
            <a:off x="381000" y="3894138"/>
            <a:ext cx="29876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000">
                <a:latin typeface="Comic Sans MS" panose="030F0702030302020204" pitchFamily="66" charset="0"/>
              </a:rPr>
              <a:t>50% of the volume of</a:t>
            </a:r>
          </a:p>
          <a:p>
            <a:pPr eaLnBrk="1" hangingPunct="1"/>
            <a:r>
              <a:rPr lang="en-US" altLang="en-US" sz="2000">
                <a:latin typeface="Comic Sans MS" panose="030F0702030302020204" pitchFamily="66" charset="0"/>
              </a:rPr>
              <a:t>liquid in all the droplets</a:t>
            </a:r>
          </a:p>
          <a:p>
            <a:pPr eaLnBrk="1" hangingPunct="1"/>
            <a:r>
              <a:rPr lang="en-US" altLang="en-US" sz="2000">
                <a:latin typeface="Comic Sans MS" panose="030F0702030302020204" pitchFamily="66" charset="0"/>
              </a:rPr>
              <a:t>from one nozzle is </a:t>
            </a:r>
          </a:p>
          <a:p>
            <a:pPr eaLnBrk="1" hangingPunct="1"/>
            <a:r>
              <a:rPr lang="en-US" altLang="en-US" sz="2000">
                <a:latin typeface="Comic Sans MS" panose="030F0702030302020204" pitchFamily="66" charset="0"/>
              </a:rPr>
              <a:t>less than the VMD</a:t>
            </a:r>
          </a:p>
        </p:txBody>
      </p:sp>
      <p:sp>
        <p:nvSpPr>
          <p:cNvPr id="22533" name="Text Box 14"/>
          <p:cNvSpPr txBox="1">
            <a:spLocks noChangeArrowheads="1"/>
          </p:cNvSpPr>
          <p:nvPr/>
        </p:nvSpPr>
        <p:spPr bwMode="auto">
          <a:xfrm>
            <a:off x="6156325" y="3894138"/>
            <a:ext cx="29876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000">
                <a:latin typeface="Comic Sans MS" panose="030F0702030302020204" pitchFamily="66" charset="0"/>
              </a:rPr>
              <a:t>50% of the volume of</a:t>
            </a:r>
          </a:p>
          <a:p>
            <a:pPr eaLnBrk="1" hangingPunct="1"/>
            <a:r>
              <a:rPr lang="en-US" altLang="en-US" sz="2000">
                <a:latin typeface="Comic Sans MS" panose="030F0702030302020204" pitchFamily="66" charset="0"/>
              </a:rPr>
              <a:t>liquid in all the droplets</a:t>
            </a:r>
          </a:p>
          <a:p>
            <a:pPr eaLnBrk="1" hangingPunct="1"/>
            <a:r>
              <a:rPr lang="en-US" altLang="en-US" sz="2000">
                <a:latin typeface="Comic Sans MS" panose="030F0702030302020204" pitchFamily="66" charset="0"/>
              </a:rPr>
              <a:t>from one nozzle is </a:t>
            </a:r>
          </a:p>
          <a:p>
            <a:pPr eaLnBrk="1" hangingPunct="1"/>
            <a:r>
              <a:rPr lang="en-US" altLang="en-US" sz="2000">
                <a:latin typeface="Comic Sans MS" panose="030F0702030302020204" pitchFamily="66" charset="0"/>
              </a:rPr>
              <a:t>greater than the VMD</a:t>
            </a:r>
          </a:p>
        </p:txBody>
      </p:sp>
      <p:grpSp>
        <p:nvGrpSpPr>
          <p:cNvPr id="22534" name="Group 17"/>
          <p:cNvGrpSpPr>
            <a:grpSpLocks/>
          </p:cNvGrpSpPr>
          <p:nvPr/>
        </p:nvGrpSpPr>
        <p:grpSpPr bwMode="auto">
          <a:xfrm>
            <a:off x="3368675" y="3200400"/>
            <a:ext cx="2847975" cy="3048000"/>
            <a:chOff x="2208" y="2016"/>
            <a:chExt cx="1794" cy="1920"/>
          </a:xfrm>
        </p:grpSpPr>
        <p:grpSp>
          <p:nvGrpSpPr>
            <p:cNvPr id="22535" name="Group 8"/>
            <p:cNvGrpSpPr>
              <a:grpSpLocks/>
            </p:cNvGrpSpPr>
            <p:nvPr/>
          </p:nvGrpSpPr>
          <p:grpSpPr bwMode="auto">
            <a:xfrm>
              <a:off x="2208" y="2064"/>
              <a:ext cx="1794" cy="1872"/>
              <a:chOff x="3968" y="1248"/>
              <a:chExt cx="1794" cy="1872"/>
            </a:xfrm>
          </p:grpSpPr>
          <p:sp>
            <p:nvSpPr>
              <p:cNvPr id="266249" name="Oval 9"/>
              <p:cNvSpPr>
                <a:spLocks noChangeArrowheads="1"/>
              </p:cNvSpPr>
              <p:nvPr/>
            </p:nvSpPr>
            <p:spPr bwMode="auto">
              <a:xfrm>
                <a:off x="3968" y="1248"/>
                <a:ext cx="1664" cy="1872"/>
              </a:xfrm>
              <a:prstGeom prst="ellipse">
                <a:avLst/>
              </a:prstGeom>
              <a:solidFill>
                <a:schemeClr val="hlink"/>
              </a:solidFill>
              <a:ln w="76200">
                <a:solidFill>
                  <a:schemeClr val="tx1"/>
                </a:solidFill>
                <a:round/>
                <a:headEnd type="none" w="sm" len="sm"/>
                <a:tailEnd type="none" w="sm" len="sm"/>
              </a:ln>
              <a:effectLst/>
            </p:spPr>
            <p:txBody>
              <a:bodyPr wrap="none" anchor="ctr"/>
              <a:lstStyle/>
              <a:p>
                <a:pPr algn="ctr" eaLnBrk="0" hangingPunct="0">
                  <a:defRPr/>
                </a:pPr>
                <a:endParaRPr lang="en-US" sz="3200" b="1">
                  <a:effectLst>
                    <a:outerShdw blurRad="38100" dist="38100" dir="2700000" algn="tl">
                      <a:srgbClr val="FFFFFF"/>
                    </a:outerShdw>
                  </a:effectLst>
                  <a:latin typeface="Arial" charset="0"/>
                </a:endParaRPr>
              </a:p>
            </p:txBody>
          </p:sp>
          <p:sp>
            <p:nvSpPr>
              <p:cNvPr id="22539" name="Line 10"/>
              <p:cNvSpPr>
                <a:spLocks noChangeShapeType="1"/>
              </p:cNvSpPr>
              <p:nvPr/>
            </p:nvSpPr>
            <p:spPr bwMode="auto">
              <a:xfrm>
                <a:off x="4779" y="1248"/>
                <a:ext cx="0" cy="1872"/>
              </a:xfrm>
              <a:prstGeom prst="line">
                <a:avLst/>
              </a:prstGeom>
              <a:noFill/>
              <a:ln w="762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66251" name="Text Box 11"/>
              <p:cNvSpPr txBox="1">
                <a:spLocks noChangeArrowheads="1"/>
              </p:cNvSpPr>
              <p:nvPr/>
            </p:nvSpPr>
            <p:spPr bwMode="auto">
              <a:xfrm>
                <a:off x="4100" y="1536"/>
                <a:ext cx="726" cy="1286"/>
              </a:xfrm>
              <a:prstGeom prst="rect">
                <a:avLst/>
              </a:prstGeom>
              <a:noFill/>
              <a:ln w="12700">
                <a:noFill/>
                <a:miter lim="800000"/>
                <a:headEnd type="none" w="sm" len="sm"/>
                <a:tailEnd type="none" w="sm" len="sm"/>
              </a:ln>
              <a:effectLst/>
            </p:spPr>
            <p:txBody>
              <a:bodyPr wrap="none">
                <a:spAutoFit/>
              </a:bodyPr>
              <a:lstStyle/>
              <a:p>
                <a:pPr eaLnBrk="0" hangingPunct="0">
                  <a:defRPr/>
                </a:pPr>
                <a:r>
                  <a:rPr lang="en-US" sz="3200" b="1">
                    <a:effectLst>
                      <a:outerShdw blurRad="38100" dist="38100" dir="2700000" algn="tl">
                        <a:srgbClr val="FFFFFF"/>
                      </a:outerShdw>
                    </a:effectLst>
                    <a:latin typeface="Arial" charset="0"/>
                  </a:rPr>
                  <a:t>50%</a:t>
                </a:r>
              </a:p>
              <a:p>
                <a:pPr eaLnBrk="0" hangingPunct="0">
                  <a:defRPr/>
                </a:pPr>
                <a:r>
                  <a:rPr lang="en-US" sz="3200" b="1">
                    <a:effectLst>
                      <a:outerShdw blurRad="38100" dist="38100" dir="2700000" algn="tl">
                        <a:srgbClr val="FFFFFF"/>
                      </a:outerShdw>
                    </a:effectLst>
                    <a:latin typeface="Arial" charset="0"/>
                  </a:rPr>
                  <a:t>less</a:t>
                </a:r>
              </a:p>
              <a:p>
                <a:pPr eaLnBrk="0" hangingPunct="0">
                  <a:defRPr/>
                </a:pPr>
                <a:r>
                  <a:rPr lang="en-US" sz="3200" b="1">
                    <a:effectLst>
                      <a:outerShdw blurRad="38100" dist="38100" dir="2700000" algn="tl">
                        <a:srgbClr val="FFFFFF"/>
                      </a:outerShdw>
                    </a:effectLst>
                    <a:latin typeface="Arial" charset="0"/>
                  </a:rPr>
                  <a:t>than </a:t>
                </a:r>
              </a:p>
              <a:p>
                <a:pPr eaLnBrk="0" hangingPunct="0">
                  <a:defRPr/>
                </a:pPr>
                <a:r>
                  <a:rPr lang="en-US" sz="3200" b="1">
                    <a:effectLst>
                      <a:outerShdw blurRad="38100" dist="38100" dir="2700000" algn="tl">
                        <a:srgbClr val="FFFFFF"/>
                      </a:outerShdw>
                    </a:effectLst>
                    <a:latin typeface="Arial" charset="0"/>
                  </a:rPr>
                  <a:t>VMD</a:t>
                </a:r>
              </a:p>
            </p:txBody>
          </p:sp>
          <p:sp>
            <p:nvSpPr>
              <p:cNvPr id="266252" name="Text Box 12"/>
              <p:cNvSpPr txBox="1">
                <a:spLocks noChangeArrowheads="1"/>
              </p:cNvSpPr>
              <p:nvPr/>
            </p:nvSpPr>
            <p:spPr bwMode="auto">
              <a:xfrm>
                <a:off x="4779" y="1536"/>
                <a:ext cx="983" cy="1286"/>
              </a:xfrm>
              <a:prstGeom prst="rect">
                <a:avLst/>
              </a:prstGeom>
              <a:noFill/>
              <a:ln w="12700">
                <a:noFill/>
                <a:miter lim="800000"/>
                <a:headEnd type="none" w="sm" len="sm"/>
                <a:tailEnd type="none" w="sm" len="sm"/>
              </a:ln>
              <a:effectLst/>
            </p:spPr>
            <p:txBody>
              <a:bodyPr wrap="none">
                <a:spAutoFit/>
              </a:bodyPr>
              <a:lstStyle/>
              <a:p>
                <a:pPr eaLnBrk="0" hangingPunct="0">
                  <a:defRPr/>
                </a:pPr>
                <a:r>
                  <a:rPr lang="en-US" sz="3200" b="1">
                    <a:effectLst>
                      <a:outerShdw blurRad="38100" dist="38100" dir="2700000" algn="tl">
                        <a:srgbClr val="FFFFFF"/>
                      </a:outerShdw>
                    </a:effectLst>
                    <a:latin typeface="Arial" charset="0"/>
                  </a:rPr>
                  <a:t>50%</a:t>
                </a:r>
              </a:p>
              <a:p>
                <a:pPr eaLnBrk="0" hangingPunct="0">
                  <a:defRPr/>
                </a:pPr>
                <a:r>
                  <a:rPr lang="en-US" sz="3200" b="1">
                    <a:effectLst>
                      <a:outerShdw blurRad="38100" dist="38100" dir="2700000" algn="tl">
                        <a:srgbClr val="FFFFFF"/>
                      </a:outerShdw>
                    </a:effectLst>
                    <a:latin typeface="Arial" charset="0"/>
                  </a:rPr>
                  <a:t>greater</a:t>
                </a:r>
              </a:p>
              <a:p>
                <a:pPr eaLnBrk="0" hangingPunct="0">
                  <a:defRPr/>
                </a:pPr>
                <a:r>
                  <a:rPr lang="en-US" sz="3200" b="1">
                    <a:effectLst>
                      <a:outerShdw blurRad="38100" dist="38100" dir="2700000" algn="tl">
                        <a:srgbClr val="FFFFFF"/>
                      </a:outerShdw>
                    </a:effectLst>
                    <a:latin typeface="Arial" charset="0"/>
                  </a:rPr>
                  <a:t>than </a:t>
                </a:r>
              </a:p>
              <a:p>
                <a:pPr eaLnBrk="0" hangingPunct="0">
                  <a:defRPr/>
                </a:pPr>
                <a:r>
                  <a:rPr lang="en-US" sz="3200" b="1">
                    <a:effectLst>
                      <a:outerShdw blurRad="38100" dist="38100" dir="2700000" algn="tl">
                        <a:srgbClr val="FFFFFF"/>
                      </a:outerShdw>
                    </a:effectLst>
                    <a:latin typeface="Arial" charset="0"/>
                  </a:rPr>
                  <a:t>VMD</a:t>
                </a:r>
              </a:p>
            </p:txBody>
          </p:sp>
        </p:grpSp>
        <p:sp>
          <p:nvSpPr>
            <p:cNvPr id="22536" name="Text Box 15"/>
            <p:cNvSpPr txBox="1">
              <a:spLocks noChangeArrowheads="1"/>
            </p:cNvSpPr>
            <p:nvPr/>
          </p:nvSpPr>
          <p:spPr bwMode="auto">
            <a:xfrm>
              <a:off x="2736" y="2016"/>
              <a:ext cx="565" cy="288"/>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olidFill>
                    <a:srgbClr val="FFFF00"/>
                  </a:solidFill>
                </a:rPr>
                <a:t>VMD</a:t>
              </a:r>
            </a:p>
          </p:txBody>
        </p:sp>
        <p:sp>
          <p:nvSpPr>
            <p:cNvPr id="22537" name="AutoShape 16"/>
            <p:cNvSpPr>
              <a:spLocks noChangeArrowheads="1"/>
            </p:cNvSpPr>
            <p:nvPr/>
          </p:nvSpPr>
          <p:spPr bwMode="auto">
            <a:xfrm>
              <a:off x="2947" y="2256"/>
              <a:ext cx="144" cy="288"/>
            </a:xfrm>
            <a:prstGeom prst="downArrow">
              <a:avLst>
                <a:gd name="adj1" fmla="val 50000"/>
                <a:gd name="adj2" fmla="val 50000"/>
              </a:avLst>
            </a:prstGeom>
            <a:solidFill>
              <a:srgbClr val="FFFF00"/>
            </a:solidFill>
            <a:ln w="12700">
              <a:solidFill>
                <a:schemeClr val="tx1"/>
              </a:solidFill>
              <a:miter lim="800000"/>
              <a:headEnd type="none" w="sm" len="sm"/>
              <a:tailEnd type="none" w="sm" len="sm"/>
            </a:ln>
          </p:spPr>
          <p:txBody>
            <a:bodyPr vert="eaVert"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06400" y="561975"/>
            <a:ext cx="8145463" cy="1054100"/>
          </a:xfrm>
          <a:noFill/>
        </p:spPr>
        <p:txBody>
          <a:bodyPr anchor="ctr"/>
          <a:lstStyle/>
          <a:p>
            <a:pPr algn="l" eaLnBrk="1" hangingPunct="1"/>
            <a:r>
              <a:rPr lang="en-US" altLang="en-US" sz="2800" smtClean="0">
                <a:solidFill>
                  <a:srgbClr val="FFFFCC"/>
                </a:solidFill>
              </a:rPr>
              <a:t>Pesticide Effectiveness is </a:t>
            </a:r>
            <a:br>
              <a:rPr lang="en-US" altLang="en-US" sz="2800" smtClean="0">
                <a:solidFill>
                  <a:srgbClr val="FFFFCC"/>
                </a:solidFill>
              </a:rPr>
            </a:br>
            <a:r>
              <a:rPr lang="en-US" altLang="en-US" sz="2800" smtClean="0">
                <a:solidFill>
                  <a:srgbClr val="FFFFCC"/>
                </a:solidFill>
              </a:rPr>
              <a:t>Based on Droplet Size</a:t>
            </a:r>
            <a:endParaRPr lang="en-US" altLang="en-US" sz="2800" smtClean="0"/>
          </a:p>
        </p:txBody>
      </p:sp>
      <p:sp>
        <p:nvSpPr>
          <p:cNvPr id="247812" name="Rectangle 4"/>
          <p:cNvSpPr>
            <a:spLocks noGrp="1" noChangeArrowheads="1"/>
          </p:cNvSpPr>
          <p:nvPr>
            <p:ph type="body" idx="1"/>
          </p:nvPr>
        </p:nvSpPr>
        <p:spPr>
          <a:xfrm>
            <a:off x="406400" y="2286000"/>
            <a:ext cx="2328863" cy="3524250"/>
          </a:xfrm>
          <a:solidFill>
            <a:schemeClr val="bg2"/>
          </a:solidFill>
          <a:ln w="47625" cap="flat" cmpd="thinThick">
            <a:solidFill>
              <a:srgbClr val="FF0000"/>
            </a:solidFill>
          </a:ln>
          <a:effectLst>
            <a:outerShdw dist="35921" dir="2700000" algn="ctr" rotWithShape="0">
              <a:schemeClr val="bg2"/>
            </a:outerShdw>
          </a:effectLst>
        </p:spPr>
        <p:txBody>
          <a:bodyPr/>
          <a:lstStyle/>
          <a:p>
            <a:pPr eaLnBrk="1" hangingPunct="1">
              <a:defRPr/>
            </a:pPr>
            <a:r>
              <a:rPr lang="en-US" sz="2800" smtClean="0">
                <a:solidFill>
                  <a:srgbClr val="FFFF00"/>
                </a:solidFill>
              </a:rPr>
              <a:t>Very Fine</a:t>
            </a:r>
          </a:p>
          <a:p>
            <a:pPr eaLnBrk="1" hangingPunct="1">
              <a:defRPr/>
            </a:pPr>
            <a:r>
              <a:rPr lang="en-US" sz="2800" smtClean="0">
                <a:solidFill>
                  <a:srgbClr val="FFFF00"/>
                </a:solidFill>
              </a:rPr>
              <a:t>Fine </a:t>
            </a:r>
          </a:p>
          <a:p>
            <a:pPr eaLnBrk="1" hangingPunct="1">
              <a:defRPr/>
            </a:pPr>
            <a:r>
              <a:rPr lang="en-US" sz="2800" smtClean="0">
                <a:solidFill>
                  <a:srgbClr val="FFFF00"/>
                </a:solidFill>
              </a:rPr>
              <a:t>Medium</a:t>
            </a:r>
          </a:p>
          <a:p>
            <a:pPr eaLnBrk="1" hangingPunct="1">
              <a:defRPr/>
            </a:pPr>
            <a:r>
              <a:rPr lang="en-US" sz="2800" smtClean="0">
                <a:solidFill>
                  <a:srgbClr val="FFFF00"/>
                </a:solidFill>
              </a:rPr>
              <a:t>Coarse </a:t>
            </a:r>
          </a:p>
          <a:p>
            <a:pPr eaLnBrk="1" hangingPunct="1">
              <a:defRPr/>
            </a:pPr>
            <a:r>
              <a:rPr lang="en-US" sz="2800" smtClean="0">
                <a:solidFill>
                  <a:srgbClr val="FFFF00"/>
                </a:solidFill>
              </a:rPr>
              <a:t>Very Coarse</a:t>
            </a:r>
            <a:endParaRPr lang="en-US" sz="2800" smtClean="0"/>
          </a:p>
        </p:txBody>
      </p:sp>
      <p:sp>
        <p:nvSpPr>
          <p:cNvPr id="247813" name="Rectangle 5"/>
          <p:cNvSpPr>
            <a:spLocks noChangeArrowheads="1"/>
          </p:cNvSpPr>
          <p:nvPr/>
        </p:nvSpPr>
        <p:spPr bwMode="auto">
          <a:xfrm>
            <a:off x="3019425" y="2286000"/>
            <a:ext cx="2466975" cy="3524250"/>
          </a:xfrm>
          <a:prstGeom prst="rect">
            <a:avLst/>
          </a:prstGeom>
          <a:solidFill>
            <a:schemeClr val="bg2"/>
          </a:solidFill>
          <a:ln w="47625" cmpd="thinThick">
            <a:solidFill>
              <a:srgbClr val="FF0000"/>
            </a:solidFill>
            <a:miter lim="800000"/>
            <a:headEnd/>
            <a:tailEnd/>
          </a:ln>
          <a:effectLst>
            <a:outerShdw dist="35921" dir="2700000" algn="ctr" rotWithShape="0">
              <a:schemeClr val="bg2"/>
            </a:outerShdw>
          </a:effectLst>
        </p:spPr>
        <p:txBody>
          <a:bodyPr lIns="92075" tIns="46038" rIns="92075" bIns="46038"/>
          <a:lstStyle/>
          <a:p>
            <a:pPr marL="342900" indent="-342900" eaLnBrk="0" hangingPunct="0">
              <a:spcBef>
                <a:spcPct val="20000"/>
              </a:spcBef>
              <a:buClr>
                <a:srgbClr val="000000"/>
              </a:buClr>
              <a:buSzPct val="75000"/>
              <a:buFont typeface="Monotype Sorts" pitchFamily="2" charset="2"/>
              <a:buChar char="u"/>
              <a:defRPr/>
            </a:pPr>
            <a:r>
              <a:rPr lang="en-US" sz="2800" b="1">
                <a:solidFill>
                  <a:srgbClr val="FFFF00"/>
                </a:solidFill>
              </a:rPr>
              <a:t>&lt;119</a:t>
            </a:r>
          </a:p>
          <a:p>
            <a:pPr marL="342900" indent="-342900" eaLnBrk="0" hangingPunct="0">
              <a:spcBef>
                <a:spcPct val="20000"/>
              </a:spcBef>
              <a:buClr>
                <a:srgbClr val="000000"/>
              </a:buClr>
              <a:buSzPct val="75000"/>
              <a:buFont typeface="Monotype Sorts" pitchFamily="2" charset="2"/>
              <a:buChar char="u"/>
              <a:defRPr/>
            </a:pPr>
            <a:r>
              <a:rPr lang="en-US" sz="2800" b="1">
                <a:solidFill>
                  <a:srgbClr val="FFFF00"/>
                </a:solidFill>
              </a:rPr>
              <a:t>119-216</a:t>
            </a:r>
          </a:p>
          <a:p>
            <a:pPr marL="342900" indent="-342900" eaLnBrk="0" hangingPunct="0">
              <a:spcBef>
                <a:spcPct val="20000"/>
              </a:spcBef>
              <a:buClr>
                <a:srgbClr val="000000"/>
              </a:buClr>
              <a:buSzPct val="75000"/>
              <a:buFont typeface="Monotype Sorts" pitchFamily="2" charset="2"/>
              <a:buChar char="u"/>
              <a:defRPr/>
            </a:pPr>
            <a:r>
              <a:rPr lang="en-US" sz="2800" b="1">
                <a:solidFill>
                  <a:srgbClr val="FFFF00"/>
                </a:solidFill>
              </a:rPr>
              <a:t>217-353</a:t>
            </a:r>
          </a:p>
          <a:p>
            <a:pPr marL="342900" indent="-342900" eaLnBrk="0" hangingPunct="0">
              <a:spcBef>
                <a:spcPct val="20000"/>
              </a:spcBef>
              <a:buClr>
                <a:srgbClr val="000000"/>
              </a:buClr>
              <a:buSzPct val="75000"/>
              <a:buFont typeface="Monotype Sorts" pitchFamily="2" charset="2"/>
              <a:buChar char="u"/>
              <a:defRPr/>
            </a:pPr>
            <a:r>
              <a:rPr lang="en-US" sz="2800" b="1">
                <a:solidFill>
                  <a:srgbClr val="FFFF00"/>
                </a:solidFill>
              </a:rPr>
              <a:t>354-464 </a:t>
            </a:r>
          </a:p>
          <a:p>
            <a:pPr marL="342900" indent="-342900" eaLnBrk="0" hangingPunct="0">
              <a:spcBef>
                <a:spcPct val="20000"/>
              </a:spcBef>
              <a:buClr>
                <a:srgbClr val="000000"/>
              </a:buClr>
              <a:buSzPct val="75000"/>
              <a:buFont typeface="Monotype Sorts" pitchFamily="2" charset="2"/>
              <a:buChar char="u"/>
              <a:defRPr/>
            </a:pPr>
            <a:r>
              <a:rPr lang="en-US" sz="2800" b="1">
                <a:solidFill>
                  <a:srgbClr val="FFFF00"/>
                </a:solidFill>
              </a:rPr>
              <a:t>&gt;464</a:t>
            </a:r>
          </a:p>
        </p:txBody>
      </p:sp>
      <p:sp>
        <p:nvSpPr>
          <p:cNvPr id="247814" name="Rectangle 6"/>
          <p:cNvSpPr>
            <a:spLocks noChangeArrowheads="1"/>
          </p:cNvSpPr>
          <p:nvPr/>
        </p:nvSpPr>
        <p:spPr bwMode="auto">
          <a:xfrm>
            <a:off x="5795963" y="2362200"/>
            <a:ext cx="2951162" cy="971550"/>
          </a:xfrm>
          <a:prstGeom prst="rect">
            <a:avLst/>
          </a:prstGeom>
          <a:solidFill>
            <a:schemeClr val="bg2"/>
          </a:solidFill>
          <a:ln w="25400">
            <a:solidFill>
              <a:srgbClr val="FF0000"/>
            </a:solidFill>
            <a:miter lim="800000"/>
            <a:headEnd/>
            <a:tailEnd/>
          </a:ln>
          <a:effectLst>
            <a:outerShdw dist="35921" dir="2700000" algn="ctr" rotWithShape="0">
              <a:schemeClr val="bg2"/>
            </a:outerShdw>
          </a:effectLst>
        </p:spPr>
        <p:txBody>
          <a:bodyPr lIns="92075" tIns="46038" rIns="92075" bIns="46038">
            <a:spAutoFit/>
          </a:bodyPr>
          <a:lstStyle/>
          <a:p>
            <a:pPr eaLnBrk="0" hangingPunct="0">
              <a:defRPr/>
            </a:pPr>
            <a:r>
              <a:rPr lang="en-US" sz="2800" b="1">
                <a:solidFill>
                  <a:srgbClr val="FFFF00"/>
                </a:solidFill>
              </a:rPr>
              <a:t>Insecticides</a:t>
            </a:r>
          </a:p>
          <a:p>
            <a:pPr eaLnBrk="0" hangingPunct="0">
              <a:defRPr/>
            </a:pPr>
            <a:r>
              <a:rPr lang="en-US" sz="2800" b="1">
                <a:solidFill>
                  <a:srgbClr val="FFFF00"/>
                </a:solidFill>
              </a:rPr>
              <a:t>and Fungicides</a:t>
            </a:r>
            <a:endParaRPr lang="en-US" sz="2800" b="1">
              <a:solidFill>
                <a:schemeClr val="bg2"/>
              </a:solidFill>
            </a:endParaRPr>
          </a:p>
        </p:txBody>
      </p:sp>
      <p:sp>
        <p:nvSpPr>
          <p:cNvPr id="247815" name="Rectangle 7"/>
          <p:cNvSpPr>
            <a:spLocks noChangeArrowheads="1"/>
          </p:cNvSpPr>
          <p:nvPr/>
        </p:nvSpPr>
        <p:spPr bwMode="auto">
          <a:xfrm>
            <a:off x="5795963" y="3505200"/>
            <a:ext cx="3009900" cy="971550"/>
          </a:xfrm>
          <a:prstGeom prst="rect">
            <a:avLst/>
          </a:prstGeom>
          <a:solidFill>
            <a:schemeClr val="bg2"/>
          </a:solidFill>
          <a:ln w="25400">
            <a:solidFill>
              <a:srgbClr val="FF0000"/>
            </a:solidFill>
            <a:miter lim="800000"/>
            <a:headEnd/>
            <a:tailEnd/>
          </a:ln>
          <a:effectLst>
            <a:outerShdw dist="35921" dir="2700000" algn="ctr" rotWithShape="0">
              <a:schemeClr val="bg2"/>
            </a:outerShdw>
          </a:effectLst>
        </p:spPr>
        <p:txBody>
          <a:bodyPr lIns="92075" tIns="46038" rIns="92075" bIns="46038">
            <a:spAutoFit/>
          </a:bodyPr>
          <a:lstStyle/>
          <a:p>
            <a:pPr eaLnBrk="0" hangingPunct="0">
              <a:defRPr/>
            </a:pPr>
            <a:r>
              <a:rPr lang="en-US" sz="2800" b="1">
                <a:solidFill>
                  <a:srgbClr val="FFFF00"/>
                </a:solidFill>
              </a:rPr>
              <a:t>Herbicides and</a:t>
            </a:r>
          </a:p>
          <a:p>
            <a:pPr eaLnBrk="0" hangingPunct="0">
              <a:defRPr/>
            </a:pPr>
            <a:r>
              <a:rPr lang="en-US" sz="2800" b="1">
                <a:solidFill>
                  <a:srgbClr val="FFFF00"/>
                </a:solidFill>
              </a:rPr>
              <a:t>Postemergence</a:t>
            </a:r>
            <a:endParaRPr lang="en-US" sz="2800" b="1">
              <a:solidFill>
                <a:schemeClr val="bg2"/>
              </a:solidFill>
            </a:endParaRPr>
          </a:p>
        </p:txBody>
      </p:sp>
      <p:sp>
        <p:nvSpPr>
          <p:cNvPr id="247816" name="Rectangle 8"/>
          <p:cNvSpPr>
            <a:spLocks noChangeArrowheads="1"/>
          </p:cNvSpPr>
          <p:nvPr/>
        </p:nvSpPr>
        <p:spPr bwMode="auto">
          <a:xfrm>
            <a:off x="5795963" y="4648200"/>
            <a:ext cx="2981325" cy="971550"/>
          </a:xfrm>
          <a:prstGeom prst="rect">
            <a:avLst/>
          </a:prstGeom>
          <a:solidFill>
            <a:schemeClr val="bg2"/>
          </a:solidFill>
          <a:ln w="25400">
            <a:solidFill>
              <a:srgbClr val="FF0000"/>
            </a:solidFill>
            <a:miter lim="800000"/>
            <a:headEnd/>
            <a:tailEnd/>
          </a:ln>
          <a:effectLst>
            <a:outerShdw dist="35921" dir="2700000" algn="ctr" rotWithShape="0">
              <a:schemeClr val="bg2"/>
            </a:outerShdw>
          </a:effectLst>
        </p:spPr>
        <p:txBody>
          <a:bodyPr lIns="92075" tIns="46038" rIns="92075" bIns="46038">
            <a:spAutoFit/>
          </a:bodyPr>
          <a:lstStyle/>
          <a:p>
            <a:pPr eaLnBrk="0" hangingPunct="0">
              <a:defRPr/>
            </a:pPr>
            <a:r>
              <a:rPr lang="en-US" sz="2800" b="1">
                <a:solidFill>
                  <a:srgbClr val="FFFF00"/>
                </a:solidFill>
              </a:rPr>
              <a:t>Soil Applications </a:t>
            </a:r>
          </a:p>
          <a:p>
            <a:pPr eaLnBrk="0" hangingPunct="0">
              <a:defRPr/>
            </a:pPr>
            <a:r>
              <a:rPr lang="en-US" sz="2800" b="1">
                <a:solidFill>
                  <a:srgbClr val="FFFF00"/>
                </a:solidFill>
              </a:rPr>
              <a:t>of Herbicides</a:t>
            </a:r>
            <a:endParaRPr lang="en-US" sz="2800" b="1">
              <a:solidFill>
                <a:schemeClr val="bg2"/>
              </a:solidFill>
            </a:endParaRPr>
          </a:p>
        </p:txBody>
      </p:sp>
      <p:sp>
        <p:nvSpPr>
          <p:cNvPr id="23560" name="Text Box 9"/>
          <p:cNvSpPr txBox="1">
            <a:spLocks noChangeArrowheads="1"/>
          </p:cNvSpPr>
          <p:nvPr/>
        </p:nvSpPr>
        <p:spPr bwMode="auto">
          <a:xfrm>
            <a:off x="560388" y="1735138"/>
            <a:ext cx="185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t>Droplet Class</a:t>
            </a:r>
          </a:p>
        </p:txBody>
      </p:sp>
      <p:sp>
        <p:nvSpPr>
          <p:cNvPr id="23561" name="Text Box 10"/>
          <p:cNvSpPr txBox="1">
            <a:spLocks noChangeArrowheads="1"/>
          </p:cNvSpPr>
          <p:nvPr/>
        </p:nvSpPr>
        <p:spPr bwMode="auto">
          <a:xfrm>
            <a:off x="3235325" y="1735138"/>
            <a:ext cx="1649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t>VMD range</a:t>
            </a:r>
          </a:p>
        </p:txBody>
      </p:sp>
      <p:sp>
        <p:nvSpPr>
          <p:cNvPr id="23562" name="Text Box 11"/>
          <p:cNvSpPr txBox="1">
            <a:spLocks noChangeArrowheads="1"/>
          </p:cNvSpPr>
          <p:nvPr/>
        </p:nvSpPr>
        <p:spPr bwMode="auto">
          <a:xfrm>
            <a:off x="5826125" y="1735138"/>
            <a:ext cx="27955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t>Pesticide Application</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247813"/>
                                        </p:tgtEl>
                                        <p:attrNameLst>
                                          <p:attrName>style.visibility</p:attrName>
                                        </p:attrNameLst>
                                      </p:cBhvr>
                                      <p:to>
                                        <p:strVal val="visible"/>
                                      </p:to>
                                    </p:set>
                                    <p:anim to="" calcmode="lin" valueType="num">
                                      <p:cBhvr>
                                        <p:cTn id="7" dur="1" fill="hold"/>
                                        <p:tgtEl>
                                          <p:spTgt spid="247813"/>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247814"/>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247815"/>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2478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13" grpId="0" animBg="1" autoUpdateAnimBg="0"/>
      <p:bldP spid="247814" grpId="0" animBg="1" autoUpdateAnimBg="0"/>
      <p:bldP spid="247815" grpId="0" animBg="1" autoUpdateAnimBg="0"/>
      <p:bldP spid="247816"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algn="l" eaLnBrk="1" hangingPunct="1"/>
            <a:r>
              <a:rPr lang="en-US" altLang="en-US" sz="3600" smtClean="0">
                <a:solidFill>
                  <a:schemeClr val="bg1"/>
                </a:solidFill>
                <a:latin typeface="Comic Sans MS" panose="030F0702030302020204" pitchFamily="66" charset="0"/>
              </a:rPr>
              <a:t>Droplets:</a:t>
            </a:r>
            <a:r>
              <a:rPr lang="en-US" altLang="en-US" smtClean="0">
                <a:solidFill>
                  <a:schemeClr val="bg1"/>
                </a:solidFill>
                <a:latin typeface="Comic Sans MS" panose="030F0702030302020204" pitchFamily="66" charset="0"/>
              </a:rPr>
              <a:t> Large </a:t>
            </a:r>
            <a:r>
              <a:rPr lang="en-US" altLang="en-US" sz="2800" smtClean="0">
                <a:solidFill>
                  <a:schemeClr val="bg1"/>
                </a:solidFill>
                <a:latin typeface="Comic Sans MS" panose="030F0702030302020204" pitchFamily="66" charset="0"/>
              </a:rPr>
              <a:t>vs.</a:t>
            </a:r>
            <a:r>
              <a:rPr lang="en-US" altLang="en-US" smtClean="0">
                <a:solidFill>
                  <a:schemeClr val="bg1"/>
                </a:solidFill>
                <a:latin typeface="Comic Sans MS" panose="030F0702030302020204" pitchFamily="66" charset="0"/>
              </a:rPr>
              <a:t> </a:t>
            </a:r>
            <a:r>
              <a:rPr lang="en-US" altLang="en-US" sz="1800" smtClean="0">
                <a:solidFill>
                  <a:schemeClr val="bg1"/>
                </a:solidFill>
                <a:latin typeface="Comic Sans MS" panose="030F0702030302020204" pitchFamily="66" charset="0"/>
              </a:rPr>
              <a:t>Small</a:t>
            </a:r>
          </a:p>
        </p:txBody>
      </p:sp>
      <p:sp>
        <p:nvSpPr>
          <p:cNvPr id="63491" name="Rectangle 3"/>
          <p:cNvSpPr>
            <a:spLocks noGrp="1" noChangeArrowheads="1"/>
          </p:cNvSpPr>
          <p:nvPr>
            <p:ph type="body" idx="1"/>
          </p:nvPr>
        </p:nvSpPr>
        <p:spPr>
          <a:xfrm>
            <a:off x="685800" y="1765300"/>
            <a:ext cx="7772400" cy="3581400"/>
          </a:xfrm>
        </p:spPr>
        <p:txBody>
          <a:bodyPr/>
          <a:lstStyle/>
          <a:p>
            <a:pPr eaLnBrk="1" hangingPunct="1">
              <a:lnSpc>
                <a:spcPct val="90000"/>
              </a:lnSpc>
            </a:pPr>
            <a:r>
              <a:rPr lang="en-US" altLang="en-US" sz="2800" smtClean="0">
                <a:latin typeface="Comic Sans MS" panose="030F0702030302020204" pitchFamily="66" charset="0"/>
              </a:rPr>
              <a:t>Large Droplets: less potential to drift</a:t>
            </a:r>
          </a:p>
          <a:p>
            <a:pPr lvl="1" eaLnBrk="1" hangingPunct="1">
              <a:lnSpc>
                <a:spcPct val="90000"/>
              </a:lnSpc>
            </a:pPr>
            <a:r>
              <a:rPr lang="en-US" altLang="en-US" sz="2400" smtClean="0">
                <a:latin typeface="Comic Sans MS" panose="030F0702030302020204" pitchFamily="66" charset="0"/>
              </a:rPr>
              <a:t>Fall more quickly</a:t>
            </a:r>
          </a:p>
          <a:p>
            <a:pPr lvl="1" eaLnBrk="1" hangingPunct="1">
              <a:lnSpc>
                <a:spcPct val="90000"/>
              </a:lnSpc>
            </a:pPr>
            <a:r>
              <a:rPr lang="en-US" altLang="en-US" sz="2400" smtClean="0">
                <a:latin typeface="Comic Sans MS" panose="030F0702030302020204" pitchFamily="66" charset="0"/>
              </a:rPr>
              <a:t>Evaporate more slowly</a:t>
            </a:r>
          </a:p>
          <a:p>
            <a:pPr lvl="1" eaLnBrk="1" hangingPunct="1">
              <a:lnSpc>
                <a:spcPct val="90000"/>
              </a:lnSpc>
            </a:pPr>
            <a:r>
              <a:rPr lang="en-US" altLang="en-US" sz="2400" smtClean="0">
                <a:latin typeface="Comic Sans MS" panose="030F0702030302020204" pitchFamily="66" charset="0"/>
              </a:rPr>
              <a:t>Are less affected by wind</a:t>
            </a:r>
          </a:p>
          <a:p>
            <a:pPr eaLnBrk="1" hangingPunct="1">
              <a:lnSpc>
                <a:spcPct val="90000"/>
              </a:lnSpc>
            </a:pPr>
            <a:r>
              <a:rPr lang="en-US" altLang="en-US" sz="2800" smtClean="0">
                <a:latin typeface="Comic Sans MS" panose="030F0702030302020204" pitchFamily="66" charset="0"/>
              </a:rPr>
              <a:t>Small Droplets result from:</a:t>
            </a:r>
          </a:p>
          <a:p>
            <a:pPr lvl="1" eaLnBrk="1" hangingPunct="1">
              <a:lnSpc>
                <a:spcPct val="90000"/>
              </a:lnSpc>
            </a:pPr>
            <a:r>
              <a:rPr lang="en-US" altLang="en-US" sz="2400" smtClean="0">
                <a:latin typeface="Comic Sans MS" panose="030F0702030302020204" pitchFamily="66" charset="0"/>
              </a:rPr>
              <a:t>High spray pressure</a:t>
            </a:r>
          </a:p>
          <a:p>
            <a:pPr lvl="1" eaLnBrk="1" hangingPunct="1">
              <a:lnSpc>
                <a:spcPct val="90000"/>
              </a:lnSpc>
            </a:pPr>
            <a:r>
              <a:rPr lang="en-US" altLang="en-US" sz="2400" smtClean="0">
                <a:latin typeface="Comic Sans MS" panose="030F0702030302020204" pitchFamily="66" charset="0"/>
              </a:rPr>
              <a:t>Small nozzle tips</a:t>
            </a:r>
          </a:p>
          <a:p>
            <a:pPr lvl="1" eaLnBrk="1" hangingPunct="1">
              <a:lnSpc>
                <a:spcPct val="90000"/>
              </a:lnSpc>
            </a:pPr>
            <a:r>
              <a:rPr lang="en-US" altLang="en-US" sz="2400" smtClean="0">
                <a:latin typeface="Comic Sans MS" panose="030F0702030302020204" pitchFamily="66" charset="0"/>
              </a:rPr>
              <a:t>Wind shear across the nozzles (aerial)</a:t>
            </a:r>
          </a:p>
          <a:p>
            <a:pPr eaLnBrk="1" hangingPunct="1">
              <a:lnSpc>
                <a:spcPct val="90000"/>
              </a:lnSpc>
            </a:pPr>
            <a:endParaRPr lang="en-US" altLang="en-US" sz="2800" smtClean="0"/>
          </a:p>
        </p:txBody>
      </p:sp>
      <p:graphicFrame>
        <p:nvGraphicFramePr>
          <p:cNvPr id="63494" name="Object 6"/>
          <p:cNvGraphicFramePr>
            <a:graphicFrameLocks/>
          </p:cNvGraphicFramePr>
          <p:nvPr>
            <p:ph sz="half" idx="4294967295"/>
          </p:nvPr>
        </p:nvGraphicFramePr>
        <p:xfrm>
          <a:off x="6121400" y="2851150"/>
          <a:ext cx="2336800" cy="1530350"/>
        </p:xfrm>
        <a:graphic>
          <a:graphicData uri="http://schemas.openxmlformats.org/presentationml/2006/ole">
            <mc:AlternateContent xmlns:mc="http://schemas.openxmlformats.org/markup-compatibility/2006">
              <mc:Choice xmlns:v="urn:schemas-microsoft-com:vml" Requires="v">
                <p:oleObj spid="_x0000_s1029" name="Image" r:id="rId4" imgW="1523810" imgH="998307" progId="Photoshop.Image.5">
                  <p:embed/>
                </p:oleObj>
              </mc:Choice>
              <mc:Fallback>
                <p:oleObj name="Image" r:id="rId4" imgW="1523810" imgH="998307" progId="Photoshop.Image.5">
                  <p:embed/>
                  <p:pic>
                    <p:nvPicPr>
                      <p:cNvPr id="0" name="Object 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1400" y="2851150"/>
                        <a:ext cx="2336800" cy="153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6349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3491">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3491">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3491">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3491">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63491">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3491">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3491">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3491">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34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7"/>
          <p:cNvSpPr>
            <a:spLocks noGrp="1" noChangeArrowheads="1"/>
          </p:cNvSpPr>
          <p:nvPr>
            <p:ph type="title"/>
          </p:nvPr>
        </p:nvSpPr>
        <p:spPr>
          <a:xfrm>
            <a:off x="457200" y="303213"/>
            <a:ext cx="8077200" cy="685800"/>
          </a:xfrm>
        </p:spPr>
        <p:txBody>
          <a:bodyPr/>
          <a:lstStyle/>
          <a:p>
            <a:pPr algn="l" eaLnBrk="1" hangingPunct="1"/>
            <a:r>
              <a:rPr lang="en-US" altLang="en-US" sz="2800" smtClean="0">
                <a:solidFill>
                  <a:schemeClr val="bg1"/>
                </a:solidFill>
                <a:latin typeface="Comic Sans MS" panose="030F0702030302020204" pitchFamily="66" charset="0"/>
              </a:rPr>
              <a:t>The bigger they are the faster they fall…</a:t>
            </a:r>
          </a:p>
        </p:txBody>
      </p:sp>
      <p:graphicFrame>
        <p:nvGraphicFramePr>
          <p:cNvPr id="231508" name="Group 84"/>
          <p:cNvGraphicFramePr>
            <a:graphicFrameLocks noGrp="1"/>
          </p:cNvGraphicFramePr>
          <p:nvPr>
            <p:ph idx="1"/>
          </p:nvPr>
        </p:nvGraphicFramePr>
        <p:xfrm>
          <a:off x="457200" y="1295400"/>
          <a:ext cx="8229600" cy="4479925"/>
        </p:xfrm>
        <a:graphic>
          <a:graphicData uri="http://schemas.openxmlformats.org/drawingml/2006/table">
            <a:tbl>
              <a:tblPr/>
              <a:tblGrid>
                <a:gridCol w="2266950"/>
                <a:gridCol w="1395413"/>
                <a:gridCol w="1800225"/>
                <a:gridCol w="2767012"/>
              </a:tblGrid>
              <a:tr h="1371406">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800" b="1" i="0" u="none" strike="noStrike" cap="none" normalizeH="0" baseline="0" smtClean="0">
                          <a:ln>
                            <a:noFill/>
                          </a:ln>
                          <a:solidFill>
                            <a:schemeClr val="tx1"/>
                          </a:solidFill>
                          <a:effectLst/>
                          <a:latin typeface="Arial" charset="0"/>
                        </a:rPr>
                        <a:t>Droplet</a:t>
                      </a:r>
                    </a:p>
                  </a:txBody>
                  <a:tcPr marT="45714" marB="4571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800" b="1" i="0" u="none" strike="noStrike" cap="none" normalizeH="0" baseline="0" smtClean="0">
                          <a:ln>
                            <a:noFill/>
                          </a:ln>
                          <a:solidFill>
                            <a:schemeClr val="tx1"/>
                          </a:solidFill>
                          <a:effectLst/>
                          <a:latin typeface="Arial" charset="0"/>
                        </a:rPr>
                        <a:t>Width </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800" b="1" i="0" u="none" strike="noStrike" cap="none" normalizeH="0" baseline="0" smtClean="0">
                          <a:ln>
                            <a:noFill/>
                          </a:ln>
                          <a:solidFill>
                            <a:schemeClr val="tx1"/>
                          </a:solidFill>
                          <a:effectLst/>
                          <a:latin typeface="Arial" charset="0"/>
                        </a:rPr>
                        <a:t>(in </a:t>
                      </a:r>
                      <a:r>
                        <a:rPr kumimoji="0" lang="en-US" sz="1800" b="1" i="0" u="none" strike="noStrike" cap="none" normalizeH="0" baseline="0" smtClean="0">
                          <a:ln>
                            <a:noFill/>
                          </a:ln>
                          <a:solidFill>
                            <a:schemeClr val="tx1"/>
                          </a:solidFill>
                          <a:effectLst/>
                          <a:latin typeface="Arial" charset="0"/>
                          <a:sym typeface="Symbol" pitchFamily="18" charset="2"/>
                        </a:rPr>
                        <a:t>m)</a:t>
                      </a:r>
                      <a:endParaRPr kumimoji="0" lang="en-US" sz="1800" b="1" i="0" u="none" strike="noStrike" cap="none" normalizeH="0" baseline="0" smtClean="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800" b="1" i="0" u="none" strike="noStrike" cap="none" normalizeH="0" baseline="0" smtClean="0">
                          <a:ln>
                            <a:noFill/>
                          </a:ln>
                          <a:solidFill>
                            <a:schemeClr val="tx1"/>
                          </a:solidFill>
                          <a:effectLst/>
                          <a:latin typeface="Arial" charset="0"/>
                        </a:rPr>
                        <a:t>Time to fall 10 feet</a:t>
                      </a:r>
                    </a:p>
                  </a:txBody>
                  <a:tcPr marT="45714" marB="4571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800" b="1" i="0" u="none" strike="noStrike" cap="none" normalizeH="0" baseline="0" smtClean="0">
                          <a:ln>
                            <a:noFill/>
                          </a:ln>
                          <a:solidFill>
                            <a:schemeClr val="tx1"/>
                          </a:solidFill>
                          <a:effectLst/>
                          <a:latin typeface="Arial" charset="0"/>
                        </a:rPr>
                        <a:t>Travel distance in 3 mph wind</a:t>
                      </a:r>
                    </a:p>
                  </a:txBody>
                  <a:tcPr marT="45714" marB="45714"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solidFill>
                      <a:schemeClr val="bg1"/>
                    </a:solidFill>
                  </a:tcPr>
                </a:tc>
              </a:tr>
              <a:tr h="518087">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800" b="1" i="0" u="none" strike="noStrike" cap="none" normalizeH="0" baseline="0" smtClean="0">
                          <a:ln>
                            <a:noFill/>
                          </a:ln>
                          <a:solidFill>
                            <a:schemeClr val="bg1"/>
                          </a:solidFill>
                          <a:effectLst/>
                          <a:latin typeface="Arial" charset="0"/>
                        </a:rPr>
                        <a:t>Fog</a:t>
                      </a:r>
                    </a:p>
                  </a:txBody>
                  <a:tcPr marT="45714" marB="4571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800" b="1" i="0" u="none" strike="noStrike" cap="none" normalizeH="0" baseline="0" smtClean="0">
                          <a:ln>
                            <a:noFill/>
                          </a:ln>
                          <a:solidFill>
                            <a:schemeClr val="bg1"/>
                          </a:solidFill>
                          <a:effectLst/>
                          <a:latin typeface="Arial" charset="0"/>
                        </a:rPr>
                        <a:t>5</a:t>
                      </a:r>
                    </a:p>
                  </a:txBody>
                  <a:tcPr marT="45714" marB="4571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800" b="1" i="0" u="none" strike="noStrike" cap="none" normalizeH="0" baseline="0" smtClean="0">
                          <a:ln>
                            <a:noFill/>
                          </a:ln>
                          <a:solidFill>
                            <a:schemeClr val="bg1"/>
                          </a:solidFill>
                          <a:effectLst/>
                          <a:latin typeface="Arial" charset="0"/>
                        </a:rPr>
                        <a:t>66 min</a:t>
                      </a:r>
                    </a:p>
                  </a:txBody>
                  <a:tcPr marT="45714" marB="4571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800" b="1" i="0" u="none" strike="noStrike" cap="none" normalizeH="0" baseline="0" smtClean="0">
                          <a:ln>
                            <a:noFill/>
                          </a:ln>
                          <a:solidFill>
                            <a:schemeClr val="bg1"/>
                          </a:solidFill>
                          <a:effectLst/>
                          <a:latin typeface="Arial" charset="0"/>
                        </a:rPr>
                        <a:t>3 miles</a:t>
                      </a:r>
                    </a:p>
                  </a:txBody>
                  <a:tcPr marT="45714" marB="45714"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solidFill>
                  </a:tcPr>
                </a:tc>
              </a:tr>
              <a:tr h="518087">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800" b="1" i="0" u="none" strike="noStrike" cap="none" normalizeH="0" baseline="0" smtClean="0">
                          <a:ln>
                            <a:noFill/>
                          </a:ln>
                          <a:solidFill>
                            <a:schemeClr val="bg1"/>
                          </a:solidFill>
                          <a:effectLst/>
                          <a:latin typeface="Arial" charset="0"/>
                        </a:rPr>
                        <a:t>Very fine</a:t>
                      </a:r>
                    </a:p>
                  </a:txBody>
                  <a:tcPr marT="45714" marB="4571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800" b="1" i="0" u="none" strike="noStrike" cap="none" normalizeH="0" baseline="0" smtClean="0">
                          <a:ln>
                            <a:noFill/>
                          </a:ln>
                          <a:solidFill>
                            <a:schemeClr val="bg1"/>
                          </a:solidFill>
                          <a:effectLst/>
                          <a:latin typeface="Arial" charset="0"/>
                        </a:rPr>
                        <a:t>20</a:t>
                      </a:r>
                    </a:p>
                  </a:txBody>
                  <a:tcPr marT="45714" marB="4571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800" b="1" i="0" u="none" strike="noStrike" cap="none" normalizeH="0" baseline="0" smtClean="0">
                          <a:ln>
                            <a:noFill/>
                          </a:ln>
                          <a:solidFill>
                            <a:schemeClr val="bg1"/>
                          </a:solidFill>
                          <a:effectLst/>
                          <a:latin typeface="Arial" charset="0"/>
                        </a:rPr>
                        <a:t>4 min</a:t>
                      </a:r>
                    </a:p>
                  </a:txBody>
                  <a:tcPr marT="45714" marB="4571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800" b="1" i="0" u="none" strike="noStrike" cap="none" normalizeH="0" baseline="0" smtClean="0">
                          <a:ln>
                            <a:noFill/>
                          </a:ln>
                          <a:solidFill>
                            <a:schemeClr val="bg1"/>
                          </a:solidFill>
                          <a:effectLst/>
                          <a:latin typeface="Arial" charset="0"/>
                        </a:rPr>
                        <a:t>1100 ft</a:t>
                      </a:r>
                    </a:p>
                  </a:txBody>
                  <a:tcPr marT="45714" marB="45714"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0000"/>
                    </a:solidFill>
                  </a:tcPr>
                </a:tc>
              </a:tr>
              <a:tr h="518087">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800" b="1" i="0" u="none" strike="noStrike" cap="none" normalizeH="0" baseline="0" smtClean="0">
                          <a:ln>
                            <a:noFill/>
                          </a:ln>
                          <a:solidFill>
                            <a:schemeClr val="bg1"/>
                          </a:solidFill>
                          <a:effectLst/>
                          <a:latin typeface="Arial" charset="0"/>
                        </a:rPr>
                        <a:t>Fine</a:t>
                      </a:r>
                    </a:p>
                  </a:txBody>
                  <a:tcPr marT="45714" marB="4571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66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800" b="1" i="0" u="none" strike="noStrike" cap="none" normalizeH="0" baseline="0" smtClean="0">
                          <a:ln>
                            <a:noFill/>
                          </a:ln>
                          <a:solidFill>
                            <a:schemeClr val="bg1"/>
                          </a:solidFill>
                          <a:effectLst/>
                          <a:latin typeface="Arial" charset="0"/>
                        </a:rPr>
                        <a:t>100</a:t>
                      </a:r>
                    </a:p>
                  </a:txBody>
                  <a:tcPr marT="45714" marB="4571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66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800" b="1" i="0" u="none" strike="noStrike" cap="none" normalizeH="0" baseline="0" smtClean="0">
                          <a:ln>
                            <a:noFill/>
                          </a:ln>
                          <a:solidFill>
                            <a:schemeClr val="bg1"/>
                          </a:solidFill>
                          <a:effectLst/>
                          <a:latin typeface="Arial" charset="0"/>
                        </a:rPr>
                        <a:t>10 sec</a:t>
                      </a:r>
                    </a:p>
                  </a:txBody>
                  <a:tcPr marT="45714" marB="4571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66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800" b="1" i="0" u="none" strike="noStrike" cap="none" normalizeH="0" baseline="0" smtClean="0">
                          <a:ln>
                            <a:noFill/>
                          </a:ln>
                          <a:solidFill>
                            <a:schemeClr val="bg1"/>
                          </a:solidFill>
                          <a:effectLst/>
                          <a:latin typeface="Arial" charset="0"/>
                        </a:rPr>
                        <a:t>44 ft</a:t>
                      </a:r>
                    </a:p>
                  </a:txBody>
                  <a:tcPr marT="45714" marB="45714"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6600"/>
                    </a:solidFill>
                  </a:tcPr>
                </a:tc>
              </a:tr>
              <a:tr h="518087">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800" b="1" i="0" u="none" strike="noStrike" cap="none" normalizeH="0" baseline="0" smtClean="0">
                          <a:ln>
                            <a:noFill/>
                          </a:ln>
                          <a:solidFill>
                            <a:schemeClr val="accent2"/>
                          </a:solidFill>
                          <a:effectLst/>
                          <a:latin typeface="Arial" charset="0"/>
                        </a:rPr>
                        <a:t>Medium</a:t>
                      </a:r>
                    </a:p>
                  </a:txBody>
                  <a:tcPr marT="45714" marB="4571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800" b="1" i="0" u="none" strike="noStrike" cap="none" normalizeH="0" baseline="0" smtClean="0">
                          <a:ln>
                            <a:noFill/>
                          </a:ln>
                          <a:solidFill>
                            <a:schemeClr val="accent2"/>
                          </a:solidFill>
                          <a:effectLst/>
                          <a:latin typeface="Arial" charset="0"/>
                        </a:rPr>
                        <a:t>240</a:t>
                      </a:r>
                    </a:p>
                  </a:txBody>
                  <a:tcPr marT="45714" marB="4571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800" b="1" i="0" u="none" strike="noStrike" cap="none" normalizeH="0" baseline="0" smtClean="0">
                          <a:ln>
                            <a:noFill/>
                          </a:ln>
                          <a:solidFill>
                            <a:schemeClr val="accent2"/>
                          </a:solidFill>
                          <a:effectLst/>
                          <a:latin typeface="Arial" charset="0"/>
                        </a:rPr>
                        <a:t>6 sec</a:t>
                      </a:r>
                    </a:p>
                  </a:txBody>
                  <a:tcPr marT="45714" marB="4571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800" b="1" i="0" u="none" strike="noStrike" cap="none" normalizeH="0" baseline="0" smtClean="0">
                          <a:ln>
                            <a:noFill/>
                          </a:ln>
                          <a:solidFill>
                            <a:schemeClr val="accent2"/>
                          </a:solidFill>
                          <a:effectLst/>
                          <a:latin typeface="Arial" charset="0"/>
                        </a:rPr>
                        <a:t>28 ft</a:t>
                      </a:r>
                    </a:p>
                  </a:txBody>
                  <a:tcPr marT="45714" marB="45714"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00"/>
                    </a:solidFill>
                  </a:tcPr>
                </a:tc>
              </a:tr>
              <a:tr h="518087">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800" b="1" i="0" u="none" strike="noStrike" cap="none" normalizeH="0" baseline="0" smtClean="0">
                          <a:ln>
                            <a:noFill/>
                          </a:ln>
                          <a:solidFill>
                            <a:schemeClr val="tx1"/>
                          </a:solidFill>
                          <a:effectLst/>
                          <a:latin typeface="Arial" charset="0"/>
                        </a:rPr>
                        <a:t>Coarse</a:t>
                      </a:r>
                    </a:p>
                  </a:txBody>
                  <a:tcPr marT="45714" marB="4571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800" b="1" i="0" u="none" strike="noStrike" cap="none" normalizeH="0" baseline="0" smtClean="0">
                          <a:ln>
                            <a:noFill/>
                          </a:ln>
                          <a:solidFill>
                            <a:schemeClr val="tx1"/>
                          </a:solidFill>
                          <a:effectLst/>
                          <a:latin typeface="Arial" charset="0"/>
                        </a:rPr>
                        <a:t>400</a:t>
                      </a:r>
                    </a:p>
                  </a:txBody>
                  <a:tcPr marT="45714" marB="4571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800" b="1" i="0" u="none" strike="noStrike" cap="none" normalizeH="0" baseline="0" smtClean="0">
                          <a:ln>
                            <a:noFill/>
                          </a:ln>
                          <a:solidFill>
                            <a:schemeClr val="tx1"/>
                          </a:solidFill>
                          <a:effectLst/>
                          <a:latin typeface="Arial" charset="0"/>
                        </a:rPr>
                        <a:t>2 sec</a:t>
                      </a:r>
                    </a:p>
                  </a:txBody>
                  <a:tcPr marT="45714" marB="4571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800" b="1" i="0" u="none" strike="noStrike" cap="none" normalizeH="0" baseline="0" smtClean="0">
                          <a:ln>
                            <a:noFill/>
                          </a:ln>
                          <a:solidFill>
                            <a:schemeClr val="tx1"/>
                          </a:solidFill>
                          <a:effectLst/>
                          <a:latin typeface="Arial" charset="0"/>
                        </a:rPr>
                        <a:t>8.5 ft</a:t>
                      </a:r>
                    </a:p>
                  </a:txBody>
                  <a:tcPr marT="45714" marB="45714"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CCECFF"/>
                    </a:solidFill>
                  </a:tcPr>
                </a:tc>
              </a:tr>
              <a:tr h="518087">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800" b="1" i="0" u="none" strike="noStrike" cap="none" normalizeH="0" baseline="0" smtClean="0">
                          <a:ln>
                            <a:noFill/>
                          </a:ln>
                          <a:solidFill>
                            <a:schemeClr val="tx1"/>
                          </a:solidFill>
                          <a:effectLst/>
                          <a:latin typeface="Arial" charset="0"/>
                        </a:rPr>
                        <a:t>Xtra Coarse</a:t>
                      </a:r>
                    </a:p>
                  </a:txBody>
                  <a:tcPr marT="45714" marB="4571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800" b="1" i="0" u="none" strike="noStrike" cap="none" normalizeH="0" baseline="0" smtClean="0">
                          <a:ln>
                            <a:noFill/>
                          </a:ln>
                          <a:solidFill>
                            <a:schemeClr val="tx1"/>
                          </a:solidFill>
                          <a:effectLst/>
                          <a:latin typeface="Arial" charset="0"/>
                        </a:rPr>
                        <a:t>1,000</a:t>
                      </a:r>
                    </a:p>
                  </a:txBody>
                  <a:tcPr marT="45714" marB="4571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800" b="1" i="0" u="none" strike="noStrike" cap="none" normalizeH="0" baseline="0" smtClean="0">
                          <a:ln>
                            <a:noFill/>
                          </a:ln>
                          <a:solidFill>
                            <a:schemeClr val="tx1"/>
                          </a:solidFill>
                          <a:effectLst/>
                          <a:latin typeface="Arial" charset="0"/>
                        </a:rPr>
                        <a:t>1 sec</a:t>
                      </a:r>
                    </a:p>
                  </a:txBody>
                  <a:tcPr marT="45714" marB="4571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800" b="1" i="0" u="none" strike="noStrike" cap="none" normalizeH="0" baseline="0" smtClean="0">
                          <a:ln>
                            <a:noFill/>
                          </a:ln>
                          <a:solidFill>
                            <a:schemeClr val="tx1"/>
                          </a:solidFill>
                          <a:effectLst/>
                          <a:latin typeface="Arial" charset="0"/>
                        </a:rPr>
                        <a:t>4.7 ft</a:t>
                      </a:r>
                    </a:p>
                  </a:txBody>
                  <a:tcPr marT="45714" marB="45714"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r>
            </a:tbl>
          </a:graphicData>
        </a:graphic>
      </p:graphicFrame>
      <p:sp>
        <p:nvSpPr>
          <p:cNvPr id="24621" name="Rectangle 62"/>
          <p:cNvSpPr>
            <a:spLocks noChangeArrowheads="1"/>
          </p:cNvSpPr>
          <p:nvPr/>
        </p:nvSpPr>
        <p:spPr bwMode="auto">
          <a:xfrm>
            <a:off x="284163" y="6583363"/>
            <a:ext cx="33559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a:t> Source: </a:t>
            </a:r>
            <a:r>
              <a:rPr lang="en-US" altLang="en-US" sz="1200" i="1"/>
              <a:t>Akesson and Yates, 1964, Annual Rev. Ent.</a:t>
            </a:r>
            <a:endParaRPr lang="en-US" altLang="en-US" sz="120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990600" y="584200"/>
            <a:ext cx="7340600" cy="635000"/>
          </a:xfrm>
        </p:spPr>
        <p:txBody>
          <a:bodyPr/>
          <a:lstStyle/>
          <a:p>
            <a:pPr eaLnBrk="1" hangingPunct="1"/>
            <a:r>
              <a:rPr lang="en-US" altLang="en-US" sz="2800" smtClean="0">
                <a:solidFill>
                  <a:schemeClr val="bg1"/>
                </a:solidFill>
                <a:latin typeface="Comic Sans MS" panose="030F0702030302020204" pitchFamily="66" charset="0"/>
              </a:rPr>
              <a:t>Color Codes for Droplet Size</a:t>
            </a:r>
          </a:p>
        </p:txBody>
      </p:sp>
      <p:graphicFrame>
        <p:nvGraphicFramePr>
          <p:cNvPr id="171053" name="Group 45"/>
          <p:cNvGraphicFramePr>
            <a:graphicFrameLocks noGrp="1"/>
          </p:cNvGraphicFramePr>
          <p:nvPr/>
        </p:nvGraphicFramePr>
        <p:xfrm>
          <a:off x="762000" y="1447800"/>
          <a:ext cx="7620000" cy="4368800"/>
        </p:xfrm>
        <a:graphic>
          <a:graphicData uri="http://schemas.openxmlformats.org/drawingml/2006/table">
            <a:tbl>
              <a:tblPr/>
              <a:tblGrid>
                <a:gridCol w="2209800"/>
                <a:gridCol w="1524000"/>
                <a:gridCol w="1447800"/>
                <a:gridCol w="2438400"/>
              </a:tblGrid>
              <a:tr h="944811">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800" b="1" i="0" u="none" strike="noStrike" cap="none" normalizeH="0" baseline="0" smtClean="0">
                          <a:ln>
                            <a:noFill/>
                          </a:ln>
                          <a:solidFill>
                            <a:schemeClr val="tx1"/>
                          </a:solidFill>
                          <a:effectLst/>
                          <a:latin typeface="Arial" charset="0"/>
                        </a:rPr>
                        <a:t>Category</a:t>
                      </a:r>
                    </a:p>
                  </a:txBody>
                  <a:tcPr marT="45717" marB="4571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800" b="1" i="0" u="none" strike="noStrike" cap="none" normalizeH="0" baseline="0" smtClean="0">
                          <a:ln>
                            <a:noFill/>
                          </a:ln>
                          <a:solidFill>
                            <a:schemeClr val="tx1"/>
                          </a:solidFill>
                          <a:effectLst/>
                          <a:latin typeface="Arial" charset="0"/>
                        </a:rPr>
                        <a:t>Symbol</a:t>
                      </a:r>
                    </a:p>
                  </a:txBody>
                  <a:tcPr marT="45717" marB="45717"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800" b="1" i="0" u="none" strike="noStrike" cap="none" normalizeH="0" baseline="0" smtClean="0">
                          <a:ln>
                            <a:noFill/>
                          </a:ln>
                          <a:solidFill>
                            <a:schemeClr val="tx1"/>
                          </a:solidFill>
                          <a:effectLst/>
                          <a:latin typeface="Arial" charset="0"/>
                        </a:rPr>
                        <a:t>Color Code</a:t>
                      </a:r>
                    </a:p>
                  </a:txBody>
                  <a:tcPr marT="45717" marB="45717"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800" b="1" i="0" u="none" strike="noStrike" cap="none" normalizeH="0" baseline="0" smtClean="0">
                          <a:ln>
                            <a:noFill/>
                          </a:ln>
                          <a:solidFill>
                            <a:schemeClr val="tx1"/>
                          </a:solidFill>
                          <a:effectLst/>
                          <a:latin typeface="Arial" charset="0"/>
                        </a:rPr>
                        <a:t>Approximate VMD Range</a:t>
                      </a:r>
                    </a:p>
                  </a:txBody>
                  <a:tcPr marT="45717" marB="4571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79396">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800" b="1" i="0" u="none" strike="noStrike" cap="none" normalizeH="0" baseline="0" smtClean="0">
                          <a:ln>
                            <a:noFill/>
                          </a:ln>
                          <a:solidFill>
                            <a:schemeClr val="tx1"/>
                          </a:solidFill>
                          <a:effectLst/>
                          <a:latin typeface="Arial" charset="0"/>
                        </a:rPr>
                        <a:t>Very Fine</a:t>
                      </a:r>
                    </a:p>
                  </a:txBody>
                  <a:tcPr marT="45717" marB="4571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800" b="1" i="0" u="none" strike="noStrike" cap="none" normalizeH="0" baseline="0" smtClean="0">
                          <a:ln>
                            <a:noFill/>
                          </a:ln>
                          <a:solidFill>
                            <a:schemeClr val="tx1"/>
                          </a:solidFill>
                          <a:effectLst/>
                          <a:latin typeface="Arial" charset="0"/>
                        </a:rPr>
                        <a:t>VF</a:t>
                      </a:r>
                    </a:p>
                  </a:txBody>
                  <a:tcPr marT="45717" marB="45717"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800" b="1" i="0" u="none" strike="noStrike" cap="none" normalizeH="0" baseline="0" smtClean="0">
                          <a:ln>
                            <a:noFill/>
                          </a:ln>
                          <a:solidFill>
                            <a:schemeClr val="bg1"/>
                          </a:solidFill>
                          <a:effectLst/>
                          <a:latin typeface="Arial" charset="0"/>
                        </a:rPr>
                        <a:t>Red</a:t>
                      </a:r>
                    </a:p>
                  </a:txBody>
                  <a:tcPr marT="45717" marB="45717"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CC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800" b="1" i="0" u="none" strike="noStrike" cap="none" normalizeH="0" baseline="0" smtClean="0">
                          <a:ln>
                            <a:noFill/>
                          </a:ln>
                          <a:solidFill>
                            <a:schemeClr val="tx1"/>
                          </a:solidFill>
                          <a:effectLst/>
                          <a:latin typeface="Arial" charset="0"/>
                        </a:rPr>
                        <a:t>&lt; 150</a:t>
                      </a:r>
                    </a:p>
                  </a:txBody>
                  <a:tcPr marT="45717" marB="4571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80983">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800" b="1" i="0" u="none" strike="noStrike" cap="none" normalizeH="0" baseline="0" smtClean="0">
                          <a:ln>
                            <a:noFill/>
                          </a:ln>
                          <a:solidFill>
                            <a:schemeClr val="tx1"/>
                          </a:solidFill>
                          <a:effectLst/>
                          <a:latin typeface="Arial" charset="0"/>
                        </a:rPr>
                        <a:t>Fine</a:t>
                      </a:r>
                    </a:p>
                  </a:txBody>
                  <a:tcPr marT="45717" marB="4571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800" b="1" i="0" u="none" strike="noStrike" cap="none" normalizeH="0" baseline="0" smtClean="0">
                          <a:ln>
                            <a:noFill/>
                          </a:ln>
                          <a:solidFill>
                            <a:schemeClr val="tx1"/>
                          </a:solidFill>
                          <a:effectLst/>
                          <a:latin typeface="Arial" charset="0"/>
                        </a:rPr>
                        <a:t>F</a:t>
                      </a:r>
                    </a:p>
                  </a:txBody>
                  <a:tcPr marT="45717" marB="45717"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800" b="1" i="0" u="none" strike="noStrike" cap="none" normalizeH="0" baseline="0" smtClean="0">
                          <a:ln>
                            <a:noFill/>
                          </a:ln>
                          <a:solidFill>
                            <a:schemeClr val="bg2"/>
                          </a:solidFill>
                          <a:effectLst/>
                          <a:latin typeface="Arial" charset="0"/>
                        </a:rPr>
                        <a:t>Orange</a:t>
                      </a:r>
                    </a:p>
                  </a:txBody>
                  <a:tcPr marT="45717" marB="45717"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800" b="1" i="0" u="none" strike="noStrike" cap="none" normalizeH="0" baseline="0" smtClean="0">
                          <a:ln>
                            <a:noFill/>
                          </a:ln>
                          <a:solidFill>
                            <a:schemeClr val="tx1"/>
                          </a:solidFill>
                          <a:effectLst/>
                          <a:latin typeface="Arial" charset="0"/>
                        </a:rPr>
                        <a:t>150 – 250</a:t>
                      </a:r>
                    </a:p>
                  </a:txBody>
                  <a:tcPr marT="45717" marB="4571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22250">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800" b="1" i="0" u="none" strike="noStrike" cap="none" normalizeH="0" baseline="0" smtClean="0">
                          <a:ln>
                            <a:noFill/>
                          </a:ln>
                          <a:solidFill>
                            <a:schemeClr val="tx1"/>
                          </a:solidFill>
                          <a:effectLst/>
                          <a:latin typeface="Arial" charset="0"/>
                        </a:rPr>
                        <a:t>Medium</a:t>
                      </a:r>
                    </a:p>
                  </a:txBody>
                  <a:tcPr marT="45717" marB="4571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800" b="1" i="0" u="none" strike="noStrike" cap="none" normalizeH="0" baseline="0" smtClean="0">
                          <a:ln>
                            <a:noFill/>
                          </a:ln>
                          <a:solidFill>
                            <a:schemeClr val="tx1"/>
                          </a:solidFill>
                          <a:effectLst/>
                          <a:latin typeface="Arial" charset="0"/>
                        </a:rPr>
                        <a:t>M</a:t>
                      </a:r>
                    </a:p>
                  </a:txBody>
                  <a:tcPr marT="45717" marB="45717"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800" b="1" i="0" u="none" strike="noStrike" cap="none" normalizeH="0" baseline="0" smtClean="0">
                          <a:ln>
                            <a:noFill/>
                          </a:ln>
                          <a:solidFill>
                            <a:schemeClr val="bg2"/>
                          </a:solidFill>
                          <a:effectLst/>
                          <a:latin typeface="Arial" charset="0"/>
                        </a:rPr>
                        <a:t>Yellow</a:t>
                      </a:r>
                    </a:p>
                  </a:txBody>
                  <a:tcPr marT="45717" marB="45717"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800" b="1" i="0" u="none" strike="noStrike" cap="none" normalizeH="0" baseline="0" smtClean="0">
                          <a:ln>
                            <a:noFill/>
                          </a:ln>
                          <a:solidFill>
                            <a:schemeClr val="tx1"/>
                          </a:solidFill>
                          <a:effectLst/>
                          <a:latin typeface="Arial" charset="0"/>
                        </a:rPr>
                        <a:t>250 – 350</a:t>
                      </a:r>
                    </a:p>
                  </a:txBody>
                  <a:tcPr marT="45717" marB="4571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80983">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800" b="1" i="0" u="none" strike="noStrike" cap="none" normalizeH="0" baseline="0" smtClean="0">
                          <a:ln>
                            <a:noFill/>
                          </a:ln>
                          <a:solidFill>
                            <a:schemeClr val="tx1"/>
                          </a:solidFill>
                          <a:effectLst/>
                          <a:latin typeface="Arial" charset="0"/>
                        </a:rPr>
                        <a:t>Coarse</a:t>
                      </a:r>
                    </a:p>
                  </a:txBody>
                  <a:tcPr marT="45717" marB="4571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800" b="1" i="0" u="none" strike="noStrike" cap="none" normalizeH="0" baseline="0" smtClean="0">
                          <a:ln>
                            <a:noFill/>
                          </a:ln>
                          <a:solidFill>
                            <a:schemeClr val="tx1"/>
                          </a:solidFill>
                          <a:effectLst/>
                          <a:latin typeface="Arial" charset="0"/>
                        </a:rPr>
                        <a:t>C</a:t>
                      </a:r>
                    </a:p>
                  </a:txBody>
                  <a:tcPr marT="45717" marB="45717"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800" b="1" i="0" u="none" strike="noStrike" cap="none" normalizeH="0" baseline="0" smtClean="0">
                          <a:ln>
                            <a:noFill/>
                          </a:ln>
                          <a:solidFill>
                            <a:schemeClr val="tx1"/>
                          </a:solidFill>
                          <a:effectLst/>
                          <a:latin typeface="Arial" charset="0"/>
                        </a:rPr>
                        <a:t>Blue</a:t>
                      </a:r>
                    </a:p>
                  </a:txBody>
                  <a:tcPr marT="45717" marB="45717"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33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800" b="1" i="0" u="none" strike="noStrike" cap="none" normalizeH="0" baseline="0" smtClean="0">
                          <a:ln>
                            <a:noFill/>
                          </a:ln>
                          <a:solidFill>
                            <a:schemeClr val="tx1"/>
                          </a:solidFill>
                          <a:effectLst/>
                          <a:latin typeface="Arial" charset="0"/>
                        </a:rPr>
                        <a:t>350 – 450</a:t>
                      </a:r>
                    </a:p>
                  </a:txBody>
                  <a:tcPr marT="45717" marB="4571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79396">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800" b="1" i="0" u="none" strike="noStrike" cap="none" normalizeH="0" baseline="0" smtClean="0">
                          <a:ln>
                            <a:noFill/>
                          </a:ln>
                          <a:solidFill>
                            <a:schemeClr val="tx1"/>
                          </a:solidFill>
                          <a:effectLst/>
                          <a:latin typeface="Arial" charset="0"/>
                        </a:rPr>
                        <a:t>Very Coarse</a:t>
                      </a:r>
                    </a:p>
                  </a:txBody>
                  <a:tcPr marT="45717" marB="4571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800" b="1" i="0" u="none" strike="noStrike" cap="none" normalizeH="0" baseline="0" smtClean="0">
                          <a:ln>
                            <a:noFill/>
                          </a:ln>
                          <a:solidFill>
                            <a:schemeClr val="tx1"/>
                          </a:solidFill>
                          <a:effectLst/>
                          <a:latin typeface="Arial" charset="0"/>
                        </a:rPr>
                        <a:t>VC</a:t>
                      </a:r>
                    </a:p>
                  </a:txBody>
                  <a:tcPr marT="45717" marB="45717"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800" b="1" i="0" u="none" strike="noStrike" cap="none" normalizeH="0" baseline="0" smtClean="0">
                          <a:ln>
                            <a:noFill/>
                          </a:ln>
                          <a:solidFill>
                            <a:schemeClr val="bg1"/>
                          </a:solidFill>
                          <a:effectLst/>
                          <a:latin typeface="Arial" charset="0"/>
                        </a:rPr>
                        <a:t>Green</a:t>
                      </a:r>
                    </a:p>
                  </a:txBody>
                  <a:tcPr marT="45717" marB="45717"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99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800" b="1" i="0" u="none" strike="noStrike" cap="none" normalizeH="0" baseline="0" smtClean="0">
                          <a:ln>
                            <a:noFill/>
                          </a:ln>
                          <a:solidFill>
                            <a:schemeClr val="tx1"/>
                          </a:solidFill>
                          <a:effectLst/>
                          <a:latin typeface="Arial" charset="0"/>
                        </a:rPr>
                        <a:t>450 – 550</a:t>
                      </a:r>
                    </a:p>
                  </a:txBody>
                  <a:tcPr marT="45717" marB="4571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80983">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800" b="1" i="0" u="none" strike="noStrike" cap="none" normalizeH="0" baseline="0" smtClean="0">
                          <a:ln>
                            <a:noFill/>
                          </a:ln>
                          <a:solidFill>
                            <a:schemeClr val="tx1"/>
                          </a:solidFill>
                          <a:effectLst/>
                          <a:latin typeface="Arial" charset="0"/>
                        </a:rPr>
                        <a:t>Extremely Coarse</a:t>
                      </a:r>
                    </a:p>
                  </a:txBody>
                  <a:tcPr marT="45717" marB="4571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800" b="1" i="0" u="none" strike="noStrike" cap="none" normalizeH="0" baseline="0" smtClean="0">
                          <a:ln>
                            <a:noFill/>
                          </a:ln>
                          <a:solidFill>
                            <a:schemeClr val="tx1"/>
                          </a:solidFill>
                          <a:effectLst/>
                          <a:latin typeface="Arial" charset="0"/>
                        </a:rPr>
                        <a:t>XC</a:t>
                      </a:r>
                    </a:p>
                  </a:txBody>
                  <a:tcPr marT="45717" marB="45717"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800" b="1" i="0" u="none" strike="noStrike" cap="none" normalizeH="0" baseline="0" smtClean="0">
                          <a:ln>
                            <a:noFill/>
                          </a:ln>
                          <a:solidFill>
                            <a:schemeClr val="tx2"/>
                          </a:solidFill>
                          <a:effectLst/>
                          <a:latin typeface="Arial" charset="0"/>
                        </a:rPr>
                        <a:t>White</a:t>
                      </a:r>
                    </a:p>
                  </a:txBody>
                  <a:tcPr marT="45717" marB="45717"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800" b="1" i="0" u="none" strike="noStrike" cap="none" normalizeH="0" baseline="0" smtClean="0">
                          <a:ln>
                            <a:noFill/>
                          </a:ln>
                          <a:solidFill>
                            <a:schemeClr val="tx1"/>
                          </a:solidFill>
                          <a:effectLst/>
                          <a:latin typeface="Arial" charset="0"/>
                        </a:rPr>
                        <a:t>&gt; 550</a:t>
                      </a:r>
                    </a:p>
                  </a:txBody>
                  <a:tcPr marT="45717" marB="4571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0" y="274638"/>
            <a:ext cx="8229600" cy="1143000"/>
          </a:xfrm>
        </p:spPr>
        <p:txBody>
          <a:bodyPr/>
          <a:lstStyle/>
          <a:p>
            <a:pPr eaLnBrk="1" hangingPunct="1"/>
            <a:r>
              <a:rPr lang="en-US" altLang="en-US" smtClean="0">
                <a:solidFill>
                  <a:schemeClr val="bg1"/>
                </a:solidFill>
                <a:latin typeface="Comic Sans MS" panose="030F0702030302020204" pitchFamily="66" charset="0"/>
              </a:rPr>
              <a:t>Pesticide drift is…</a:t>
            </a:r>
          </a:p>
        </p:txBody>
      </p:sp>
      <p:sp>
        <p:nvSpPr>
          <p:cNvPr id="9219" name="Rectangle 3"/>
          <p:cNvSpPr>
            <a:spLocks noGrp="1" noChangeArrowheads="1"/>
          </p:cNvSpPr>
          <p:nvPr>
            <p:ph type="body" idx="4294967295"/>
          </p:nvPr>
        </p:nvSpPr>
        <p:spPr>
          <a:xfrm>
            <a:off x="304800" y="1633538"/>
            <a:ext cx="8534400" cy="1346200"/>
          </a:xfrm>
        </p:spPr>
        <p:txBody>
          <a:bodyPr/>
          <a:lstStyle/>
          <a:p>
            <a:pPr eaLnBrk="1" hangingPunct="1">
              <a:buFontTx/>
              <a:buNone/>
            </a:pPr>
            <a:r>
              <a:rPr lang="en-US" altLang="en-US" sz="3600" smtClean="0">
                <a:latin typeface="Comic Sans MS" panose="030F0702030302020204" pitchFamily="66" charset="0"/>
              </a:rPr>
              <a:t>   </a:t>
            </a:r>
            <a:r>
              <a:rPr lang="en-US" altLang="en-US" smtClean="0">
                <a:latin typeface="Comic Sans MS" panose="030F0702030302020204" pitchFamily="66" charset="0"/>
              </a:rPr>
              <a:t>…the unintentional airborne movement of pesticides outside of the target area.</a:t>
            </a:r>
            <a:endParaRPr lang="en-US" altLang="en-US" sz="1800" smtClean="0"/>
          </a:p>
        </p:txBody>
      </p:sp>
      <p:pic>
        <p:nvPicPr>
          <p:cNvPr id="9220" name="Picture 5" descr="SoybeanProblem 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657600"/>
            <a:ext cx="3352800" cy="1914525"/>
          </a:xfrm>
          <a:prstGeom prst="rect">
            <a:avLst/>
          </a:prstGeom>
          <a:noFill/>
          <a:ln w="9525">
            <a:solidFill>
              <a:srgbClr val="333333"/>
            </a:solidFill>
            <a:miter lim="800000"/>
            <a:headEnd/>
            <a:tailEnd/>
          </a:ln>
          <a:extLst>
            <a:ext uri="{909E8E84-426E-40DD-AFC4-6F175D3DCCD1}">
              <a14:hiddenFill xmlns:a14="http://schemas.microsoft.com/office/drawing/2010/main">
                <a:solidFill>
                  <a:srgbClr val="FFFFFF"/>
                </a:solidFill>
              </a14:hiddenFill>
            </a:ext>
          </a:extLst>
        </p:spPr>
      </p:pic>
      <p:sp>
        <p:nvSpPr>
          <p:cNvPr id="9221" name="Text Box 6"/>
          <p:cNvSpPr txBox="1">
            <a:spLocks noChangeArrowheads="1"/>
          </p:cNvSpPr>
          <p:nvPr/>
        </p:nvSpPr>
        <p:spPr bwMode="auto">
          <a:xfrm>
            <a:off x="990600" y="4343400"/>
            <a:ext cx="419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t>Glyphosate damage on soybean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Drop Size Ch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288"/>
            <a:ext cx="9144000" cy="676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Oval 3"/>
          <p:cNvSpPr>
            <a:spLocks noChangeArrowheads="1"/>
          </p:cNvSpPr>
          <p:nvPr/>
        </p:nvSpPr>
        <p:spPr bwMode="auto">
          <a:xfrm>
            <a:off x="0" y="3505200"/>
            <a:ext cx="3048000" cy="1371600"/>
          </a:xfrm>
          <a:prstGeom prst="ellipse">
            <a:avLst/>
          </a:pr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Tree>
    <p:custDataLst>
      <p:tags r:id="rId1"/>
    </p:custData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4419600" y="3810000"/>
            <a:ext cx="3811588" cy="1238250"/>
          </a:xfrm>
        </p:spPr>
        <p:txBody>
          <a:bodyPr/>
          <a:lstStyle/>
          <a:p>
            <a:pPr eaLnBrk="1" hangingPunct="1"/>
            <a:r>
              <a:rPr lang="en-US" altLang="en-US" smtClean="0"/>
              <a:t>AI TeeJet</a:t>
            </a:r>
            <a:r>
              <a:rPr lang="en-US" altLang="en-US" sz="1600" baseline="100000" smtClean="0"/>
              <a:t>™</a:t>
            </a:r>
            <a:r>
              <a:rPr lang="en-US" altLang="en-US" smtClean="0"/>
              <a:t/>
            </a:r>
            <a:br>
              <a:rPr lang="en-US" altLang="en-US" smtClean="0"/>
            </a:br>
            <a:r>
              <a:rPr lang="en-US" altLang="en-US" smtClean="0"/>
              <a:t>(Air Induction)</a:t>
            </a:r>
          </a:p>
        </p:txBody>
      </p:sp>
      <p:graphicFrame>
        <p:nvGraphicFramePr>
          <p:cNvPr id="174083" name="Object 3"/>
          <p:cNvGraphicFramePr>
            <a:graphicFrameLocks noChangeAspect="1"/>
          </p:cNvGraphicFramePr>
          <p:nvPr/>
        </p:nvGraphicFramePr>
        <p:xfrm>
          <a:off x="228600" y="533400"/>
          <a:ext cx="8775700" cy="2057400"/>
        </p:xfrm>
        <a:graphic>
          <a:graphicData uri="http://schemas.openxmlformats.org/presentationml/2006/ole">
            <mc:AlternateContent xmlns:mc="http://schemas.openxmlformats.org/markup-compatibility/2006">
              <mc:Choice xmlns:v="urn:schemas-microsoft-com:vml" Requires="v">
                <p:oleObj spid="_x0000_s2053" name="Worksheet" r:id="rId4" imgW="8134807" imgH="1609954" progId="Excel.Sheet.8">
                  <p:embed/>
                </p:oleObj>
              </mc:Choice>
              <mc:Fallback>
                <p:oleObj name="Worksheet" r:id="rId4" imgW="8134807" imgH="1609954" progId="Excel.Shee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533400"/>
                        <a:ext cx="8775700" cy="2057400"/>
                      </a:xfrm>
                      <a:prstGeom prst="rect">
                        <a:avLst/>
                      </a:prstGeom>
                      <a:noFill/>
                      <a:ln w="28575">
                        <a:solidFill>
                          <a:schemeClr val="bg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74084" name="Picture 4" descr="AIVSSpra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2895600"/>
            <a:ext cx="2111375" cy="26670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74084"/>
                                        </p:tgtEl>
                                        <p:attrNameLst>
                                          <p:attrName>style.visibility</p:attrName>
                                        </p:attrNameLst>
                                      </p:cBhvr>
                                      <p:to>
                                        <p:strVal val="visible"/>
                                      </p:to>
                                    </p:set>
                                    <p:animEffect transition="in" filter="dissolve">
                                      <p:cBhvr>
                                        <p:cTn id="7" dur="500"/>
                                        <p:tgtEl>
                                          <p:spTgt spid="174084"/>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74083"/>
                                        </p:tgtEl>
                                        <p:attrNameLst>
                                          <p:attrName>style.visibility</p:attrName>
                                        </p:attrNameLst>
                                      </p:cBhvr>
                                      <p:to>
                                        <p:strVal val="visible"/>
                                      </p:to>
                                    </p:set>
                                    <p:animEffect transition="in" filter="dissolve">
                                      <p:cBhvr>
                                        <p:cTn id="11" dur="500"/>
                                        <p:tgtEl>
                                          <p:spTgt spid="1740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81000" y="442913"/>
            <a:ext cx="8085138" cy="793750"/>
          </a:xfrm>
        </p:spPr>
        <p:txBody>
          <a:bodyPr/>
          <a:lstStyle/>
          <a:p>
            <a:pPr algn="l" eaLnBrk="1" hangingPunct="1"/>
            <a:r>
              <a:rPr lang="en-US" altLang="en-US" sz="3200" smtClean="0">
                <a:solidFill>
                  <a:schemeClr val="bg1"/>
                </a:solidFill>
                <a:latin typeface="Comic Sans MS" panose="030F0702030302020204" pitchFamily="66" charset="0"/>
              </a:rPr>
              <a:t>Choosing nozzles by droplet size</a:t>
            </a:r>
          </a:p>
        </p:txBody>
      </p:sp>
      <p:sp>
        <p:nvSpPr>
          <p:cNvPr id="27651" name="Rectangle 5"/>
          <p:cNvSpPr>
            <a:spLocks noChangeArrowheads="1"/>
          </p:cNvSpPr>
          <p:nvPr/>
        </p:nvSpPr>
        <p:spPr bwMode="auto">
          <a:xfrm>
            <a:off x="619125" y="1841500"/>
            <a:ext cx="7327900" cy="3249613"/>
          </a:xfrm>
          <a:prstGeom prst="rect">
            <a:avLst/>
          </a:prstGeom>
          <a:solidFill>
            <a:schemeClr val="tx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pic>
        <p:nvPicPr>
          <p:cNvPr id="27652" name="Picture 6" descr="redT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0063" y="2884488"/>
            <a:ext cx="1244600" cy="208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7" descr="tab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400" y="1423988"/>
            <a:ext cx="5613400" cy="295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731838"/>
            <a:ext cx="7772400" cy="792162"/>
          </a:xfrm>
        </p:spPr>
        <p:txBody>
          <a:bodyPr/>
          <a:lstStyle/>
          <a:p>
            <a:pPr eaLnBrk="1" hangingPunct="1"/>
            <a:r>
              <a:rPr lang="en-US" altLang="en-US" sz="3600" smtClean="0">
                <a:solidFill>
                  <a:schemeClr val="bg1"/>
                </a:solidFill>
                <a:latin typeface="Comic Sans MS" panose="030F0702030302020204" pitchFamily="66" charset="0"/>
              </a:rPr>
              <a:t>Nozzle Output</a:t>
            </a:r>
          </a:p>
        </p:txBody>
      </p:sp>
      <p:sp>
        <p:nvSpPr>
          <p:cNvPr id="28675" name="Rectangle 3"/>
          <p:cNvSpPr>
            <a:spLocks noGrp="1" noChangeArrowheads="1"/>
          </p:cNvSpPr>
          <p:nvPr>
            <p:ph type="body" sz="half" idx="1"/>
          </p:nvPr>
        </p:nvSpPr>
        <p:spPr>
          <a:xfrm>
            <a:off x="685800" y="1831975"/>
            <a:ext cx="7110413" cy="1414463"/>
          </a:xfrm>
        </p:spPr>
        <p:txBody>
          <a:bodyPr/>
          <a:lstStyle/>
          <a:p>
            <a:pPr eaLnBrk="1" hangingPunct="1"/>
            <a:r>
              <a:rPr lang="en-US" altLang="en-US" smtClean="0">
                <a:latin typeface="Comic Sans MS" panose="030F0702030302020204" pitchFamily="66" charset="0"/>
              </a:rPr>
              <a:t>Nozzles are color coded by output</a:t>
            </a:r>
          </a:p>
          <a:p>
            <a:pPr lvl="1" eaLnBrk="1" hangingPunct="1"/>
            <a:r>
              <a:rPr lang="en-US" altLang="en-US" smtClean="0">
                <a:latin typeface="Comic Sans MS" panose="030F0702030302020204" pitchFamily="66" charset="0"/>
              </a:rPr>
              <a:t>All “red” nozzles pictured here have a 0.4 gallons per minute  output at 40 PSI.</a:t>
            </a:r>
          </a:p>
        </p:txBody>
      </p:sp>
      <p:pic>
        <p:nvPicPr>
          <p:cNvPr id="28676" name="Picture 5" descr="DG8004VS_THUMB">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4414838"/>
            <a:ext cx="1314450"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6" descr="aiteej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21488" y="3430588"/>
            <a:ext cx="1636712"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7" descr="QCTFtips%2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57438" y="3676650"/>
            <a:ext cx="181927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8" descr="TX%20TXA%20TXB%20red%2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86275" y="4275138"/>
            <a:ext cx="19050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619125"/>
            <a:ext cx="7772400" cy="711200"/>
          </a:xfrm>
        </p:spPr>
        <p:txBody>
          <a:bodyPr/>
          <a:lstStyle/>
          <a:p>
            <a:pPr eaLnBrk="1" hangingPunct="1"/>
            <a:r>
              <a:rPr lang="en-US" altLang="en-US" sz="3600" smtClean="0">
                <a:solidFill>
                  <a:schemeClr val="bg1"/>
                </a:solidFill>
                <a:latin typeface="Comic Sans MS" panose="030F0702030302020204" pitchFamily="66" charset="0"/>
              </a:rPr>
              <a:t>Nozzle Knowledge</a:t>
            </a:r>
          </a:p>
        </p:txBody>
      </p:sp>
      <p:sp>
        <p:nvSpPr>
          <p:cNvPr id="29699" name="Rectangle 3"/>
          <p:cNvSpPr>
            <a:spLocks noGrp="1" noChangeArrowheads="1"/>
          </p:cNvSpPr>
          <p:nvPr>
            <p:ph type="body" sz="half" idx="1"/>
          </p:nvPr>
        </p:nvSpPr>
        <p:spPr>
          <a:xfrm>
            <a:off x="685800" y="1787525"/>
            <a:ext cx="7772400" cy="1714500"/>
          </a:xfrm>
        </p:spPr>
        <p:txBody>
          <a:bodyPr/>
          <a:lstStyle/>
          <a:p>
            <a:pPr eaLnBrk="1" hangingPunct="1">
              <a:buFontTx/>
              <a:buNone/>
            </a:pPr>
            <a:r>
              <a:rPr lang="en-US" altLang="en-US" sz="2400" smtClean="0">
                <a:latin typeface="Comic Sans MS" panose="030F0702030302020204" pitchFamily="66" charset="0"/>
              </a:rPr>
              <a:t>Match nozzle type to the application at hand</a:t>
            </a:r>
          </a:p>
          <a:p>
            <a:pPr lvl="1" eaLnBrk="1" hangingPunct="1"/>
            <a:r>
              <a:rPr lang="en-US" altLang="en-US" sz="2400" smtClean="0">
                <a:latin typeface="Comic Sans MS" panose="030F0702030302020204" pitchFamily="66" charset="0"/>
              </a:rPr>
              <a:t>Type of pesticide (herbicide, insecticide, fungicide…) and whether its action is contact or systemic (coverage)</a:t>
            </a:r>
          </a:p>
          <a:p>
            <a:pPr lvl="1" eaLnBrk="1" hangingPunct="1"/>
            <a:r>
              <a:rPr lang="en-US" altLang="en-US" sz="2400" smtClean="0">
                <a:latin typeface="Comic Sans MS" panose="030F0702030302020204" pitchFamily="66" charset="0"/>
              </a:rPr>
              <a:t>Time of application </a:t>
            </a:r>
          </a:p>
          <a:p>
            <a:pPr lvl="2" eaLnBrk="1" hangingPunct="1"/>
            <a:r>
              <a:rPr lang="en-US" altLang="en-US" smtClean="0">
                <a:latin typeface="Comic Sans MS" panose="030F0702030302020204" pitchFamily="66" charset="0"/>
              </a:rPr>
              <a:t>PRE or POST</a:t>
            </a:r>
          </a:p>
          <a:p>
            <a:pPr lvl="1" eaLnBrk="1" hangingPunct="1"/>
            <a:r>
              <a:rPr lang="en-US" altLang="en-US" sz="2400" smtClean="0">
                <a:latin typeface="Comic Sans MS" panose="030F0702030302020204" pitchFamily="66" charset="0"/>
              </a:rPr>
              <a:t>Operating Pressure</a:t>
            </a:r>
          </a:p>
          <a:p>
            <a:pPr lvl="1" eaLnBrk="1" hangingPunct="1"/>
            <a:r>
              <a:rPr lang="en-US" altLang="en-US" sz="2400" smtClean="0">
                <a:latin typeface="Comic Sans MS" panose="030F0702030302020204" pitchFamily="66" charset="0"/>
              </a:rPr>
              <a:t>Susceptibility to drift</a:t>
            </a:r>
          </a:p>
        </p:txBody>
      </p:sp>
      <p:pic>
        <p:nvPicPr>
          <p:cNvPr id="29700" name="Picture 12" descr="turbo_teejet"/>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118100" y="3502025"/>
            <a:ext cx="2549525" cy="1898650"/>
          </a:xfrm>
          <a:noFill/>
        </p:spPr>
      </p:pic>
    </p:spTree>
  </p:cSld>
  <p:clrMapOvr>
    <a:masterClrMapping/>
  </p:clrMapOvr>
  <p:transition>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889000"/>
            <a:ext cx="8389938" cy="635000"/>
          </a:xfrm>
        </p:spPr>
        <p:txBody>
          <a:bodyPr/>
          <a:lstStyle/>
          <a:p>
            <a:pPr algn="l" eaLnBrk="1" hangingPunct="1"/>
            <a:r>
              <a:rPr lang="en-US" altLang="en-US" sz="3200" smtClean="0">
                <a:solidFill>
                  <a:schemeClr val="bg1"/>
                </a:solidFill>
                <a:latin typeface="Comic Sans MS" panose="030F0702030302020204" pitchFamily="66" charset="0"/>
              </a:rPr>
              <a:t>Choose Nozzles to Manage Pests &amp; Drift</a:t>
            </a:r>
          </a:p>
        </p:txBody>
      </p:sp>
      <p:sp>
        <p:nvSpPr>
          <p:cNvPr id="30723" name="Rectangle 3"/>
          <p:cNvSpPr>
            <a:spLocks noGrp="1" noChangeArrowheads="1"/>
          </p:cNvSpPr>
          <p:nvPr>
            <p:ph type="body" idx="1"/>
          </p:nvPr>
        </p:nvSpPr>
        <p:spPr>
          <a:xfrm>
            <a:off x="685800" y="2057400"/>
            <a:ext cx="7772400" cy="2836863"/>
          </a:xfrm>
        </p:spPr>
        <p:txBody>
          <a:bodyPr/>
          <a:lstStyle/>
          <a:p>
            <a:pPr eaLnBrk="1" hangingPunct="1">
              <a:lnSpc>
                <a:spcPct val="90000"/>
              </a:lnSpc>
              <a:buFontTx/>
              <a:buNone/>
            </a:pPr>
            <a:r>
              <a:rPr lang="en-US" altLang="en-US" smtClean="0">
                <a:latin typeface="Comic Sans MS" panose="030F0702030302020204" pitchFamily="66" charset="0"/>
              </a:rPr>
              <a:t>The “Nozzle Compromise”: Using nozzles and pressure to produce the largest droplet size possible (&gt; 150 microns) while achieving good target coverage sometimes involves a tradeoff.</a:t>
            </a:r>
          </a:p>
          <a:p>
            <a:pPr eaLnBrk="1" hangingPunct="1">
              <a:lnSpc>
                <a:spcPct val="90000"/>
              </a:lnSpc>
              <a:buFontTx/>
              <a:buNone/>
            </a:pPr>
            <a:endParaRPr lang="en-US" altLang="en-US"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5800" y="882650"/>
            <a:ext cx="7772400" cy="641350"/>
          </a:xfrm>
        </p:spPr>
        <p:txBody>
          <a:bodyPr/>
          <a:lstStyle/>
          <a:p>
            <a:pPr eaLnBrk="1" hangingPunct="1"/>
            <a:r>
              <a:rPr lang="en-US" altLang="en-US" sz="3600" smtClean="0">
                <a:solidFill>
                  <a:schemeClr val="bg1"/>
                </a:solidFill>
                <a:latin typeface="Comic Sans MS" panose="030F0702030302020204" pitchFamily="66" charset="0"/>
              </a:rPr>
              <a:t>Drift reducing nozzle tips</a:t>
            </a:r>
          </a:p>
        </p:txBody>
      </p:sp>
      <p:sp>
        <p:nvSpPr>
          <p:cNvPr id="31747" name="Rectangle 3"/>
          <p:cNvSpPr>
            <a:spLocks noGrp="1" noChangeArrowheads="1"/>
          </p:cNvSpPr>
          <p:nvPr>
            <p:ph type="body" idx="1"/>
          </p:nvPr>
        </p:nvSpPr>
        <p:spPr/>
        <p:txBody>
          <a:bodyPr/>
          <a:lstStyle/>
          <a:p>
            <a:pPr eaLnBrk="1" hangingPunct="1"/>
            <a:r>
              <a:rPr lang="en-US" altLang="en-US" smtClean="0">
                <a:latin typeface="Comic Sans MS" panose="030F0702030302020204" pitchFamily="66" charset="0"/>
              </a:rPr>
              <a:t>Low pressure (extended range)</a:t>
            </a:r>
          </a:p>
          <a:p>
            <a:pPr eaLnBrk="1" hangingPunct="1"/>
            <a:r>
              <a:rPr lang="en-US" altLang="en-US" smtClean="0">
                <a:latin typeface="Comic Sans MS" panose="030F0702030302020204" pitchFamily="66" charset="0"/>
              </a:rPr>
              <a:t>Pre-orifice</a:t>
            </a:r>
          </a:p>
          <a:p>
            <a:pPr eaLnBrk="1" hangingPunct="1"/>
            <a:r>
              <a:rPr lang="en-US" altLang="en-US" smtClean="0">
                <a:latin typeface="Comic Sans MS" panose="030F0702030302020204" pitchFamily="66" charset="0"/>
              </a:rPr>
              <a:t>Pre-orifice and turbulence chamber</a:t>
            </a:r>
          </a:p>
          <a:p>
            <a:pPr eaLnBrk="1" hangingPunct="1"/>
            <a:r>
              <a:rPr lang="en-US" altLang="en-US" smtClean="0">
                <a:latin typeface="Comic Sans MS" panose="030F0702030302020204" pitchFamily="66" charset="0"/>
              </a:rPr>
              <a:t>Air-induction</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a:xfrm>
            <a:off x="381000" y="520700"/>
            <a:ext cx="8229600" cy="785813"/>
          </a:xfrm>
        </p:spPr>
        <p:txBody>
          <a:bodyPr/>
          <a:lstStyle/>
          <a:p>
            <a:pPr eaLnBrk="1" hangingPunct="1"/>
            <a:r>
              <a:rPr lang="en-US" altLang="en-US" sz="3600" b="0" smtClean="0">
                <a:solidFill>
                  <a:schemeClr val="bg1"/>
                </a:solidFill>
                <a:latin typeface="Comic Sans MS" panose="030F0702030302020204" pitchFamily="66" charset="0"/>
              </a:rPr>
              <a:t>Low Pressure and Pre-orifice Nozzles</a:t>
            </a:r>
          </a:p>
        </p:txBody>
      </p:sp>
      <p:sp>
        <p:nvSpPr>
          <p:cNvPr id="3078" name="Rectangle 3"/>
          <p:cNvSpPr>
            <a:spLocks noGrp="1" noChangeArrowheads="1"/>
          </p:cNvSpPr>
          <p:nvPr>
            <p:ph type="body" sz="half" idx="1"/>
          </p:nvPr>
        </p:nvSpPr>
        <p:spPr/>
        <p:txBody>
          <a:bodyPr/>
          <a:lstStyle/>
          <a:p>
            <a:pPr eaLnBrk="1" hangingPunct="1">
              <a:lnSpc>
                <a:spcPct val="90000"/>
              </a:lnSpc>
            </a:pPr>
            <a:r>
              <a:rPr lang="en-US" altLang="en-US" sz="2800" smtClean="0">
                <a:latin typeface="Comic Sans MS" panose="030F0702030302020204" pitchFamily="66" charset="0"/>
              </a:rPr>
              <a:t>Extended Range</a:t>
            </a:r>
          </a:p>
          <a:p>
            <a:pPr eaLnBrk="1" hangingPunct="1">
              <a:lnSpc>
                <a:spcPct val="90000"/>
              </a:lnSpc>
            </a:pPr>
            <a:endParaRPr lang="en-US" altLang="en-US" sz="2800" smtClean="0">
              <a:latin typeface="Comic Sans MS" panose="030F0702030302020204" pitchFamily="66" charset="0"/>
            </a:endParaRPr>
          </a:p>
          <a:p>
            <a:pPr eaLnBrk="1" hangingPunct="1">
              <a:lnSpc>
                <a:spcPct val="90000"/>
              </a:lnSpc>
            </a:pPr>
            <a:endParaRPr lang="en-US" altLang="en-US" sz="2800" smtClean="0">
              <a:latin typeface="Comic Sans MS" panose="030F0702030302020204" pitchFamily="66" charset="0"/>
            </a:endParaRPr>
          </a:p>
          <a:p>
            <a:pPr eaLnBrk="1" hangingPunct="1">
              <a:lnSpc>
                <a:spcPct val="90000"/>
              </a:lnSpc>
              <a:buFontTx/>
              <a:buNone/>
            </a:pPr>
            <a:endParaRPr lang="en-US" altLang="en-US" sz="2800" smtClean="0">
              <a:latin typeface="Comic Sans MS" panose="030F0702030302020204" pitchFamily="66" charset="0"/>
            </a:endParaRPr>
          </a:p>
          <a:p>
            <a:pPr eaLnBrk="1" hangingPunct="1">
              <a:lnSpc>
                <a:spcPct val="90000"/>
              </a:lnSpc>
            </a:pPr>
            <a:r>
              <a:rPr lang="en-US" altLang="en-US" sz="2800" smtClean="0">
                <a:latin typeface="Comic Sans MS" panose="030F0702030302020204" pitchFamily="66" charset="0"/>
              </a:rPr>
              <a:t>Drift Guard</a:t>
            </a:r>
          </a:p>
        </p:txBody>
      </p:sp>
      <p:pic>
        <p:nvPicPr>
          <p:cNvPr id="3079" name="Picture 11" descr="dg"/>
          <p:cNvPicPr>
            <a:picLocks noGrp="1" noChangeAspect="1" noChangeArrowheads="1"/>
          </p:cNvPicPr>
          <p:nvPr>
            <p:ph sz="quarter" idx="2"/>
          </p:nvPr>
        </p:nvPicPr>
        <p:blipFill>
          <a:blip r:embed="rId4">
            <a:lum bright="-6000" contrast="6000"/>
            <a:extLst>
              <a:ext uri="{28A0092B-C50C-407E-A947-70E740481C1C}">
                <a14:useLocalDpi xmlns:a14="http://schemas.microsoft.com/office/drawing/2010/main" val="0"/>
              </a:ext>
            </a:extLst>
          </a:blip>
          <a:srcRect/>
          <a:stretch>
            <a:fillRect/>
          </a:stretch>
        </p:blipFill>
        <p:spPr>
          <a:xfrm>
            <a:off x="4302125" y="3792538"/>
            <a:ext cx="1320800" cy="1355725"/>
          </a:xfrm>
          <a:ln w="12700">
            <a:solidFill>
              <a:schemeClr val="tx1"/>
            </a:solidFill>
            <a:miter lim="800000"/>
            <a:headEnd/>
            <a:tailEnd/>
          </a:ln>
        </p:spPr>
      </p:pic>
      <p:graphicFrame>
        <p:nvGraphicFramePr>
          <p:cNvPr id="3074" name="Object 12"/>
          <p:cNvGraphicFramePr>
            <a:graphicFrameLocks noChangeAspect="1"/>
          </p:cNvGraphicFramePr>
          <p:nvPr>
            <p:ph sz="quarter" idx="3"/>
          </p:nvPr>
        </p:nvGraphicFramePr>
        <p:xfrm>
          <a:off x="6535738" y="3481388"/>
          <a:ext cx="1560512" cy="1833562"/>
        </p:xfrm>
        <a:graphic>
          <a:graphicData uri="http://schemas.openxmlformats.org/presentationml/2006/ole">
            <mc:AlternateContent xmlns:mc="http://schemas.openxmlformats.org/markup-compatibility/2006">
              <mc:Choice xmlns:v="urn:schemas-microsoft-com:vml" Requires="v">
                <p:oleObj spid="_x0000_s3080" name="Image" r:id="rId5" imgW="790958" imgH="928118" progId="Photoshop.Image.5">
                  <p:embed/>
                </p:oleObj>
              </mc:Choice>
              <mc:Fallback>
                <p:oleObj name="Image" r:id="rId5" imgW="790958" imgH="928118" progId="Photoshop.Image.5">
                  <p:embed/>
                  <p:pic>
                    <p:nvPicPr>
                      <p:cNvPr id="0"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35738" y="3481388"/>
                        <a:ext cx="1560512" cy="1833562"/>
                      </a:xfrm>
                      <a:prstGeom prst="rect">
                        <a:avLst/>
                      </a:prstGeom>
                      <a:noFill/>
                      <a:ln w="19050" cmpd="sng">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5" name="Object 14"/>
          <p:cNvGraphicFramePr>
            <a:graphicFrameLocks/>
          </p:cNvGraphicFramePr>
          <p:nvPr/>
        </p:nvGraphicFramePr>
        <p:xfrm>
          <a:off x="4276725" y="1689100"/>
          <a:ext cx="1346200" cy="1501775"/>
        </p:xfrm>
        <a:graphic>
          <a:graphicData uri="http://schemas.openxmlformats.org/presentationml/2006/ole">
            <mc:AlternateContent xmlns:mc="http://schemas.openxmlformats.org/markup-compatibility/2006">
              <mc:Choice xmlns:v="urn:schemas-microsoft-com:vml" Requires="v">
                <p:oleObj spid="_x0000_s3081" name="Document" r:id="rId7" imgW="1873226" imgH="1732082" progId="Word.Document.8">
                  <p:embed/>
                </p:oleObj>
              </mc:Choice>
              <mc:Fallback>
                <p:oleObj name="Document" r:id="rId7" imgW="1873226" imgH="1732082" progId="Word.Document.8">
                  <p:embed/>
                  <p:pic>
                    <p:nvPicPr>
                      <p:cNvPr id="0" name="Object 14"/>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76725" y="1689100"/>
                        <a:ext cx="1346200" cy="1501775"/>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6" name="Object 15"/>
          <p:cNvGraphicFramePr>
            <a:graphicFrameLocks noChangeAspect="1"/>
          </p:cNvGraphicFramePr>
          <p:nvPr/>
        </p:nvGraphicFramePr>
        <p:xfrm>
          <a:off x="6469063" y="1689100"/>
          <a:ext cx="1671637" cy="1558925"/>
        </p:xfrm>
        <a:graphic>
          <a:graphicData uri="http://schemas.openxmlformats.org/presentationml/2006/ole">
            <mc:AlternateContent xmlns:mc="http://schemas.openxmlformats.org/markup-compatibility/2006">
              <mc:Choice xmlns:v="urn:schemas-microsoft-com:vml" Requires="v">
                <p:oleObj spid="_x0000_s3082" name="Image" r:id="rId9" imgW="708841" imgH="662773" progId="Photoshop.Image.5">
                  <p:embed/>
                </p:oleObj>
              </mc:Choice>
              <mc:Fallback>
                <p:oleObj name="Image" r:id="rId9" imgW="708841" imgH="662773" progId="Photoshop.Image.5">
                  <p:embed/>
                  <p:pic>
                    <p:nvPicPr>
                      <p:cNvPr id="0" name="Object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69063" y="1689100"/>
                        <a:ext cx="1671637" cy="155892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560388" y="642938"/>
            <a:ext cx="7772400" cy="685800"/>
          </a:xfrm>
        </p:spPr>
        <p:txBody>
          <a:bodyPr/>
          <a:lstStyle/>
          <a:p>
            <a:pPr eaLnBrk="1" hangingPunct="1"/>
            <a:r>
              <a:rPr lang="en-US" altLang="en-US" sz="3600" b="0" smtClean="0">
                <a:solidFill>
                  <a:schemeClr val="bg1"/>
                </a:solidFill>
                <a:latin typeface="Comic Sans MS" panose="030F0702030302020204" pitchFamily="66" charset="0"/>
              </a:rPr>
              <a:t>Turbulence Chamber Nozzles</a:t>
            </a:r>
          </a:p>
        </p:txBody>
      </p:sp>
      <p:pic>
        <p:nvPicPr>
          <p:cNvPr id="4100" name="Picture 6" descr="ttj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0175" y="3328988"/>
            <a:ext cx="1284288" cy="1538287"/>
          </a:xfrm>
          <a:prstGeom prst="rect">
            <a:avLst/>
          </a:prstGeom>
          <a:noFill/>
          <a:ln w="38100" cmpd="dbl">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80231" name="Text Box 7"/>
          <p:cNvSpPr txBox="1">
            <a:spLocks noChangeArrowheads="1"/>
          </p:cNvSpPr>
          <p:nvPr/>
        </p:nvSpPr>
        <p:spPr bwMode="auto">
          <a:xfrm>
            <a:off x="2006600" y="1746250"/>
            <a:ext cx="4973638" cy="1187450"/>
          </a:xfrm>
          <a:prstGeom prst="rect">
            <a:avLst/>
          </a:prstGeom>
          <a:solidFill>
            <a:srgbClr val="9999FF"/>
          </a:solidFill>
          <a:ln w="12700">
            <a:noFill/>
            <a:miter lim="800000"/>
            <a:headEnd type="none" w="sm" len="sm"/>
            <a:tailEnd type="none" w="sm" len="sm"/>
          </a:ln>
          <a:effectLst/>
        </p:spPr>
        <p:txBody>
          <a:bodyPr>
            <a:spAutoFit/>
          </a:bodyPr>
          <a:lstStyle/>
          <a:p>
            <a:pPr>
              <a:defRPr/>
            </a:pPr>
            <a:r>
              <a:rPr lang="en-US">
                <a:solidFill>
                  <a:srgbClr val="FF0000"/>
                </a:solidFill>
                <a:effectLst>
                  <a:outerShdw blurRad="38100" dist="38100" dir="2700000" algn="tl">
                    <a:srgbClr val="000000"/>
                  </a:outerShdw>
                </a:effectLst>
                <a:latin typeface="Comic Sans MS" pitchFamily="66" charset="0"/>
              </a:rPr>
              <a:t>Turbo TeeJet has a pre-orifice to create  pressure drop and turbulence to slow liquid velocity</a:t>
            </a:r>
          </a:p>
        </p:txBody>
      </p:sp>
      <p:sp>
        <p:nvSpPr>
          <p:cNvPr id="4102" name="Text Box 10"/>
          <p:cNvSpPr txBox="1">
            <a:spLocks noChangeArrowheads="1"/>
          </p:cNvSpPr>
          <p:nvPr/>
        </p:nvSpPr>
        <p:spPr bwMode="auto">
          <a:xfrm>
            <a:off x="935038" y="3713163"/>
            <a:ext cx="56181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103" name="Text Box 13"/>
          <p:cNvSpPr txBox="1">
            <a:spLocks noChangeArrowheads="1"/>
          </p:cNvSpPr>
          <p:nvPr/>
        </p:nvSpPr>
        <p:spPr bwMode="auto">
          <a:xfrm>
            <a:off x="935038" y="3713163"/>
            <a:ext cx="5473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endParaRPr lang="en-US" altLang="en-US"/>
          </a:p>
        </p:txBody>
      </p:sp>
      <p:pic>
        <p:nvPicPr>
          <p:cNvPr id="4104" name="Picture 17" descr="redTT"/>
          <p:cNvPicPr>
            <a:picLocks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1725613" y="3548063"/>
            <a:ext cx="1068387" cy="1524000"/>
          </a:xfrm>
          <a:noFill/>
          <a:ln w="38100" cmpd="dbl">
            <a:solidFill>
              <a:srgbClr val="000000"/>
            </a:solidFill>
            <a:miter lim="800000"/>
            <a:headEnd/>
            <a:tailEnd/>
          </a:ln>
        </p:spPr>
      </p:pic>
      <p:graphicFrame>
        <p:nvGraphicFramePr>
          <p:cNvPr id="4098" name="Object 21"/>
          <p:cNvGraphicFramePr>
            <a:graphicFrameLocks noGrp="1" noChangeAspect="1"/>
          </p:cNvGraphicFramePr>
          <p:nvPr>
            <p:ph sz="half" idx="1"/>
          </p:nvPr>
        </p:nvGraphicFramePr>
        <p:xfrm>
          <a:off x="6408738" y="3328988"/>
          <a:ext cx="946150" cy="1887537"/>
        </p:xfrm>
        <a:graphic>
          <a:graphicData uri="http://schemas.openxmlformats.org/presentationml/2006/ole">
            <mc:AlternateContent xmlns:mc="http://schemas.openxmlformats.org/markup-compatibility/2006">
              <mc:Choice xmlns:v="urn:schemas-microsoft-com:vml" Requires="v">
                <p:oleObj spid="_x0000_s4105" name="Image" r:id="rId6" imgW="521275" imgH="1037846" progId="Photoshop.Image.5">
                  <p:embed/>
                </p:oleObj>
              </mc:Choice>
              <mc:Fallback>
                <p:oleObj name="Image" r:id="rId6" imgW="521275" imgH="1037846" progId="Photoshop.Image.5">
                  <p:embed/>
                  <p:pic>
                    <p:nvPicPr>
                      <p:cNvPr id="0" name="Object 21"/>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08738" y="3328988"/>
                        <a:ext cx="946150" cy="1887537"/>
                      </a:xfrm>
                      <a:prstGeom prst="rect">
                        <a:avLst/>
                      </a:prstGeom>
                      <a:noFill/>
                      <a:ln w="38100" cmpd="dbl">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642938" y="352425"/>
            <a:ext cx="7772400" cy="703263"/>
          </a:xfrm>
        </p:spPr>
        <p:txBody>
          <a:bodyPr/>
          <a:lstStyle/>
          <a:p>
            <a:pPr eaLnBrk="1" hangingPunct="1"/>
            <a:r>
              <a:rPr lang="en-US" altLang="en-US" sz="3600" smtClean="0">
                <a:solidFill>
                  <a:schemeClr val="bg1"/>
                </a:solidFill>
                <a:latin typeface="Comic Sans MS" panose="030F0702030302020204" pitchFamily="66" charset="0"/>
              </a:rPr>
              <a:t>Air Induction Nozzles</a:t>
            </a:r>
          </a:p>
        </p:txBody>
      </p:sp>
      <p:pic>
        <p:nvPicPr>
          <p:cNvPr id="32771" name="Picture 4" descr="turbodrop diagram copy"/>
          <p:cNvPicPr>
            <a:picLocks noChangeAspect="1" noChangeArrowheads="1"/>
          </p:cNvPicPr>
          <p:nvPr/>
        </p:nvPicPr>
        <p:blipFill>
          <a:blip r:embed="rId3">
            <a:extLst>
              <a:ext uri="{28A0092B-C50C-407E-A947-70E740481C1C}">
                <a14:useLocalDpi xmlns:a14="http://schemas.microsoft.com/office/drawing/2010/main" val="0"/>
              </a:ext>
            </a:extLst>
          </a:blip>
          <a:srcRect r="2040"/>
          <a:stretch>
            <a:fillRect/>
          </a:stretch>
        </p:blipFill>
        <p:spPr bwMode="auto">
          <a:xfrm>
            <a:off x="531813" y="1320800"/>
            <a:ext cx="2241550" cy="4344988"/>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13350" name="Text Box 6"/>
          <p:cNvSpPr txBox="1">
            <a:spLocks noChangeArrowheads="1"/>
          </p:cNvSpPr>
          <p:nvPr/>
        </p:nvSpPr>
        <p:spPr bwMode="auto">
          <a:xfrm>
            <a:off x="3116263" y="1538288"/>
            <a:ext cx="4579937" cy="1552575"/>
          </a:xfrm>
          <a:prstGeom prst="rect">
            <a:avLst/>
          </a:prstGeom>
          <a:solidFill>
            <a:schemeClr val="accent1"/>
          </a:solidFill>
          <a:ln w="9525">
            <a:noFill/>
            <a:miter lim="800000"/>
            <a:headEnd/>
            <a:tailEnd/>
          </a:ln>
          <a:effectLst/>
        </p:spPr>
        <p:txBody>
          <a:bodyPr>
            <a:spAutoFit/>
          </a:bodyPr>
          <a:lstStyle/>
          <a:p>
            <a:pPr eaLnBrk="0" hangingPunct="0">
              <a:spcBef>
                <a:spcPct val="50000"/>
              </a:spcBef>
              <a:defRPr/>
            </a:pPr>
            <a:r>
              <a:rPr lang="en-US" b="1">
                <a:solidFill>
                  <a:srgbClr val="00CC00"/>
                </a:solidFill>
                <a:effectLst>
                  <a:outerShdw blurRad="38100" dist="38100" dir="2700000" algn="tl">
                    <a:srgbClr val="000000"/>
                  </a:outerShdw>
                </a:effectLst>
                <a:latin typeface="Comic Sans MS" pitchFamily="66" charset="0"/>
              </a:rPr>
              <a:t>Air Induction nozzles produce air-induced, larger droplets that “splatter” on contact.</a:t>
            </a:r>
          </a:p>
        </p:txBody>
      </p:sp>
      <p:pic>
        <p:nvPicPr>
          <p:cNvPr id="32773" name="Picture 7" descr="aie%2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7513" y="3641725"/>
            <a:ext cx="1752600" cy="1311275"/>
          </a:xfrm>
          <a:prstGeom prst="rect">
            <a:avLst/>
          </a:prstGeom>
          <a:noFill/>
          <a:ln w="38100" cmpd="dbl">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2774" name="Picture 9" descr="Copy of AITIPS"/>
          <p:cNvPicPr>
            <a:picLocks noChangeAspect="1" noChangeArrowheads="1"/>
          </p:cNvPicPr>
          <p:nvPr/>
        </p:nvPicPr>
        <p:blipFill>
          <a:blip r:embed="rId5">
            <a:extLst>
              <a:ext uri="{28A0092B-C50C-407E-A947-70E740481C1C}">
                <a14:useLocalDpi xmlns:a14="http://schemas.microsoft.com/office/drawing/2010/main" val="0"/>
              </a:ext>
            </a:extLst>
          </a:blip>
          <a:srcRect l="15750" r="65625"/>
          <a:stretch>
            <a:fillRect/>
          </a:stretch>
        </p:blipFill>
        <p:spPr bwMode="auto">
          <a:xfrm>
            <a:off x="3744913" y="3494088"/>
            <a:ext cx="566737" cy="1458912"/>
          </a:xfrm>
          <a:prstGeom prst="rect">
            <a:avLst/>
          </a:prstGeom>
          <a:noFill/>
          <a:ln w="38100" cmpd="dbl">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4114800" y="685800"/>
            <a:ext cx="4419600" cy="2209800"/>
            <a:chOff x="3312" y="576"/>
            <a:chExt cx="2784" cy="1392"/>
          </a:xfrm>
        </p:grpSpPr>
        <p:pic>
          <p:nvPicPr>
            <p:cNvPr id="10248" name="Picture 5" descr="THISDRIF"/>
            <p:cNvPicPr>
              <a:picLocks noChangeAspect="1" noChangeArrowheads="1"/>
            </p:cNvPicPr>
            <p:nvPr/>
          </p:nvPicPr>
          <p:blipFill>
            <a:blip r:embed="rId3">
              <a:extLst>
                <a:ext uri="{28A0092B-C50C-407E-A947-70E740481C1C}">
                  <a14:useLocalDpi xmlns:a14="http://schemas.microsoft.com/office/drawing/2010/main" val="0"/>
                </a:ext>
              </a:extLst>
            </a:blip>
            <a:srcRect b="11002"/>
            <a:stretch>
              <a:fillRect/>
            </a:stretch>
          </p:blipFill>
          <p:spPr bwMode="auto">
            <a:xfrm>
              <a:off x="3312" y="576"/>
              <a:ext cx="2784" cy="1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pic>
        <p:sp>
          <p:nvSpPr>
            <p:cNvPr id="10249" name="Rectangle 6"/>
            <p:cNvSpPr>
              <a:spLocks noChangeArrowheads="1"/>
            </p:cNvSpPr>
            <p:nvPr/>
          </p:nvSpPr>
          <p:spPr bwMode="auto">
            <a:xfrm>
              <a:off x="3312" y="1632"/>
              <a:ext cx="1968" cy="288"/>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2000">
                  <a:solidFill>
                    <a:schemeClr val="bg1"/>
                  </a:solidFill>
                </a:rPr>
                <a:t>Intended Target Area</a:t>
              </a:r>
              <a:endParaRPr lang="en-US" altLang="en-US" sz="1800">
                <a:solidFill>
                  <a:schemeClr val="bg1"/>
                </a:solidFill>
              </a:endParaRPr>
            </a:p>
          </p:txBody>
        </p:sp>
        <p:sp>
          <p:nvSpPr>
            <p:cNvPr id="10250" name="Rectangle 7"/>
            <p:cNvSpPr>
              <a:spLocks noChangeArrowheads="1"/>
            </p:cNvSpPr>
            <p:nvPr/>
          </p:nvSpPr>
          <p:spPr bwMode="auto">
            <a:xfrm>
              <a:off x="4272" y="624"/>
              <a:ext cx="864" cy="24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a:solidFill>
                    <a:schemeClr val="bg1"/>
                  </a:solidFill>
                </a:rPr>
                <a:t>Drift</a:t>
              </a:r>
              <a:endParaRPr lang="en-US" altLang="en-US" sz="2000">
                <a:solidFill>
                  <a:schemeClr val="bg1"/>
                </a:solidFill>
              </a:endParaRPr>
            </a:p>
          </p:txBody>
        </p:sp>
      </p:grpSp>
      <p:grpSp>
        <p:nvGrpSpPr>
          <p:cNvPr id="3" name="Group 8"/>
          <p:cNvGrpSpPr>
            <a:grpSpLocks/>
          </p:cNvGrpSpPr>
          <p:nvPr/>
        </p:nvGrpSpPr>
        <p:grpSpPr bwMode="auto">
          <a:xfrm>
            <a:off x="4114800" y="3200400"/>
            <a:ext cx="4419600" cy="2362200"/>
            <a:chOff x="3120" y="2400"/>
            <a:chExt cx="2880" cy="1488"/>
          </a:xfrm>
        </p:grpSpPr>
        <p:pic>
          <p:nvPicPr>
            <p:cNvPr id="10246" name="Picture 9" descr="SOISTHIS"/>
            <p:cNvPicPr>
              <a:picLocks noChangeAspect="1" noChangeArrowheads="1"/>
            </p:cNvPicPr>
            <p:nvPr/>
          </p:nvPicPr>
          <p:blipFill>
            <a:blip r:embed="rId4">
              <a:extLst>
                <a:ext uri="{28A0092B-C50C-407E-A947-70E740481C1C}">
                  <a14:useLocalDpi xmlns:a14="http://schemas.microsoft.com/office/drawing/2010/main" val="0"/>
                </a:ext>
              </a:extLst>
            </a:blip>
            <a:srcRect t="14484"/>
            <a:stretch>
              <a:fillRect/>
            </a:stretch>
          </p:blipFill>
          <p:spPr bwMode="auto">
            <a:xfrm>
              <a:off x="3120" y="2400"/>
              <a:ext cx="2880" cy="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pic>
        <p:sp>
          <p:nvSpPr>
            <p:cNvPr id="10247" name="Rectangle 10"/>
            <p:cNvSpPr>
              <a:spLocks noChangeArrowheads="1"/>
            </p:cNvSpPr>
            <p:nvPr/>
          </p:nvSpPr>
          <p:spPr bwMode="auto">
            <a:xfrm>
              <a:off x="4992" y="2448"/>
              <a:ext cx="720" cy="24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a:solidFill>
                    <a:schemeClr val="bg1"/>
                  </a:solidFill>
                </a:rPr>
                <a:t>Drift</a:t>
              </a:r>
            </a:p>
          </p:txBody>
        </p:sp>
      </p:grpSp>
      <p:sp>
        <p:nvSpPr>
          <p:cNvPr id="144395" name="Text Box 11"/>
          <p:cNvSpPr txBox="1">
            <a:spLocks noChangeArrowheads="1"/>
          </p:cNvSpPr>
          <p:nvPr/>
        </p:nvSpPr>
        <p:spPr bwMode="auto">
          <a:xfrm>
            <a:off x="990600" y="1246188"/>
            <a:ext cx="24590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800">
                <a:solidFill>
                  <a:schemeClr val="bg1"/>
                </a:solidFill>
                <a:latin typeface="Comic Sans MS" panose="030F0702030302020204" pitchFamily="66" charset="0"/>
              </a:rPr>
              <a:t>This is drift…</a:t>
            </a:r>
          </a:p>
        </p:txBody>
      </p:sp>
      <p:sp>
        <p:nvSpPr>
          <p:cNvPr id="144396" name="Text Box 12"/>
          <p:cNvSpPr txBox="1">
            <a:spLocks noChangeArrowheads="1"/>
          </p:cNvSpPr>
          <p:nvPr/>
        </p:nvSpPr>
        <p:spPr bwMode="auto">
          <a:xfrm>
            <a:off x="1600200" y="3836988"/>
            <a:ext cx="21558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800">
                <a:latin typeface="Comic Sans MS" panose="030F0702030302020204" pitchFamily="66" charset="0"/>
              </a:rPr>
              <a:t>…so is this…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439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par>
                                <p:cTn id="15" presetID="1" presetClass="entr" presetSubtype="0" fill="hold" grpId="0" nodeType="withEffect">
                                  <p:stCondLst>
                                    <p:cond delay="0"/>
                                  </p:stCondLst>
                                  <p:childTnLst>
                                    <p:set>
                                      <p:cBhvr>
                                        <p:cTn id="16" dur="1" fill="hold">
                                          <p:stCondLst>
                                            <p:cond delay="0"/>
                                          </p:stCondLst>
                                        </p:cTn>
                                        <p:tgtEl>
                                          <p:spTgt spid="1443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95" grpId="0"/>
      <p:bldP spid="14439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14338" y="717550"/>
            <a:ext cx="7772400" cy="728663"/>
          </a:xfrm>
        </p:spPr>
        <p:txBody>
          <a:bodyPr/>
          <a:lstStyle/>
          <a:p>
            <a:pPr eaLnBrk="1" hangingPunct="1"/>
            <a:r>
              <a:rPr lang="en-US" altLang="en-US" smtClean="0">
                <a:solidFill>
                  <a:schemeClr val="bg1"/>
                </a:solidFill>
                <a:latin typeface="Comic Sans MS" panose="030F0702030302020204" pitchFamily="66" charset="0"/>
              </a:rPr>
              <a:t>Massive</a:t>
            </a:r>
            <a:r>
              <a:rPr lang="en-US" altLang="en-US" sz="3200" smtClean="0">
                <a:solidFill>
                  <a:schemeClr val="bg1"/>
                </a:solidFill>
                <a:latin typeface="Comic Sans MS" panose="030F0702030302020204" pitchFamily="66" charset="0"/>
              </a:rPr>
              <a:t> Droplets</a:t>
            </a:r>
          </a:p>
        </p:txBody>
      </p:sp>
      <p:sp>
        <p:nvSpPr>
          <p:cNvPr id="33795" name="Rectangle 4"/>
          <p:cNvSpPr>
            <a:spLocks noGrp="1" noChangeArrowheads="1"/>
          </p:cNvSpPr>
          <p:nvPr>
            <p:ph type="body" sz="half" idx="1"/>
          </p:nvPr>
        </p:nvSpPr>
        <p:spPr>
          <a:xfrm>
            <a:off x="685800" y="2212975"/>
            <a:ext cx="5195888" cy="2057400"/>
          </a:xfrm>
        </p:spPr>
        <p:txBody>
          <a:bodyPr/>
          <a:lstStyle/>
          <a:p>
            <a:pPr eaLnBrk="1" hangingPunct="1"/>
            <a:r>
              <a:rPr kumimoji="1" lang="en-US" altLang="en-US" sz="2800" smtClean="0">
                <a:latin typeface="Comic Sans MS" panose="030F0702030302020204" pitchFamily="66" charset="0"/>
              </a:rPr>
              <a:t>The TurfJet is a low-drift nozzle that is suitable for pre-emerge, soil incorporated applications. </a:t>
            </a:r>
          </a:p>
        </p:txBody>
      </p:sp>
      <p:pic>
        <p:nvPicPr>
          <p:cNvPr id="33796" name="Picture 6" descr="TurfJet"/>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434138" y="2057400"/>
            <a:ext cx="1504950" cy="2667000"/>
          </a:xfrm>
          <a:noFill/>
          <a:ln>
            <a:solidFill>
              <a:schemeClr val="tx1"/>
            </a:solid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5" name="Text Box 3"/>
          <p:cNvSpPr txBox="1">
            <a:spLocks noChangeArrowheads="1"/>
          </p:cNvSpPr>
          <p:nvPr/>
        </p:nvSpPr>
        <p:spPr bwMode="auto">
          <a:xfrm>
            <a:off x="1822450" y="609600"/>
            <a:ext cx="5410200" cy="579438"/>
          </a:xfrm>
          <a:prstGeom prst="rect">
            <a:avLst/>
          </a:prstGeom>
          <a:noFill/>
          <a:ln w="9525">
            <a:noFill/>
            <a:miter lim="800000"/>
            <a:headEnd/>
            <a:tailEnd/>
          </a:ln>
          <a:effectLst/>
        </p:spPr>
        <p:txBody>
          <a:bodyPr>
            <a:spAutoFit/>
          </a:bodyPr>
          <a:lstStyle/>
          <a:p>
            <a:pPr algn="ctr" eaLnBrk="0" hangingPunct="0">
              <a:spcBef>
                <a:spcPct val="50000"/>
              </a:spcBef>
              <a:defRPr/>
            </a:pPr>
            <a:r>
              <a:rPr lang="en-US" sz="3200" b="1">
                <a:solidFill>
                  <a:schemeClr val="bg1"/>
                </a:solidFill>
                <a:effectLst>
                  <a:outerShdw blurRad="38100" dist="38100" dir="2700000" algn="tl">
                    <a:srgbClr val="000000"/>
                  </a:outerShdw>
                </a:effectLst>
                <a:latin typeface="Comic Sans MS" pitchFamily="66" charset="0"/>
              </a:rPr>
              <a:t>Tip to Tip Comparison</a:t>
            </a:r>
          </a:p>
        </p:txBody>
      </p:sp>
      <p:sp>
        <p:nvSpPr>
          <p:cNvPr id="34819" name="Freeform 7"/>
          <p:cNvSpPr>
            <a:spLocks/>
          </p:cNvSpPr>
          <p:nvPr/>
        </p:nvSpPr>
        <p:spPr bwMode="auto">
          <a:xfrm>
            <a:off x="1822450" y="1560513"/>
            <a:ext cx="239713" cy="3770312"/>
          </a:xfrm>
          <a:custGeom>
            <a:avLst/>
            <a:gdLst>
              <a:gd name="T0" fmla="*/ 0 w 151"/>
              <a:gd name="T1" fmla="*/ 2375 h 2375"/>
              <a:gd name="T2" fmla="*/ 0 w 151"/>
              <a:gd name="T3" fmla="*/ 138 h 2375"/>
              <a:gd name="T4" fmla="*/ 151 w 151"/>
              <a:gd name="T5" fmla="*/ 0 h 2375"/>
              <a:gd name="T6" fmla="*/ 151 w 151"/>
              <a:gd name="T7" fmla="*/ 2237 h 2375"/>
              <a:gd name="T8" fmla="*/ 0 w 151"/>
              <a:gd name="T9" fmla="*/ 2375 h 2375"/>
              <a:gd name="T10" fmla="*/ 0 60000 65536"/>
              <a:gd name="T11" fmla="*/ 0 60000 65536"/>
              <a:gd name="T12" fmla="*/ 0 60000 65536"/>
              <a:gd name="T13" fmla="*/ 0 60000 65536"/>
              <a:gd name="T14" fmla="*/ 0 60000 65536"/>
              <a:gd name="T15" fmla="*/ 0 w 151"/>
              <a:gd name="T16" fmla="*/ 0 h 2375"/>
              <a:gd name="T17" fmla="*/ 151 w 151"/>
              <a:gd name="T18" fmla="*/ 2375 h 2375"/>
            </a:gdLst>
            <a:ahLst/>
            <a:cxnLst>
              <a:cxn ang="T10">
                <a:pos x="T0" y="T1"/>
              </a:cxn>
              <a:cxn ang="T11">
                <a:pos x="T2" y="T3"/>
              </a:cxn>
              <a:cxn ang="T12">
                <a:pos x="T4" y="T5"/>
              </a:cxn>
              <a:cxn ang="T13">
                <a:pos x="T6" y="T7"/>
              </a:cxn>
              <a:cxn ang="T14">
                <a:pos x="T8" y="T9"/>
              </a:cxn>
            </a:cxnLst>
            <a:rect l="T15" t="T16" r="T17" b="T18"/>
            <a:pathLst>
              <a:path w="151" h="2375">
                <a:moveTo>
                  <a:pt x="0" y="2375"/>
                </a:moveTo>
                <a:lnTo>
                  <a:pt x="0" y="138"/>
                </a:lnTo>
                <a:lnTo>
                  <a:pt x="151" y="0"/>
                </a:lnTo>
                <a:lnTo>
                  <a:pt x="151" y="2237"/>
                </a:lnTo>
                <a:lnTo>
                  <a:pt x="0" y="2375"/>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4820" name="Rectangle 8"/>
          <p:cNvSpPr>
            <a:spLocks noChangeArrowheads="1"/>
          </p:cNvSpPr>
          <p:nvPr/>
        </p:nvSpPr>
        <p:spPr bwMode="auto">
          <a:xfrm>
            <a:off x="2062163" y="1560513"/>
            <a:ext cx="5626100" cy="355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4821" name="Freeform 9"/>
          <p:cNvSpPr>
            <a:spLocks/>
          </p:cNvSpPr>
          <p:nvPr/>
        </p:nvSpPr>
        <p:spPr bwMode="auto">
          <a:xfrm>
            <a:off x="1822450" y="5111750"/>
            <a:ext cx="5865813" cy="219075"/>
          </a:xfrm>
          <a:custGeom>
            <a:avLst/>
            <a:gdLst>
              <a:gd name="T0" fmla="*/ 0 w 560"/>
              <a:gd name="T1" fmla="*/ 21 h 21"/>
              <a:gd name="T2" fmla="*/ 23 w 560"/>
              <a:gd name="T3" fmla="*/ 0 h 21"/>
              <a:gd name="T4" fmla="*/ 560 w 560"/>
              <a:gd name="T5" fmla="*/ 0 h 21"/>
              <a:gd name="T6" fmla="*/ 0 60000 65536"/>
              <a:gd name="T7" fmla="*/ 0 60000 65536"/>
              <a:gd name="T8" fmla="*/ 0 60000 65536"/>
              <a:gd name="T9" fmla="*/ 0 w 560"/>
              <a:gd name="T10" fmla="*/ 0 h 21"/>
              <a:gd name="T11" fmla="*/ 560 w 560"/>
              <a:gd name="T12" fmla="*/ 21 h 21"/>
            </a:gdLst>
            <a:ahLst/>
            <a:cxnLst>
              <a:cxn ang="T6">
                <a:pos x="T0" y="T1"/>
              </a:cxn>
              <a:cxn ang="T7">
                <a:pos x="T2" y="T3"/>
              </a:cxn>
              <a:cxn ang="T8">
                <a:pos x="T4" y="T5"/>
              </a:cxn>
            </a:cxnLst>
            <a:rect l="T9" t="T10" r="T11" b="T12"/>
            <a:pathLst>
              <a:path w="560" h="21">
                <a:moveTo>
                  <a:pt x="0" y="21"/>
                </a:moveTo>
                <a:lnTo>
                  <a:pt x="23" y="0"/>
                </a:lnTo>
                <a:lnTo>
                  <a:pt x="560" y="0"/>
                </a:lnTo>
              </a:path>
            </a:pathLst>
          </a:custGeom>
          <a:noFill/>
          <a:ln w="11113">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4822" name="Freeform 10"/>
          <p:cNvSpPr>
            <a:spLocks/>
          </p:cNvSpPr>
          <p:nvPr/>
        </p:nvSpPr>
        <p:spPr bwMode="auto">
          <a:xfrm>
            <a:off x="1822450" y="4514850"/>
            <a:ext cx="5865813" cy="219075"/>
          </a:xfrm>
          <a:custGeom>
            <a:avLst/>
            <a:gdLst>
              <a:gd name="T0" fmla="*/ 0 w 560"/>
              <a:gd name="T1" fmla="*/ 21 h 21"/>
              <a:gd name="T2" fmla="*/ 23 w 560"/>
              <a:gd name="T3" fmla="*/ 0 h 21"/>
              <a:gd name="T4" fmla="*/ 560 w 560"/>
              <a:gd name="T5" fmla="*/ 0 h 21"/>
              <a:gd name="T6" fmla="*/ 0 60000 65536"/>
              <a:gd name="T7" fmla="*/ 0 60000 65536"/>
              <a:gd name="T8" fmla="*/ 0 60000 65536"/>
              <a:gd name="T9" fmla="*/ 0 w 560"/>
              <a:gd name="T10" fmla="*/ 0 h 21"/>
              <a:gd name="T11" fmla="*/ 560 w 560"/>
              <a:gd name="T12" fmla="*/ 21 h 21"/>
            </a:gdLst>
            <a:ahLst/>
            <a:cxnLst>
              <a:cxn ang="T6">
                <a:pos x="T0" y="T1"/>
              </a:cxn>
              <a:cxn ang="T7">
                <a:pos x="T2" y="T3"/>
              </a:cxn>
              <a:cxn ang="T8">
                <a:pos x="T4" y="T5"/>
              </a:cxn>
            </a:cxnLst>
            <a:rect l="T9" t="T10" r="T11" b="T12"/>
            <a:pathLst>
              <a:path w="560" h="21">
                <a:moveTo>
                  <a:pt x="0" y="21"/>
                </a:moveTo>
                <a:lnTo>
                  <a:pt x="23" y="0"/>
                </a:lnTo>
                <a:lnTo>
                  <a:pt x="560" y="0"/>
                </a:lnTo>
              </a:path>
            </a:pathLst>
          </a:custGeom>
          <a:noFill/>
          <a:ln w="11113">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4823" name="Freeform 11"/>
          <p:cNvSpPr>
            <a:spLocks/>
          </p:cNvSpPr>
          <p:nvPr/>
        </p:nvSpPr>
        <p:spPr bwMode="auto">
          <a:xfrm>
            <a:off x="1822450" y="3927475"/>
            <a:ext cx="5865813" cy="220663"/>
          </a:xfrm>
          <a:custGeom>
            <a:avLst/>
            <a:gdLst>
              <a:gd name="T0" fmla="*/ 0 w 560"/>
              <a:gd name="T1" fmla="*/ 21 h 21"/>
              <a:gd name="T2" fmla="*/ 23 w 560"/>
              <a:gd name="T3" fmla="*/ 0 h 21"/>
              <a:gd name="T4" fmla="*/ 560 w 560"/>
              <a:gd name="T5" fmla="*/ 0 h 21"/>
              <a:gd name="T6" fmla="*/ 0 60000 65536"/>
              <a:gd name="T7" fmla="*/ 0 60000 65536"/>
              <a:gd name="T8" fmla="*/ 0 60000 65536"/>
              <a:gd name="T9" fmla="*/ 0 w 560"/>
              <a:gd name="T10" fmla="*/ 0 h 21"/>
              <a:gd name="T11" fmla="*/ 560 w 560"/>
              <a:gd name="T12" fmla="*/ 21 h 21"/>
            </a:gdLst>
            <a:ahLst/>
            <a:cxnLst>
              <a:cxn ang="T6">
                <a:pos x="T0" y="T1"/>
              </a:cxn>
              <a:cxn ang="T7">
                <a:pos x="T2" y="T3"/>
              </a:cxn>
              <a:cxn ang="T8">
                <a:pos x="T4" y="T5"/>
              </a:cxn>
            </a:cxnLst>
            <a:rect l="T9" t="T10" r="T11" b="T12"/>
            <a:pathLst>
              <a:path w="560" h="21">
                <a:moveTo>
                  <a:pt x="0" y="21"/>
                </a:moveTo>
                <a:lnTo>
                  <a:pt x="23" y="0"/>
                </a:lnTo>
                <a:lnTo>
                  <a:pt x="560" y="0"/>
                </a:lnTo>
              </a:path>
            </a:pathLst>
          </a:custGeom>
          <a:noFill/>
          <a:ln w="11113">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4824" name="Freeform 12"/>
          <p:cNvSpPr>
            <a:spLocks/>
          </p:cNvSpPr>
          <p:nvPr/>
        </p:nvSpPr>
        <p:spPr bwMode="auto">
          <a:xfrm>
            <a:off x="1822450" y="3340100"/>
            <a:ext cx="5865813" cy="209550"/>
          </a:xfrm>
          <a:custGeom>
            <a:avLst/>
            <a:gdLst>
              <a:gd name="T0" fmla="*/ 0 w 560"/>
              <a:gd name="T1" fmla="*/ 20 h 20"/>
              <a:gd name="T2" fmla="*/ 23 w 560"/>
              <a:gd name="T3" fmla="*/ 0 h 20"/>
              <a:gd name="T4" fmla="*/ 560 w 560"/>
              <a:gd name="T5" fmla="*/ 0 h 20"/>
              <a:gd name="T6" fmla="*/ 0 60000 65536"/>
              <a:gd name="T7" fmla="*/ 0 60000 65536"/>
              <a:gd name="T8" fmla="*/ 0 60000 65536"/>
              <a:gd name="T9" fmla="*/ 0 w 560"/>
              <a:gd name="T10" fmla="*/ 0 h 20"/>
              <a:gd name="T11" fmla="*/ 560 w 560"/>
              <a:gd name="T12" fmla="*/ 20 h 20"/>
            </a:gdLst>
            <a:ahLst/>
            <a:cxnLst>
              <a:cxn ang="T6">
                <a:pos x="T0" y="T1"/>
              </a:cxn>
              <a:cxn ang="T7">
                <a:pos x="T2" y="T3"/>
              </a:cxn>
              <a:cxn ang="T8">
                <a:pos x="T4" y="T5"/>
              </a:cxn>
            </a:cxnLst>
            <a:rect l="T9" t="T10" r="T11" b="T12"/>
            <a:pathLst>
              <a:path w="560" h="20">
                <a:moveTo>
                  <a:pt x="0" y="20"/>
                </a:moveTo>
                <a:lnTo>
                  <a:pt x="23" y="0"/>
                </a:lnTo>
                <a:lnTo>
                  <a:pt x="560" y="0"/>
                </a:lnTo>
              </a:path>
            </a:pathLst>
          </a:custGeom>
          <a:noFill/>
          <a:ln w="11113">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4825" name="Freeform 13"/>
          <p:cNvSpPr>
            <a:spLocks/>
          </p:cNvSpPr>
          <p:nvPr/>
        </p:nvSpPr>
        <p:spPr bwMode="auto">
          <a:xfrm>
            <a:off x="1822450" y="2743200"/>
            <a:ext cx="5865813" cy="220663"/>
          </a:xfrm>
          <a:custGeom>
            <a:avLst/>
            <a:gdLst>
              <a:gd name="T0" fmla="*/ 0 w 560"/>
              <a:gd name="T1" fmla="*/ 21 h 21"/>
              <a:gd name="T2" fmla="*/ 23 w 560"/>
              <a:gd name="T3" fmla="*/ 0 h 21"/>
              <a:gd name="T4" fmla="*/ 560 w 560"/>
              <a:gd name="T5" fmla="*/ 0 h 21"/>
              <a:gd name="T6" fmla="*/ 0 60000 65536"/>
              <a:gd name="T7" fmla="*/ 0 60000 65536"/>
              <a:gd name="T8" fmla="*/ 0 60000 65536"/>
              <a:gd name="T9" fmla="*/ 0 w 560"/>
              <a:gd name="T10" fmla="*/ 0 h 21"/>
              <a:gd name="T11" fmla="*/ 560 w 560"/>
              <a:gd name="T12" fmla="*/ 21 h 21"/>
            </a:gdLst>
            <a:ahLst/>
            <a:cxnLst>
              <a:cxn ang="T6">
                <a:pos x="T0" y="T1"/>
              </a:cxn>
              <a:cxn ang="T7">
                <a:pos x="T2" y="T3"/>
              </a:cxn>
              <a:cxn ang="T8">
                <a:pos x="T4" y="T5"/>
              </a:cxn>
            </a:cxnLst>
            <a:rect l="T9" t="T10" r="T11" b="T12"/>
            <a:pathLst>
              <a:path w="560" h="21">
                <a:moveTo>
                  <a:pt x="0" y="21"/>
                </a:moveTo>
                <a:lnTo>
                  <a:pt x="23" y="0"/>
                </a:lnTo>
                <a:lnTo>
                  <a:pt x="560" y="0"/>
                </a:lnTo>
              </a:path>
            </a:pathLst>
          </a:custGeom>
          <a:noFill/>
          <a:ln w="11113">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4826" name="Freeform 14"/>
          <p:cNvSpPr>
            <a:spLocks/>
          </p:cNvSpPr>
          <p:nvPr/>
        </p:nvSpPr>
        <p:spPr bwMode="auto">
          <a:xfrm>
            <a:off x="1822450" y="2157413"/>
            <a:ext cx="5865813" cy="219075"/>
          </a:xfrm>
          <a:custGeom>
            <a:avLst/>
            <a:gdLst>
              <a:gd name="T0" fmla="*/ 0 w 560"/>
              <a:gd name="T1" fmla="*/ 21 h 21"/>
              <a:gd name="T2" fmla="*/ 23 w 560"/>
              <a:gd name="T3" fmla="*/ 0 h 21"/>
              <a:gd name="T4" fmla="*/ 560 w 560"/>
              <a:gd name="T5" fmla="*/ 0 h 21"/>
              <a:gd name="T6" fmla="*/ 0 60000 65536"/>
              <a:gd name="T7" fmla="*/ 0 60000 65536"/>
              <a:gd name="T8" fmla="*/ 0 60000 65536"/>
              <a:gd name="T9" fmla="*/ 0 w 560"/>
              <a:gd name="T10" fmla="*/ 0 h 21"/>
              <a:gd name="T11" fmla="*/ 560 w 560"/>
              <a:gd name="T12" fmla="*/ 21 h 21"/>
            </a:gdLst>
            <a:ahLst/>
            <a:cxnLst>
              <a:cxn ang="T6">
                <a:pos x="T0" y="T1"/>
              </a:cxn>
              <a:cxn ang="T7">
                <a:pos x="T2" y="T3"/>
              </a:cxn>
              <a:cxn ang="T8">
                <a:pos x="T4" y="T5"/>
              </a:cxn>
            </a:cxnLst>
            <a:rect l="T9" t="T10" r="T11" b="T12"/>
            <a:pathLst>
              <a:path w="560" h="21">
                <a:moveTo>
                  <a:pt x="0" y="21"/>
                </a:moveTo>
                <a:lnTo>
                  <a:pt x="23" y="0"/>
                </a:lnTo>
                <a:lnTo>
                  <a:pt x="560" y="0"/>
                </a:lnTo>
              </a:path>
            </a:pathLst>
          </a:custGeom>
          <a:noFill/>
          <a:ln w="11113">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4827" name="Freeform 15"/>
          <p:cNvSpPr>
            <a:spLocks/>
          </p:cNvSpPr>
          <p:nvPr/>
        </p:nvSpPr>
        <p:spPr bwMode="auto">
          <a:xfrm>
            <a:off x="1822450" y="1560513"/>
            <a:ext cx="5865813" cy="219075"/>
          </a:xfrm>
          <a:custGeom>
            <a:avLst/>
            <a:gdLst>
              <a:gd name="T0" fmla="*/ 0 w 560"/>
              <a:gd name="T1" fmla="*/ 21 h 21"/>
              <a:gd name="T2" fmla="*/ 23 w 560"/>
              <a:gd name="T3" fmla="*/ 0 h 21"/>
              <a:gd name="T4" fmla="*/ 560 w 560"/>
              <a:gd name="T5" fmla="*/ 0 h 21"/>
              <a:gd name="T6" fmla="*/ 0 60000 65536"/>
              <a:gd name="T7" fmla="*/ 0 60000 65536"/>
              <a:gd name="T8" fmla="*/ 0 60000 65536"/>
              <a:gd name="T9" fmla="*/ 0 w 560"/>
              <a:gd name="T10" fmla="*/ 0 h 21"/>
              <a:gd name="T11" fmla="*/ 560 w 560"/>
              <a:gd name="T12" fmla="*/ 21 h 21"/>
            </a:gdLst>
            <a:ahLst/>
            <a:cxnLst>
              <a:cxn ang="T6">
                <a:pos x="T0" y="T1"/>
              </a:cxn>
              <a:cxn ang="T7">
                <a:pos x="T2" y="T3"/>
              </a:cxn>
              <a:cxn ang="T8">
                <a:pos x="T4" y="T5"/>
              </a:cxn>
            </a:cxnLst>
            <a:rect l="T9" t="T10" r="T11" b="T12"/>
            <a:pathLst>
              <a:path w="560" h="21">
                <a:moveTo>
                  <a:pt x="0" y="21"/>
                </a:moveTo>
                <a:lnTo>
                  <a:pt x="23" y="0"/>
                </a:lnTo>
                <a:lnTo>
                  <a:pt x="560" y="0"/>
                </a:lnTo>
              </a:path>
            </a:pathLst>
          </a:custGeom>
          <a:noFill/>
          <a:ln w="11113">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4828" name="Freeform 16"/>
          <p:cNvSpPr>
            <a:spLocks/>
          </p:cNvSpPr>
          <p:nvPr/>
        </p:nvSpPr>
        <p:spPr bwMode="auto">
          <a:xfrm>
            <a:off x="1822450" y="5111750"/>
            <a:ext cx="5865813" cy="219075"/>
          </a:xfrm>
          <a:custGeom>
            <a:avLst/>
            <a:gdLst>
              <a:gd name="T0" fmla="*/ 3695 w 3695"/>
              <a:gd name="T1" fmla="*/ 0 h 138"/>
              <a:gd name="T2" fmla="*/ 3543 w 3695"/>
              <a:gd name="T3" fmla="*/ 138 h 138"/>
              <a:gd name="T4" fmla="*/ 0 w 3695"/>
              <a:gd name="T5" fmla="*/ 138 h 138"/>
              <a:gd name="T6" fmla="*/ 151 w 3695"/>
              <a:gd name="T7" fmla="*/ 0 h 138"/>
              <a:gd name="T8" fmla="*/ 3695 w 3695"/>
              <a:gd name="T9" fmla="*/ 0 h 138"/>
              <a:gd name="T10" fmla="*/ 0 60000 65536"/>
              <a:gd name="T11" fmla="*/ 0 60000 65536"/>
              <a:gd name="T12" fmla="*/ 0 60000 65536"/>
              <a:gd name="T13" fmla="*/ 0 60000 65536"/>
              <a:gd name="T14" fmla="*/ 0 60000 65536"/>
              <a:gd name="T15" fmla="*/ 0 w 3695"/>
              <a:gd name="T16" fmla="*/ 0 h 138"/>
              <a:gd name="T17" fmla="*/ 3695 w 3695"/>
              <a:gd name="T18" fmla="*/ 138 h 138"/>
            </a:gdLst>
            <a:ahLst/>
            <a:cxnLst>
              <a:cxn ang="T10">
                <a:pos x="T0" y="T1"/>
              </a:cxn>
              <a:cxn ang="T11">
                <a:pos x="T2" y="T3"/>
              </a:cxn>
              <a:cxn ang="T12">
                <a:pos x="T4" y="T5"/>
              </a:cxn>
              <a:cxn ang="T13">
                <a:pos x="T6" y="T7"/>
              </a:cxn>
              <a:cxn ang="T14">
                <a:pos x="T8" y="T9"/>
              </a:cxn>
            </a:cxnLst>
            <a:rect l="T15" t="T16" r="T17" b="T18"/>
            <a:pathLst>
              <a:path w="3695" h="138">
                <a:moveTo>
                  <a:pt x="3695" y="0"/>
                </a:moveTo>
                <a:lnTo>
                  <a:pt x="3543" y="138"/>
                </a:lnTo>
                <a:lnTo>
                  <a:pt x="0" y="138"/>
                </a:lnTo>
                <a:lnTo>
                  <a:pt x="151" y="0"/>
                </a:lnTo>
                <a:lnTo>
                  <a:pt x="3695"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4829" name="Rectangle 18"/>
          <p:cNvSpPr>
            <a:spLocks noChangeArrowheads="1"/>
          </p:cNvSpPr>
          <p:nvPr/>
        </p:nvSpPr>
        <p:spPr bwMode="auto">
          <a:xfrm>
            <a:off x="2062163" y="1560513"/>
            <a:ext cx="5626100" cy="3551237"/>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4830" name="Freeform 19"/>
          <p:cNvSpPr>
            <a:spLocks/>
          </p:cNvSpPr>
          <p:nvPr/>
        </p:nvSpPr>
        <p:spPr bwMode="auto">
          <a:xfrm>
            <a:off x="3130550" y="4095750"/>
            <a:ext cx="241300" cy="1235075"/>
          </a:xfrm>
          <a:custGeom>
            <a:avLst/>
            <a:gdLst>
              <a:gd name="T0" fmla="*/ 0 w 152"/>
              <a:gd name="T1" fmla="*/ 778 h 778"/>
              <a:gd name="T2" fmla="*/ 0 w 152"/>
              <a:gd name="T3" fmla="*/ 138 h 778"/>
              <a:gd name="T4" fmla="*/ 152 w 152"/>
              <a:gd name="T5" fmla="*/ 0 h 778"/>
              <a:gd name="T6" fmla="*/ 152 w 152"/>
              <a:gd name="T7" fmla="*/ 640 h 778"/>
              <a:gd name="T8" fmla="*/ 0 w 152"/>
              <a:gd name="T9" fmla="*/ 778 h 778"/>
              <a:gd name="T10" fmla="*/ 0 60000 65536"/>
              <a:gd name="T11" fmla="*/ 0 60000 65536"/>
              <a:gd name="T12" fmla="*/ 0 60000 65536"/>
              <a:gd name="T13" fmla="*/ 0 60000 65536"/>
              <a:gd name="T14" fmla="*/ 0 60000 65536"/>
              <a:gd name="T15" fmla="*/ 0 w 152"/>
              <a:gd name="T16" fmla="*/ 0 h 778"/>
              <a:gd name="T17" fmla="*/ 152 w 152"/>
              <a:gd name="T18" fmla="*/ 778 h 778"/>
            </a:gdLst>
            <a:ahLst/>
            <a:cxnLst>
              <a:cxn ang="T10">
                <a:pos x="T0" y="T1"/>
              </a:cxn>
              <a:cxn ang="T11">
                <a:pos x="T2" y="T3"/>
              </a:cxn>
              <a:cxn ang="T12">
                <a:pos x="T4" y="T5"/>
              </a:cxn>
              <a:cxn ang="T13">
                <a:pos x="T6" y="T7"/>
              </a:cxn>
              <a:cxn ang="T14">
                <a:pos x="T8" y="T9"/>
              </a:cxn>
            </a:cxnLst>
            <a:rect l="T15" t="T16" r="T17" b="T18"/>
            <a:pathLst>
              <a:path w="152" h="778">
                <a:moveTo>
                  <a:pt x="0" y="778"/>
                </a:moveTo>
                <a:lnTo>
                  <a:pt x="0" y="138"/>
                </a:lnTo>
                <a:lnTo>
                  <a:pt x="152" y="0"/>
                </a:lnTo>
                <a:lnTo>
                  <a:pt x="152" y="640"/>
                </a:lnTo>
                <a:lnTo>
                  <a:pt x="0" y="778"/>
                </a:lnTo>
                <a:close/>
              </a:path>
            </a:pathLst>
          </a:custGeom>
          <a:solidFill>
            <a:srgbClr val="808000"/>
          </a:solidFill>
          <a:ln w="11113">
            <a:solidFill>
              <a:srgbClr val="000000"/>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4831" name="Freeform 21"/>
          <p:cNvSpPr>
            <a:spLocks/>
          </p:cNvSpPr>
          <p:nvPr/>
        </p:nvSpPr>
        <p:spPr bwMode="auto">
          <a:xfrm>
            <a:off x="2376488" y="4095750"/>
            <a:ext cx="995362" cy="219075"/>
          </a:xfrm>
          <a:custGeom>
            <a:avLst/>
            <a:gdLst>
              <a:gd name="T0" fmla="*/ 475 w 627"/>
              <a:gd name="T1" fmla="*/ 138 h 138"/>
              <a:gd name="T2" fmla="*/ 627 w 627"/>
              <a:gd name="T3" fmla="*/ 0 h 138"/>
              <a:gd name="T4" fmla="*/ 159 w 627"/>
              <a:gd name="T5" fmla="*/ 0 h 138"/>
              <a:gd name="T6" fmla="*/ 0 w 627"/>
              <a:gd name="T7" fmla="*/ 138 h 138"/>
              <a:gd name="T8" fmla="*/ 475 w 627"/>
              <a:gd name="T9" fmla="*/ 138 h 138"/>
              <a:gd name="T10" fmla="*/ 0 60000 65536"/>
              <a:gd name="T11" fmla="*/ 0 60000 65536"/>
              <a:gd name="T12" fmla="*/ 0 60000 65536"/>
              <a:gd name="T13" fmla="*/ 0 60000 65536"/>
              <a:gd name="T14" fmla="*/ 0 60000 65536"/>
              <a:gd name="T15" fmla="*/ 0 w 627"/>
              <a:gd name="T16" fmla="*/ 0 h 138"/>
              <a:gd name="T17" fmla="*/ 627 w 627"/>
              <a:gd name="T18" fmla="*/ 138 h 138"/>
            </a:gdLst>
            <a:ahLst/>
            <a:cxnLst>
              <a:cxn ang="T10">
                <a:pos x="T0" y="T1"/>
              </a:cxn>
              <a:cxn ang="T11">
                <a:pos x="T2" y="T3"/>
              </a:cxn>
              <a:cxn ang="T12">
                <a:pos x="T4" y="T5"/>
              </a:cxn>
              <a:cxn ang="T13">
                <a:pos x="T6" y="T7"/>
              </a:cxn>
              <a:cxn ang="T14">
                <a:pos x="T8" y="T9"/>
              </a:cxn>
            </a:cxnLst>
            <a:rect l="T15" t="T16" r="T17" b="T18"/>
            <a:pathLst>
              <a:path w="627" h="138">
                <a:moveTo>
                  <a:pt x="475" y="138"/>
                </a:moveTo>
                <a:lnTo>
                  <a:pt x="627" y="0"/>
                </a:lnTo>
                <a:lnTo>
                  <a:pt x="159" y="0"/>
                </a:lnTo>
                <a:lnTo>
                  <a:pt x="0" y="138"/>
                </a:lnTo>
                <a:lnTo>
                  <a:pt x="475" y="138"/>
                </a:lnTo>
                <a:close/>
              </a:path>
            </a:pathLst>
          </a:custGeom>
          <a:solidFill>
            <a:srgbClr val="BFBF00"/>
          </a:solidFill>
          <a:ln w="11113">
            <a:solidFill>
              <a:srgbClr val="000000"/>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4832" name="Freeform 22"/>
          <p:cNvSpPr>
            <a:spLocks/>
          </p:cNvSpPr>
          <p:nvPr/>
        </p:nvSpPr>
        <p:spPr bwMode="auto">
          <a:xfrm>
            <a:off x="3886200" y="3906838"/>
            <a:ext cx="239713" cy="1423987"/>
          </a:xfrm>
          <a:custGeom>
            <a:avLst/>
            <a:gdLst>
              <a:gd name="T0" fmla="*/ 0 w 151"/>
              <a:gd name="T1" fmla="*/ 897 h 897"/>
              <a:gd name="T2" fmla="*/ 0 w 151"/>
              <a:gd name="T3" fmla="*/ 138 h 897"/>
              <a:gd name="T4" fmla="*/ 151 w 151"/>
              <a:gd name="T5" fmla="*/ 0 h 897"/>
              <a:gd name="T6" fmla="*/ 151 w 151"/>
              <a:gd name="T7" fmla="*/ 759 h 897"/>
              <a:gd name="T8" fmla="*/ 0 w 151"/>
              <a:gd name="T9" fmla="*/ 897 h 897"/>
              <a:gd name="T10" fmla="*/ 0 60000 65536"/>
              <a:gd name="T11" fmla="*/ 0 60000 65536"/>
              <a:gd name="T12" fmla="*/ 0 60000 65536"/>
              <a:gd name="T13" fmla="*/ 0 60000 65536"/>
              <a:gd name="T14" fmla="*/ 0 60000 65536"/>
              <a:gd name="T15" fmla="*/ 0 w 151"/>
              <a:gd name="T16" fmla="*/ 0 h 897"/>
              <a:gd name="T17" fmla="*/ 151 w 151"/>
              <a:gd name="T18" fmla="*/ 897 h 897"/>
            </a:gdLst>
            <a:ahLst/>
            <a:cxnLst>
              <a:cxn ang="T10">
                <a:pos x="T0" y="T1"/>
              </a:cxn>
              <a:cxn ang="T11">
                <a:pos x="T2" y="T3"/>
              </a:cxn>
              <a:cxn ang="T12">
                <a:pos x="T4" y="T5"/>
              </a:cxn>
              <a:cxn ang="T13">
                <a:pos x="T6" y="T7"/>
              </a:cxn>
              <a:cxn ang="T14">
                <a:pos x="T8" y="T9"/>
              </a:cxn>
            </a:cxnLst>
            <a:rect l="T15" t="T16" r="T17" b="T18"/>
            <a:pathLst>
              <a:path w="151" h="897">
                <a:moveTo>
                  <a:pt x="0" y="897"/>
                </a:moveTo>
                <a:lnTo>
                  <a:pt x="0" y="138"/>
                </a:lnTo>
                <a:lnTo>
                  <a:pt x="151" y="0"/>
                </a:lnTo>
                <a:lnTo>
                  <a:pt x="151" y="759"/>
                </a:lnTo>
                <a:lnTo>
                  <a:pt x="0" y="897"/>
                </a:lnTo>
                <a:close/>
              </a:path>
            </a:pathLst>
          </a:custGeom>
          <a:solidFill>
            <a:srgbClr val="660033"/>
          </a:solidFill>
          <a:ln w="11113">
            <a:solidFill>
              <a:srgbClr val="000000"/>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4833" name="Freeform 24"/>
          <p:cNvSpPr>
            <a:spLocks/>
          </p:cNvSpPr>
          <p:nvPr/>
        </p:nvSpPr>
        <p:spPr bwMode="auto">
          <a:xfrm>
            <a:off x="3130550" y="3906838"/>
            <a:ext cx="995363" cy="219075"/>
          </a:xfrm>
          <a:custGeom>
            <a:avLst/>
            <a:gdLst>
              <a:gd name="T0" fmla="*/ 476 w 627"/>
              <a:gd name="T1" fmla="*/ 138 h 138"/>
              <a:gd name="T2" fmla="*/ 627 w 627"/>
              <a:gd name="T3" fmla="*/ 0 h 138"/>
              <a:gd name="T4" fmla="*/ 152 w 627"/>
              <a:gd name="T5" fmla="*/ 0 h 138"/>
              <a:gd name="T6" fmla="*/ 0 w 627"/>
              <a:gd name="T7" fmla="*/ 138 h 138"/>
              <a:gd name="T8" fmla="*/ 476 w 627"/>
              <a:gd name="T9" fmla="*/ 138 h 138"/>
              <a:gd name="T10" fmla="*/ 0 60000 65536"/>
              <a:gd name="T11" fmla="*/ 0 60000 65536"/>
              <a:gd name="T12" fmla="*/ 0 60000 65536"/>
              <a:gd name="T13" fmla="*/ 0 60000 65536"/>
              <a:gd name="T14" fmla="*/ 0 60000 65536"/>
              <a:gd name="T15" fmla="*/ 0 w 627"/>
              <a:gd name="T16" fmla="*/ 0 h 138"/>
              <a:gd name="T17" fmla="*/ 627 w 627"/>
              <a:gd name="T18" fmla="*/ 138 h 138"/>
            </a:gdLst>
            <a:ahLst/>
            <a:cxnLst>
              <a:cxn ang="T10">
                <a:pos x="T0" y="T1"/>
              </a:cxn>
              <a:cxn ang="T11">
                <a:pos x="T2" y="T3"/>
              </a:cxn>
              <a:cxn ang="T12">
                <a:pos x="T4" y="T5"/>
              </a:cxn>
              <a:cxn ang="T13">
                <a:pos x="T6" y="T7"/>
              </a:cxn>
              <a:cxn ang="T14">
                <a:pos x="T8" y="T9"/>
              </a:cxn>
            </a:cxnLst>
            <a:rect l="T15" t="T16" r="T17" b="T18"/>
            <a:pathLst>
              <a:path w="627" h="138">
                <a:moveTo>
                  <a:pt x="476" y="138"/>
                </a:moveTo>
                <a:lnTo>
                  <a:pt x="627" y="0"/>
                </a:lnTo>
                <a:lnTo>
                  <a:pt x="152" y="0"/>
                </a:lnTo>
                <a:lnTo>
                  <a:pt x="0" y="138"/>
                </a:lnTo>
                <a:lnTo>
                  <a:pt x="476" y="138"/>
                </a:lnTo>
                <a:close/>
              </a:path>
            </a:pathLst>
          </a:custGeom>
          <a:solidFill>
            <a:srgbClr val="99004D"/>
          </a:solidFill>
          <a:ln w="11113">
            <a:solidFill>
              <a:srgbClr val="000000"/>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4834" name="Freeform 25"/>
          <p:cNvSpPr>
            <a:spLocks/>
          </p:cNvSpPr>
          <p:nvPr/>
        </p:nvSpPr>
        <p:spPr bwMode="auto">
          <a:xfrm>
            <a:off x="4629150" y="3665538"/>
            <a:ext cx="250825" cy="1665287"/>
          </a:xfrm>
          <a:custGeom>
            <a:avLst/>
            <a:gdLst>
              <a:gd name="T0" fmla="*/ 0 w 158"/>
              <a:gd name="T1" fmla="*/ 1049 h 1049"/>
              <a:gd name="T2" fmla="*/ 0 w 158"/>
              <a:gd name="T3" fmla="*/ 139 h 1049"/>
              <a:gd name="T4" fmla="*/ 158 w 158"/>
              <a:gd name="T5" fmla="*/ 0 h 1049"/>
              <a:gd name="T6" fmla="*/ 158 w 158"/>
              <a:gd name="T7" fmla="*/ 911 h 1049"/>
              <a:gd name="T8" fmla="*/ 0 w 158"/>
              <a:gd name="T9" fmla="*/ 1049 h 1049"/>
              <a:gd name="T10" fmla="*/ 0 60000 65536"/>
              <a:gd name="T11" fmla="*/ 0 60000 65536"/>
              <a:gd name="T12" fmla="*/ 0 60000 65536"/>
              <a:gd name="T13" fmla="*/ 0 60000 65536"/>
              <a:gd name="T14" fmla="*/ 0 60000 65536"/>
              <a:gd name="T15" fmla="*/ 0 w 158"/>
              <a:gd name="T16" fmla="*/ 0 h 1049"/>
              <a:gd name="T17" fmla="*/ 158 w 158"/>
              <a:gd name="T18" fmla="*/ 1049 h 1049"/>
            </a:gdLst>
            <a:ahLst/>
            <a:cxnLst>
              <a:cxn ang="T10">
                <a:pos x="T0" y="T1"/>
              </a:cxn>
              <a:cxn ang="T11">
                <a:pos x="T2" y="T3"/>
              </a:cxn>
              <a:cxn ang="T12">
                <a:pos x="T4" y="T5"/>
              </a:cxn>
              <a:cxn ang="T13">
                <a:pos x="T6" y="T7"/>
              </a:cxn>
              <a:cxn ang="T14">
                <a:pos x="T8" y="T9"/>
              </a:cxn>
            </a:cxnLst>
            <a:rect l="T15" t="T16" r="T17" b="T18"/>
            <a:pathLst>
              <a:path w="158" h="1049">
                <a:moveTo>
                  <a:pt x="0" y="1049"/>
                </a:moveTo>
                <a:lnTo>
                  <a:pt x="0" y="139"/>
                </a:lnTo>
                <a:lnTo>
                  <a:pt x="158" y="0"/>
                </a:lnTo>
                <a:lnTo>
                  <a:pt x="158" y="911"/>
                </a:lnTo>
                <a:lnTo>
                  <a:pt x="0" y="1049"/>
                </a:lnTo>
                <a:close/>
              </a:path>
            </a:pathLst>
          </a:custGeom>
          <a:solidFill>
            <a:srgbClr val="800000"/>
          </a:solidFill>
          <a:ln w="11113">
            <a:solidFill>
              <a:srgbClr val="000000"/>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4835" name="Freeform 27"/>
          <p:cNvSpPr>
            <a:spLocks/>
          </p:cNvSpPr>
          <p:nvPr/>
        </p:nvSpPr>
        <p:spPr bwMode="auto">
          <a:xfrm>
            <a:off x="3886200" y="3665538"/>
            <a:ext cx="993775" cy="220662"/>
          </a:xfrm>
          <a:custGeom>
            <a:avLst/>
            <a:gdLst>
              <a:gd name="T0" fmla="*/ 468 w 626"/>
              <a:gd name="T1" fmla="*/ 139 h 139"/>
              <a:gd name="T2" fmla="*/ 626 w 626"/>
              <a:gd name="T3" fmla="*/ 0 h 139"/>
              <a:gd name="T4" fmla="*/ 151 w 626"/>
              <a:gd name="T5" fmla="*/ 0 h 139"/>
              <a:gd name="T6" fmla="*/ 0 w 626"/>
              <a:gd name="T7" fmla="*/ 139 h 139"/>
              <a:gd name="T8" fmla="*/ 468 w 626"/>
              <a:gd name="T9" fmla="*/ 139 h 139"/>
              <a:gd name="T10" fmla="*/ 0 60000 65536"/>
              <a:gd name="T11" fmla="*/ 0 60000 65536"/>
              <a:gd name="T12" fmla="*/ 0 60000 65536"/>
              <a:gd name="T13" fmla="*/ 0 60000 65536"/>
              <a:gd name="T14" fmla="*/ 0 60000 65536"/>
              <a:gd name="T15" fmla="*/ 0 w 626"/>
              <a:gd name="T16" fmla="*/ 0 h 139"/>
              <a:gd name="T17" fmla="*/ 626 w 626"/>
              <a:gd name="T18" fmla="*/ 139 h 139"/>
            </a:gdLst>
            <a:ahLst/>
            <a:cxnLst>
              <a:cxn ang="T10">
                <a:pos x="T0" y="T1"/>
              </a:cxn>
              <a:cxn ang="T11">
                <a:pos x="T2" y="T3"/>
              </a:cxn>
              <a:cxn ang="T12">
                <a:pos x="T4" y="T5"/>
              </a:cxn>
              <a:cxn ang="T13">
                <a:pos x="T6" y="T7"/>
              </a:cxn>
              <a:cxn ang="T14">
                <a:pos x="T8" y="T9"/>
              </a:cxn>
            </a:cxnLst>
            <a:rect l="T15" t="T16" r="T17" b="T18"/>
            <a:pathLst>
              <a:path w="626" h="139">
                <a:moveTo>
                  <a:pt x="468" y="139"/>
                </a:moveTo>
                <a:lnTo>
                  <a:pt x="626" y="0"/>
                </a:lnTo>
                <a:lnTo>
                  <a:pt x="151" y="0"/>
                </a:lnTo>
                <a:lnTo>
                  <a:pt x="0" y="139"/>
                </a:lnTo>
                <a:lnTo>
                  <a:pt x="468" y="139"/>
                </a:lnTo>
                <a:close/>
              </a:path>
            </a:pathLst>
          </a:custGeom>
          <a:solidFill>
            <a:srgbClr val="BF0000"/>
          </a:solidFill>
          <a:ln w="11113">
            <a:solidFill>
              <a:srgbClr val="000000"/>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4836" name="Freeform 28"/>
          <p:cNvSpPr>
            <a:spLocks/>
          </p:cNvSpPr>
          <p:nvPr/>
        </p:nvSpPr>
        <p:spPr bwMode="auto">
          <a:xfrm>
            <a:off x="5383213" y="3246438"/>
            <a:ext cx="241300" cy="2084387"/>
          </a:xfrm>
          <a:custGeom>
            <a:avLst/>
            <a:gdLst>
              <a:gd name="T0" fmla="*/ 0 w 152"/>
              <a:gd name="T1" fmla="*/ 1313 h 1313"/>
              <a:gd name="T2" fmla="*/ 0 w 152"/>
              <a:gd name="T3" fmla="*/ 139 h 1313"/>
              <a:gd name="T4" fmla="*/ 152 w 152"/>
              <a:gd name="T5" fmla="*/ 0 h 1313"/>
              <a:gd name="T6" fmla="*/ 152 w 152"/>
              <a:gd name="T7" fmla="*/ 1175 h 1313"/>
              <a:gd name="T8" fmla="*/ 0 w 152"/>
              <a:gd name="T9" fmla="*/ 1313 h 1313"/>
              <a:gd name="T10" fmla="*/ 0 60000 65536"/>
              <a:gd name="T11" fmla="*/ 0 60000 65536"/>
              <a:gd name="T12" fmla="*/ 0 60000 65536"/>
              <a:gd name="T13" fmla="*/ 0 60000 65536"/>
              <a:gd name="T14" fmla="*/ 0 60000 65536"/>
              <a:gd name="T15" fmla="*/ 0 w 152"/>
              <a:gd name="T16" fmla="*/ 0 h 1313"/>
              <a:gd name="T17" fmla="*/ 152 w 152"/>
              <a:gd name="T18" fmla="*/ 1313 h 1313"/>
            </a:gdLst>
            <a:ahLst/>
            <a:cxnLst>
              <a:cxn ang="T10">
                <a:pos x="T0" y="T1"/>
              </a:cxn>
              <a:cxn ang="T11">
                <a:pos x="T2" y="T3"/>
              </a:cxn>
              <a:cxn ang="T12">
                <a:pos x="T4" y="T5"/>
              </a:cxn>
              <a:cxn ang="T13">
                <a:pos x="T6" y="T7"/>
              </a:cxn>
              <a:cxn ang="T14">
                <a:pos x="T8" y="T9"/>
              </a:cxn>
            </a:cxnLst>
            <a:rect l="T15" t="T16" r="T17" b="T18"/>
            <a:pathLst>
              <a:path w="152" h="1313">
                <a:moveTo>
                  <a:pt x="0" y="1313"/>
                </a:moveTo>
                <a:lnTo>
                  <a:pt x="0" y="139"/>
                </a:lnTo>
                <a:lnTo>
                  <a:pt x="152" y="0"/>
                </a:lnTo>
                <a:lnTo>
                  <a:pt x="152" y="1175"/>
                </a:lnTo>
                <a:lnTo>
                  <a:pt x="0" y="1313"/>
                </a:lnTo>
                <a:close/>
              </a:path>
            </a:pathLst>
          </a:custGeom>
          <a:solidFill>
            <a:srgbClr val="000066"/>
          </a:solidFill>
          <a:ln w="11113">
            <a:solidFill>
              <a:srgbClr val="000000"/>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4837" name="Freeform 30"/>
          <p:cNvSpPr>
            <a:spLocks/>
          </p:cNvSpPr>
          <p:nvPr/>
        </p:nvSpPr>
        <p:spPr bwMode="auto">
          <a:xfrm>
            <a:off x="4629150" y="3246438"/>
            <a:ext cx="995363" cy="220662"/>
          </a:xfrm>
          <a:custGeom>
            <a:avLst/>
            <a:gdLst>
              <a:gd name="T0" fmla="*/ 475 w 627"/>
              <a:gd name="T1" fmla="*/ 139 h 139"/>
              <a:gd name="T2" fmla="*/ 627 w 627"/>
              <a:gd name="T3" fmla="*/ 0 h 139"/>
              <a:gd name="T4" fmla="*/ 158 w 627"/>
              <a:gd name="T5" fmla="*/ 0 h 139"/>
              <a:gd name="T6" fmla="*/ 0 w 627"/>
              <a:gd name="T7" fmla="*/ 139 h 139"/>
              <a:gd name="T8" fmla="*/ 475 w 627"/>
              <a:gd name="T9" fmla="*/ 139 h 139"/>
              <a:gd name="T10" fmla="*/ 0 60000 65536"/>
              <a:gd name="T11" fmla="*/ 0 60000 65536"/>
              <a:gd name="T12" fmla="*/ 0 60000 65536"/>
              <a:gd name="T13" fmla="*/ 0 60000 65536"/>
              <a:gd name="T14" fmla="*/ 0 60000 65536"/>
              <a:gd name="T15" fmla="*/ 0 w 627"/>
              <a:gd name="T16" fmla="*/ 0 h 139"/>
              <a:gd name="T17" fmla="*/ 627 w 627"/>
              <a:gd name="T18" fmla="*/ 139 h 139"/>
            </a:gdLst>
            <a:ahLst/>
            <a:cxnLst>
              <a:cxn ang="T10">
                <a:pos x="T0" y="T1"/>
              </a:cxn>
              <a:cxn ang="T11">
                <a:pos x="T2" y="T3"/>
              </a:cxn>
              <a:cxn ang="T12">
                <a:pos x="T4" y="T5"/>
              </a:cxn>
              <a:cxn ang="T13">
                <a:pos x="T6" y="T7"/>
              </a:cxn>
              <a:cxn ang="T14">
                <a:pos x="T8" y="T9"/>
              </a:cxn>
            </a:cxnLst>
            <a:rect l="T15" t="T16" r="T17" b="T18"/>
            <a:pathLst>
              <a:path w="627" h="139">
                <a:moveTo>
                  <a:pt x="475" y="139"/>
                </a:moveTo>
                <a:lnTo>
                  <a:pt x="627" y="0"/>
                </a:lnTo>
                <a:lnTo>
                  <a:pt x="158" y="0"/>
                </a:lnTo>
                <a:lnTo>
                  <a:pt x="0" y="139"/>
                </a:lnTo>
                <a:lnTo>
                  <a:pt x="475" y="139"/>
                </a:lnTo>
                <a:close/>
              </a:path>
            </a:pathLst>
          </a:custGeom>
          <a:solidFill>
            <a:srgbClr val="000099"/>
          </a:solidFill>
          <a:ln w="11113">
            <a:solidFill>
              <a:srgbClr val="000000"/>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4838" name="Freeform 31"/>
          <p:cNvSpPr>
            <a:spLocks/>
          </p:cNvSpPr>
          <p:nvPr/>
        </p:nvSpPr>
        <p:spPr bwMode="auto">
          <a:xfrm>
            <a:off x="6137275" y="2974975"/>
            <a:ext cx="241300" cy="2355850"/>
          </a:xfrm>
          <a:custGeom>
            <a:avLst/>
            <a:gdLst>
              <a:gd name="T0" fmla="*/ 0 w 152"/>
              <a:gd name="T1" fmla="*/ 1484 h 1484"/>
              <a:gd name="T2" fmla="*/ 0 w 152"/>
              <a:gd name="T3" fmla="*/ 132 h 1484"/>
              <a:gd name="T4" fmla="*/ 152 w 152"/>
              <a:gd name="T5" fmla="*/ 0 h 1484"/>
              <a:gd name="T6" fmla="*/ 152 w 152"/>
              <a:gd name="T7" fmla="*/ 1346 h 1484"/>
              <a:gd name="T8" fmla="*/ 0 w 152"/>
              <a:gd name="T9" fmla="*/ 1484 h 1484"/>
              <a:gd name="T10" fmla="*/ 0 60000 65536"/>
              <a:gd name="T11" fmla="*/ 0 60000 65536"/>
              <a:gd name="T12" fmla="*/ 0 60000 65536"/>
              <a:gd name="T13" fmla="*/ 0 60000 65536"/>
              <a:gd name="T14" fmla="*/ 0 60000 65536"/>
              <a:gd name="T15" fmla="*/ 0 w 152"/>
              <a:gd name="T16" fmla="*/ 0 h 1484"/>
              <a:gd name="T17" fmla="*/ 152 w 152"/>
              <a:gd name="T18" fmla="*/ 1484 h 1484"/>
            </a:gdLst>
            <a:ahLst/>
            <a:cxnLst>
              <a:cxn ang="T10">
                <a:pos x="T0" y="T1"/>
              </a:cxn>
              <a:cxn ang="T11">
                <a:pos x="T2" y="T3"/>
              </a:cxn>
              <a:cxn ang="T12">
                <a:pos x="T4" y="T5"/>
              </a:cxn>
              <a:cxn ang="T13">
                <a:pos x="T6" y="T7"/>
              </a:cxn>
              <a:cxn ang="T14">
                <a:pos x="T8" y="T9"/>
              </a:cxn>
            </a:cxnLst>
            <a:rect l="T15" t="T16" r="T17" b="T18"/>
            <a:pathLst>
              <a:path w="152" h="1484">
                <a:moveTo>
                  <a:pt x="0" y="1484"/>
                </a:moveTo>
                <a:lnTo>
                  <a:pt x="0" y="132"/>
                </a:lnTo>
                <a:lnTo>
                  <a:pt x="152" y="0"/>
                </a:lnTo>
                <a:lnTo>
                  <a:pt x="152" y="1346"/>
                </a:lnTo>
                <a:lnTo>
                  <a:pt x="0" y="1484"/>
                </a:lnTo>
                <a:close/>
              </a:path>
            </a:pathLst>
          </a:custGeom>
          <a:solidFill>
            <a:srgbClr val="804D00"/>
          </a:solidFill>
          <a:ln w="11113">
            <a:solidFill>
              <a:srgbClr val="000000"/>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4839" name="Freeform 33"/>
          <p:cNvSpPr>
            <a:spLocks/>
          </p:cNvSpPr>
          <p:nvPr/>
        </p:nvSpPr>
        <p:spPr bwMode="auto">
          <a:xfrm>
            <a:off x="5383213" y="2974975"/>
            <a:ext cx="995362" cy="209550"/>
          </a:xfrm>
          <a:custGeom>
            <a:avLst/>
            <a:gdLst>
              <a:gd name="T0" fmla="*/ 475 w 627"/>
              <a:gd name="T1" fmla="*/ 132 h 132"/>
              <a:gd name="T2" fmla="*/ 627 w 627"/>
              <a:gd name="T3" fmla="*/ 0 h 132"/>
              <a:gd name="T4" fmla="*/ 152 w 627"/>
              <a:gd name="T5" fmla="*/ 0 h 132"/>
              <a:gd name="T6" fmla="*/ 0 w 627"/>
              <a:gd name="T7" fmla="*/ 132 h 132"/>
              <a:gd name="T8" fmla="*/ 475 w 627"/>
              <a:gd name="T9" fmla="*/ 132 h 132"/>
              <a:gd name="T10" fmla="*/ 0 60000 65536"/>
              <a:gd name="T11" fmla="*/ 0 60000 65536"/>
              <a:gd name="T12" fmla="*/ 0 60000 65536"/>
              <a:gd name="T13" fmla="*/ 0 60000 65536"/>
              <a:gd name="T14" fmla="*/ 0 60000 65536"/>
              <a:gd name="T15" fmla="*/ 0 w 627"/>
              <a:gd name="T16" fmla="*/ 0 h 132"/>
              <a:gd name="T17" fmla="*/ 627 w 627"/>
              <a:gd name="T18" fmla="*/ 132 h 132"/>
            </a:gdLst>
            <a:ahLst/>
            <a:cxnLst>
              <a:cxn ang="T10">
                <a:pos x="T0" y="T1"/>
              </a:cxn>
              <a:cxn ang="T11">
                <a:pos x="T2" y="T3"/>
              </a:cxn>
              <a:cxn ang="T12">
                <a:pos x="T4" y="T5"/>
              </a:cxn>
              <a:cxn ang="T13">
                <a:pos x="T6" y="T7"/>
              </a:cxn>
              <a:cxn ang="T14">
                <a:pos x="T8" y="T9"/>
              </a:cxn>
            </a:cxnLst>
            <a:rect l="T15" t="T16" r="T17" b="T18"/>
            <a:pathLst>
              <a:path w="627" h="132">
                <a:moveTo>
                  <a:pt x="475" y="132"/>
                </a:moveTo>
                <a:lnTo>
                  <a:pt x="627" y="0"/>
                </a:lnTo>
                <a:lnTo>
                  <a:pt x="152" y="0"/>
                </a:lnTo>
                <a:lnTo>
                  <a:pt x="0" y="132"/>
                </a:lnTo>
                <a:lnTo>
                  <a:pt x="475" y="132"/>
                </a:lnTo>
                <a:close/>
              </a:path>
            </a:pathLst>
          </a:custGeom>
          <a:solidFill>
            <a:srgbClr val="BF7300"/>
          </a:solidFill>
          <a:ln w="11113">
            <a:solidFill>
              <a:srgbClr val="000000"/>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4840" name="Freeform 34"/>
          <p:cNvSpPr>
            <a:spLocks/>
          </p:cNvSpPr>
          <p:nvPr/>
        </p:nvSpPr>
        <p:spPr bwMode="auto">
          <a:xfrm>
            <a:off x="6881813" y="1852613"/>
            <a:ext cx="250825" cy="3478212"/>
          </a:xfrm>
          <a:custGeom>
            <a:avLst/>
            <a:gdLst>
              <a:gd name="T0" fmla="*/ 0 w 158"/>
              <a:gd name="T1" fmla="*/ 2191 h 2191"/>
              <a:gd name="T2" fmla="*/ 0 w 158"/>
              <a:gd name="T3" fmla="*/ 139 h 2191"/>
              <a:gd name="T4" fmla="*/ 158 w 158"/>
              <a:gd name="T5" fmla="*/ 0 h 2191"/>
              <a:gd name="T6" fmla="*/ 158 w 158"/>
              <a:gd name="T7" fmla="*/ 2053 h 2191"/>
              <a:gd name="T8" fmla="*/ 0 w 158"/>
              <a:gd name="T9" fmla="*/ 2191 h 2191"/>
              <a:gd name="T10" fmla="*/ 0 60000 65536"/>
              <a:gd name="T11" fmla="*/ 0 60000 65536"/>
              <a:gd name="T12" fmla="*/ 0 60000 65536"/>
              <a:gd name="T13" fmla="*/ 0 60000 65536"/>
              <a:gd name="T14" fmla="*/ 0 60000 65536"/>
              <a:gd name="T15" fmla="*/ 0 w 158"/>
              <a:gd name="T16" fmla="*/ 0 h 2191"/>
              <a:gd name="T17" fmla="*/ 158 w 158"/>
              <a:gd name="T18" fmla="*/ 2191 h 2191"/>
            </a:gdLst>
            <a:ahLst/>
            <a:cxnLst>
              <a:cxn ang="T10">
                <a:pos x="T0" y="T1"/>
              </a:cxn>
              <a:cxn ang="T11">
                <a:pos x="T2" y="T3"/>
              </a:cxn>
              <a:cxn ang="T12">
                <a:pos x="T4" y="T5"/>
              </a:cxn>
              <a:cxn ang="T13">
                <a:pos x="T6" y="T7"/>
              </a:cxn>
              <a:cxn ang="T14">
                <a:pos x="T8" y="T9"/>
              </a:cxn>
            </a:cxnLst>
            <a:rect l="T15" t="T16" r="T17" b="T18"/>
            <a:pathLst>
              <a:path w="158" h="2191">
                <a:moveTo>
                  <a:pt x="0" y="2191"/>
                </a:moveTo>
                <a:lnTo>
                  <a:pt x="0" y="139"/>
                </a:lnTo>
                <a:lnTo>
                  <a:pt x="158" y="0"/>
                </a:lnTo>
                <a:lnTo>
                  <a:pt x="158" y="2053"/>
                </a:lnTo>
                <a:lnTo>
                  <a:pt x="0" y="2191"/>
                </a:lnTo>
                <a:close/>
              </a:path>
            </a:pathLst>
          </a:custGeom>
          <a:solidFill>
            <a:srgbClr val="008000"/>
          </a:solidFill>
          <a:ln w="11113">
            <a:solidFill>
              <a:srgbClr val="000000"/>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4841" name="Freeform 36"/>
          <p:cNvSpPr>
            <a:spLocks/>
          </p:cNvSpPr>
          <p:nvPr/>
        </p:nvSpPr>
        <p:spPr bwMode="auto">
          <a:xfrm>
            <a:off x="6137275" y="1852613"/>
            <a:ext cx="995363" cy="220662"/>
          </a:xfrm>
          <a:custGeom>
            <a:avLst/>
            <a:gdLst>
              <a:gd name="T0" fmla="*/ 469 w 627"/>
              <a:gd name="T1" fmla="*/ 139 h 139"/>
              <a:gd name="T2" fmla="*/ 627 w 627"/>
              <a:gd name="T3" fmla="*/ 0 h 139"/>
              <a:gd name="T4" fmla="*/ 152 w 627"/>
              <a:gd name="T5" fmla="*/ 0 h 139"/>
              <a:gd name="T6" fmla="*/ 0 w 627"/>
              <a:gd name="T7" fmla="*/ 139 h 139"/>
              <a:gd name="T8" fmla="*/ 469 w 627"/>
              <a:gd name="T9" fmla="*/ 139 h 139"/>
              <a:gd name="T10" fmla="*/ 0 60000 65536"/>
              <a:gd name="T11" fmla="*/ 0 60000 65536"/>
              <a:gd name="T12" fmla="*/ 0 60000 65536"/>
              <a:gd name="T13" fmla="*/ 0 60000 65536"/>
              <a:gd name="T14" fmla="*/ 0 60000 65536"/>
              <a:gd name="T15" fmla="*/ 0 w 627"/>
              <a:gd name="T16" fmla="*/ 0 h 139"/>
              <a:gd name="T17" fmla="*/ 627 w 627"/>
              <a:gd name="T18" fmla="*/ 139 h 139"/>
            </a:gdLst>
            <a:ahLst/>
            <a:cxnLst>
              <a:cxn ang="T10">
                <a:pos x="T0" y="T1"/>
              </a:cxn>
              <a:cxn ang="T11">
                <a:pos x="T2" y="T3"/>
              </a:cxn>
              <a:cxn ang="T12">
                <a:pos x="T4" y="T5"/>
              </a:cxn>
              <a:cxn ang="T13">
                <a:pos x="T6" y="T7"/>
              </a:cxn>
              <a:cxn ang="T14">
                <a:pos x="T8" y="T9"/>
              </a:cxn>
            </a:cxnLst>
            <a:rect l="T15" t="T16" r="T17" b="T18"/>
            <a:pathLst>
              <a:path w="627" h="139">
                <a:moveTo>
                  <a:pt x="469" y="139"/>
                </a:moveTo>
                <a:lnTo>
                  <a:pt x="627" y="0"/>
                </a:lnTo>
                <a:lnTo>
                  <a:pt x="152" y="0"/>
                </a:lnTo>
                <a:lnTo>
                  <a:pt x="0" y="139"/>
                </a:lnTo>
                <a:lnTo>
                  <a:pt x="469" y="139"/>
                </a:lnTo>
                <a:close/>
              </a:path>
            </a:pathLst>
          </a:custGeom>
          <a:solidFill>
            <a:srgbClr val="00BF00"/>
          </a:solidFill>
          <a:ln w="11113">
            <a:solidFill>
              <a:srgbClr val="000000"/>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4842" name="Line 37"/>
          <p:cNvSpPr>
            <a:spLocks noChangeShapeType="1"/>
          </p:cNvSpPr>
          <p:nvPr/>
        </p:nvSpPr>
        <p:spPr bwMode="auto">
          <a:xfrm flipV="1">
            <a:off x="1822450" y="1779588"/>
            <a:ext cx="1588" cy="3551237"/>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43" name="Line 38"/>
          <p:cNvSpPr>
            <a:spLocks noChangeShapeType="1"/>
          </p:cNvSpPr>
          <p:nvPr/>
        </p:nvSpPr>
        <p:spPr bwMode="auto">
          <a:xfrm flipH="1">
            <a:off x="1758950" y="5330825"/>
            <a:ext cx="63500" cy="1588"/>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44" name="Line 40"/>
          <p:cNvSpPr>
            <a:spLocks noChangeShapeType="1"/>
          </p:cNvSpPr>
          <p:nvPr/>
        </p:nvSpPr>
        <p:spPr bwMode="auto">
          <a:xfrm flipH="1">
            <a:off x="1758950" y="4148138"/>
            <a:ext cx="63500" cy="1587"/>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45" name="Line 41"/>
          <p:cNvSpPr>
            <a:spLocks noChangeShapeType="1"/>
          </p:cNvSpPr>
          <p:nvPr/>
        </p:nvSpPr>
        <p:spPr bwMode="auto">
          <a:xfrm flipH="1">
            <a:off x="1758950" y="3549650"/>
            <a:ext cx="63500" cy="1588"/>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46" name="Line 42"/>
          <p:cNvSpPr>
            <a:spLocks noChangeShapeType="1"/>
          </p:cNvSpPr>
          <p:nvPr/>
        </p:nvSpPr>
        <p:spPr bwMode="auto">
          <a:xfrm flipH="1">
            <a:off x="1758950" y="2963863"/>
            <a:ext cx="63500" cy="1587"/>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47" name="Line 43"/>
          <p:cNvSpPr>
            <a:spLocks noChangeShapeType="1"/>
          </p:cNvSpPr>
          <p:nvPr/>
        </p:nvSpPr>
        <p:spPr bwMode="auto">
          <a:xfrm flipH="1">
            <a:off x="1758950" y="2376488"/>
            <a:ext cx="63500" cy="1587"/>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48" name="Line 44"/>
          <p:cNvSpPr>
            <a:spLocks noChangeShapeType="1"/>
          </p:cNvSpPr>
          <p:nvPr/>
        </p:nvSpPr>
        <p:spPr bwMode="auto">
          <a:xfrm flipH="1">
            <a:off x="1758950" y="1779588"/>
            <a:ext cx="63500" cy="1587"/>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49" name="Rectangle 45"/>
          <p:cNvSpPr>
            <a:spLocks noChangeArrowheads="1"/>
          </p:cNvSpPr>
          <p:nvPr/>
        </p:nvSpPr>
        <p:spPr bwMode="auto">
          <a:xfrm>
            <a:off x="1601788" y="5205413"/>
            <a:ext cx="1206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900" b="1"/>
              <a:t>0</a:t>
            </a:r>
            <a:endParaRPr lang="en-US" altLang="en-US"/>
          </a:p>
        </p:txBody>
      </p:sp>
      <p:sp>
        <p:nvSpPr>
          <p:cNvPr id="34850" name="Rectangle 46"/>
          <p:cNvSpPr>
            <a:spLocks noChangeArrowheads="1"/>
          </p:cNvSpPr>
          <p:nvPr/>
        </p:nvSpPr>
        <p:spPr bwMode="auto">
          <a:xfrm>
            <a:off x="1350963" y="4608513"/>
            <a:ext cx="3619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900" b="1"/>
              <a:t>200</a:t>
            </a:r>
            <a:endParaRPr lang="en-US" altLang="en-US"/>
          </a:p>
        </p:txBody>
      </p:sp>
      <p:sp>
        <p:nvSpPr>
          <p:cNvPr id="34851" name="Rectangle 47"/>
          <p:cNvSpPr>
            <a:spLocks noChangeArrowheads="1"/>
          </p:cNvSpPr>
          <p:nvPr/>
        </p:nvSpPr>
        <p:spPr bwMode="auto">
          <a:xfrm>
            <a:off x="1350963" y="4021138"/>
            <a:ext cx="3619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900" b="1"/>
              <a:t>400</a:t>
            </a:r>
            <a:endParaRPr lang="en-US" altLang="en-US"/>
          </a:p>
        </p:txBody>
      </p:sp>
      <p:sp>
        <p:nvSpPr>
          <p:cNvPr id="34852" name="Rectangle 48"/>
          <p:cNvSpPr>
            <a:spLocks noChangeArrowheads="1"/>
          </p:cNvSpPr>
          <p:nvPr/>
        </p:nvSpPr>
        <p:spPr bwMode="auto">
          <a:xfrm>
            <a:off x="1350963" y="3424238"/>
            <a:ext cx="3619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900" b="1"/>
              <a:t>600</a:t>
            </a:r>
            <a:endParaRPr lang="en-US" altLang="en-US"/>
          </a:p>
        </p:txBody>
      </p:sp>
      <p:sp>
        <p:nvSpPr>
          <p:cNvPr id="34853" name="Rectangle 49"/>
          <p:cNvSpPr>
            <a:spLocks noChangeArrowheads="1"/>
          </p:cNvSpPr>
          <p:nvPr/>
        </p:nvSpPr>
        <p:spPr bwMode="auto">
          <a:xfrm>
            <a:off x="1350963" y="2838450"/>
            <a:ext cx="3619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900" b="1"/>
              <a:t>800</a:t>
            </a:r>
            <a:endParaRPr lang="en-US" altLang="en-US"/>
          </a:p>
        </p:txBody>
      </p:sp>
      <p:sp>
        <p:nvSpPr>
          <p:cNvPr id="34854" name="Rectangle 50"/>
          <p:cNvSpPr>
            <a:spLocks noChangeArrowheads="1"/>
          </p:cNvSpPr>
          <p:nvPr/>
        </p:nvSpPr>
        <p:spPr bwMode="auto">
          <a:xfrm>
            <a:off x="1225550" y="2251075"/>
            <a:ext cx="4826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900" b="1"/>
              <a:t>1000</a:t>
            </a:r>
            <a:endParaRPr lang="en-US" altLang="en-US"/>
          </a:p>
        </p:txBody>
      </p:sp>
      <p:sp>
        <p:nvSpPr>
          <p:cNvPr id="34855" name="Rectangle 51"/>
          <p:cNvSpPr>
            <a:spLocks noChangeArrowheads="1"/>
          </p:cNvSpPr>
          <p:nvPr/>
        </p:nvSpPr>
        <p:spPr bwMode="auto">
          <a:xfrm>
            <a:off x="1225550" y="1654175"/>
            <a:ext cx="4826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900" b="1"/>
              <a:t>1200</a:t>
            </a:r>
            <a:endParaRPr lang="en-US" altLang="en-US"/>
          </a:p>
        </p:txBody>
      </p:sp>
      <p:sp>
        <p:nvSpPr>
          <p:cNvPr id="34856" name="Line 54"/>
          <p:cNvSpPr>
            <a:spLocks noChangeShapeType="1"/>
          </p:cNvSpPr>
          <p:nvPr/>
        </p:nvSpPr>
        <p:spPr bwMode="auto">
          <a:xfrm>
            <a:off x="1822450" y="5330825"/>
            <a:ext cx="5624513" cy="1588"/>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57" name="Line 55"/>
          <p:cNvSpPr>
            <a:spLocks noChangeShapeType="1"/>
          </p:cNvSpPr>
          <p:nvPr/>
        </p:nvSpPr>
        <p:spPr bwMode="auto">
          <a:xfrm>
            <a:off x="1822450" y="5330825"/>
            <a:ext cx="1588" cy="63500"/>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58" name="Line 56"/>
          <p:cNvSpPr>
            <a:spLocks noChangeShapeType="1"/>
          </p:cNvSpPr>
          <p:nvPr/>
        </p:nvSpPr>
        <p:spPr bwMode="auto">
          <a:xfrm>
            <a:off x="7446963" y="5330825"/>
            <a:ext cx="1587" cy="63500"/>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4859" name="Group 71"/>
          <p:cNvGrpSpPr>
            <a:grpSpLocks/>
          </p:cNvGrpSpPr>
          <p:nvPr/>
        </p:nvGrpSpPr>
        <p:grpSpPr bwMode="auto">
          <a:xfrm>
            <a:off x="250825" y="900113"/>
            <a:ext cx="8547100" cy="5353050"/>
            <a:chOff x="158" y="567"/>
            <a:chExt cx="5384" cy="3372"/>
          </a:xfrm>
        </p:grpSpPr>
        <p:sp>
          <p:nvSpPr>
            <p:cNvPr id="34872" name="AutoShape 4"/>
            <p:cNvSpPr>
              <a:spLocks noChangeAspect="1" noChangeArrowheads="1" noTextEdit="1"/>
            </p:cNvSpPr>
            <p:nvPr/>
          </p:nvSpPr>
          <p:spPr bwMode="auto">
            <a:xfrm>
              <a:off x="158" y="567"/>
              <a:ext cx="5384" cy="3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4873" name="Freeform 6"/>
            <p:cNvSpPr>
              <a:spLocks/>
            </p:cNvSpPr>
            <p:nvPr/>
          </p:nvSpPr>
          <p:spPr bwMode="auto">
            <a:xfrm>
              <a:off x="1148" y="3220"/>
              <a:ext cx="3695" cy="138"/>
            </a:xfrm>
            <a:custGeom>
              <a:avLst/>
              <a:gdLst>
                <a:gd name="T0" fmla="*/ 0 w 3695"/>
                <a:gd name="T1" fmla="*/ 138 h 138"/>
                <a:gd name="T2" fmla="*/ 151 w 3695"/>
                <a:gd name="T3" fmla="*/ 0 h 138"/>
                <a:gd name="T4" fmla="*/ 3695 w 3695"/>
                <a:gd name="T5" fmla="*/ 0 h 138"/>
                <a:gd name="T6" fmla="*/ 3543 w 3695"/>
                <a:gd name="T7" fmla="*/ 138 h 138"/>
                <a:gd name="T8" fmla="*/ 0 w 3695"/>
                <a:gd name="T9" fmla="*/ 138 h 138"/>
                <a:gd name="T10" fmla="*/ 0 60000 65536"/>
                <a:gd name="T11" fmla="*/ 0 60000 65536"/>
                <a:gd name="T12" fmla="*/ 0 60000 65536"/>
                <a:gd name="T13" fmla="*/ 0 60000 65536"/>
                <a:gd name="T14" fmla="*/ 0 60000 65536"/>
                <a:gd name="T15" fmla="*/ 0 w 3695"/>
                <a:gd name="T16" fmla="*/ 0 h 138"/>
                <a:gd name="T17" fmla="*/ 3695 w 3695"/>
                <a:gd name="T18" fmla="*/ 138 h 138"/>
              </a:gdLst>
              <a:ahLst/>
              <a:cxnLst>
                <a:cxn ang="T10">
                  <a:pos x="T0" y="T1"/>
                </a:cxn>
                <a:cxn ang="T11">
                  <a:pos x="T2" y="T3"/>
                </a:cxn>
                <a:cxn ang="T12">
                  <a:pos x="T4" y="T5"/>
                </a:cxn>
                <a:cxn ang="T13">
                  <a:pos x="T6" y="T7"/>
                </a:cxn>
                <a:cxn ang="T14">
                  <a:pos x="T8" y="T9"/>
                </a:cxn>
              </a:cxnLst>
              <a:rect l="T15" t="T16" r="T17" b="T18"/>
              <a:pathLst>
                <a:path w="3695" h="138">
                  <a:moveTo>
                    <a:pt x="0" y="138"/>
                  </a:moveTo>
                  <a:lnTo>
                    <a:pt x="151" y="0"/>
                  </a:lnTo>
                  <a:lnTo>
                    <a:pt x="3695" y="0"/>
                  </a:lnTo>
                  <a:lnTo>
                    <a:pt x="3543" y="138"/>
                  </a:lnTo>
                  <a:lnTo>
                    <a:pt x="0" y="13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4874" name="Freeform 17"/>
            <p:cNvSpPr>
              <a:spLocks/>
            </p:cNvSpPr>
            <p:nvPr/>
          </p:nvSpPr>
          <p:spPr bwMode="auto">
            <a:xfrm>
              <a:off x="1148" y="983"/>
              <a:ext cx="151" cy="2375"/>
            </a:xfrm>
            <a:custGeom>
              <a:avLst/>
              <a:gdLst>
                <a:gd name="T0" fmla="*/ 0 w 151"/>
                <a:gd name="T1" fmla="*/ 2375 h 2375"/>
                <a:gd name="T2" fmla="*/ 0 w 151"/>
                <a:gd name="T3" fmla="*/ 138 h 2375"/>
                <a:gd name="T4" fmla="*/ 151 w 151"/>
                <a:gd name="T5" fmla="*/ 0 h 2375"/>
                <a:gd name="T6" fmla="*/ 151 w 151"/>
                <a:gd name="T7" fmla="*/ 2237 h 2375"/>
                <a:gd name="T8" fmla="*/ 0 w 151"/>
                <a:gd name="T9" fmla="*/ 2375 h 2375"/>
                <a:gd name="T10" fmla="*/ 0 60000 65536"/>
                <a:gd name="T11" fmla="*/ 0 60000 65536"/>
                <a:gd name="T12" fmla="*/ 0 60000 65536"/>
                <a:gd name="T13" fmla="*/ 0 60000 65536"/>
                <a:gd name="T14" fmla="*/ 0 60000 65536"/>
                <a:gd name="T15" fmla="*/ 0 w 151"/>
                <a:gd name="T16" fmla="*/ 0 h 2375"/>
                <a:gd name="T17" fmla="*/ 151 w 151"/>
                <a:gd name="T18" fmla="*/ 2375 h 2375"/>
              </a:gdLst>
              <a:ahLst/>
              <a:cxnLst>
                <a:cxn ang="T10">
                  <a:pos x="T0" y="T1"/>
                </a:cxn>
                <a:cxn ang="T11">
                  <a:pos x="T2" y="T3"/>
                </a:cxn>
                <a:cxn ang="T12">
                  <a:pos x="T4" y="T5"/>
                </a:cxn>
                <a:cxn ang="T13">
                  <a:pos x="T6" y="T7"/>
                </a:cxn>
                <a:cxn ang="T14">
                  <a:pos x="T8" y="T9"/>
                </a:cxn>
              </a:cxnLst>
              <a:rect l="T15" t="T16" r="T17" b="T18"/>
              <a:pathLst>
                <a:path w="151" h="2375">
                  <a:moveTo>
                    <a:pt x="0" y="2375"/>
                  </a:moveTo>
                  <a:lnTo>
                    <a:pt x="0" y="138"/>
                  </a:lnTo>
                  <a:lnTo>
                    <a:pt x="151" y="0"/>
                  </a:lnTo>
                  <a:lnTo>
                    <a:pt x="151" y="2237"/>
                  </a:lnTo>
                  <a:lnTo>
                    <a:pt x="0" y="2375"/>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4875" name="Rectangle 20"/>
            <p:cNvSpPr>
              <a:spLocks noChangeArrowheads="1"/>
            </p:cNvSpPr>
            <p:nvPr/>
          </p:nvSpPr>
          <p:spPr bwMode="auto">
            <a:xfrm>
              <a:off x="1497" y="2718"/>
              <a:ext cx="475" cy="640"/>
            </a:xfrm>
            <a:prstGeom prst="rect">
              <a:avLst/>
            </a:prstGeom>
            <a:solidFill>
              <a:srgbClr val="FFFF00"/>
            </a:solidFill>
            <a:ln w="11113">
              <a:solidFill>
                <a:srgbClr val="000000"/>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4876" name="Rectangle 23"/>
            <p:cNvSpPr>
              <a:spLocks noChangeArrowheads="1"/>
            </p:cNvSpPr>
            <p:nvPr/>
          </p:nvSpPr>
          <p:spPr bwMode="auto">
            <a:xfrm>
              <a:off x="1972" y="2599"/>
              <a:ext cx="476" cy="759"/>
            </a:xfrm>
            <a:prstGeom prst="rect">
              <a:avLst/>
            </a:prstGeom>
            <a:solidFill>
              <a:srgbClr val="CC0066"/>
            </a:solidFill>
            <a:ln w="11113">
              <a:solidFill>
                <a:srgbClr val="000000"/>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4877" name="Rectangle 26"/>
            <p:cNvSpPr>
              <a:spLocks noChangeArrowheads="1"/>
            </p:cNvSpPr>
            <p:nvPr/>
          </p:nvSpPr>
          <p:spPr bwMode="auto">
            <a:xfrm>
              <a:off x="2448" y="2448"/>
              <a:ext cx="468" cy="910"/>
            </a:xfrm>
            <a:prstGeom prst="rect">
              <a:avLst/>
            </a:prstGeom>
            <a:solidFill>
              <a:srgbClr val="FF0000"/>
            </a:solidFill>
            <a:ln w="11113">
              <a:solidFill>
                <a:srgbClr val="000000"/>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4878" name="Rectangle 29"/>
            <p:cNvSpPr>
              <a:spLocks noChangeArrowheads="1"/>
            </p:cNvSpPr>
            <p:nvPr/>
          </p:nvSpPr>
          <p:spPr bwMode="auto">
            <a:xfrm>
              <a:off x="2916" y="2184"/>
              <a:ext cx="475" cy="1174"/>
            </a:xfrm>
            <a:prstGeom prst="rect">
              <a:avLst/>
            </a:prstGeom>
            <a:solidFill>
              <a:srgbClr val="0000CC"/>
            </a:solidFill>
            <a:ln w="11113">
              <a:solidFill>
                <a:srgbClr val="000000"/>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4879" name="Rectangle 32"/>
            <p:cNvSpPr>
              <a:spLocks noChangeArrowheads="1"/>
            </p:cNvSpPr>
            <p:nvPr/>
          </p:nvSpPr>
          <p:spPr bwMode="auto">
            <a:xfrm>
              <a:off x="3391" y="2006"/>
              <a:ext cx="475" cy="1352"/>
            </a:xfrm>
            <a:prstGeom prst="rect">
              <a:avLst/>
            </a:prstGeom>
            <a:solidFill>
              <a:srgbClr val="FF9900"/>
            </a:solidFill>
            <a:ln w="11113">
              <a:solidFill>
                <a:srgbClr val="000000"/>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4880" name="Rectangle 35"/>
            <p:cNvSpPr>
              <a:spLocks noChangeArrowheads="1"/>
            </p:cNvSpPr>
            <p:nvPr/>
          </p:nvSpPr>
          <p:spPr bwMode="auto">
            <a:xfrm>
              <a:off x="3866" y="1306"/>
              <a:ext cx="469" cy="2052"/>
            </a:xfrm>
            <a:prstGeom prst="rect">
              <a:avLst/>
            </a:prstGeom>
            <a:solidFill>
              <a:srgbClr val="00FF00"/>
            </a:solidFill>
            <a:ln w="11113">
              <a:solidFill>
                <a:srgbClr val="000000"/>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4881" name="Line 39"/>
            <p:cNvSpPr>
              <a:spLocks noChangeShapeType="1"/>
            </p:cNvSpPr>
            <p:nvPr/>
          </p:nvSpPr>
          <p:spPr bwMode="auto">
            <a:xfrm flipH="1">
              <a:off x="1108" y="2982"/>
              <a:ext cx="40" cy="1"/>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82" name="Rectangle 52"/>
            <p:cNvSpPr>
              <a:spLocks noChangeArrowheads="1"/>
            </p:cNvSpPr>
            <p:nvPr/>
          </p:nvSpPr>
          <p:spPr bwMode="auto">
            <a:xfrm>
              <a:off x="217" y="2124"/>
              <a:ext cx="477"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500" b="1"/>
                <a:t>VMD</a:t>
              </a:r>
              <a:endParaRPr lang="en-US" altLang="en-US"/>
            </a:p>
          </p:txBody>
        </p:sp>
        <p:sp>
          <p:nvSpPr>
            <p:cNvPr id="34883" name="Rectangle 57"/>
            <p:cNvSpPr>
              <a:spLocks noChangeArrowheads="1"/>
            </p:cNvSpPr>
            <p:nvPr/>
          </p:nvSpPr>
          <p:spPr bwMode="auto">
            <a:xfrm>
              <a:off x="2240" y="3461"/>
              <a:ext cx="1351"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200" b="1">
                  <a:latin typeface="Arial" panose="020B0604020202020204" pitchFamily="34" charset="0"/>
                </a:rPr>
                <a:t>40 psi Pressure</a:t>
              </a:r>
              <a:r>
                <a:rPr lang="en-US" altLang="en-US" sz="2200" b="1">
                  <a:solidFill>
                    <a:srgbClr val="FFFF00"/>
                  </a:solidFill>
                  <a:latin typeface="Arial" panose="020B0604020202020204" pitchFamily="34" charset="0"/>
                </a:rPr>
                <a:t> </a:t>
              </a:r>
              <a:endParaRPr lang="en-US" altLang="en-US"/>
            </a:p>
          </p:txBody>
        </p:sp>
        <p:sp>
          <p:nvSpPr>
            <p:cNvPr id="34884" name="Rectangle 58"/>
            <p:cNvSpPr>
              <a:spLocks noChangeArrowheads="1"/>
            </p:cNvSpPr>
            <p:nvPr/>
          </p:nvSpPr>
          <p:spPr bwMode="auto">
            <a:xfrm>
              <a:off x="4519" y="1121"/>
              <a:ext cx="904" cy="1228"/>
            </a:xfrm>
            <a:prstGeom prst="rect">
              <a:avLst/>
            </a:prstGeom>
            <a:solidFill>
              <a:schemeClr val="folHlink"/>
            </a:solidFill>
            <a:ln w="11113">
              <a:solidFill>
                <a:schemeClr val="tx2"/>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sp>
        <p:nvSpPr>
          <p:cNvPr id="34860" name="Rectangle 59"/>
          <p:cNvSpPr>
            <a:spLocks noChangeArrowheads="1"/>
          </p:cNvSpPr>
          <p:nvPr/>
        </p:nvSpPr>
        <p:spPr bwMode="auto">
          <a:xfrm>
            <a:off x="7246938" y="1895475"/>
            <a:ext cx="136525" cy="136525"/>
          </a:xfrm>
          <a:prstGeom prst="rect">
            <a:avLst/>
          </a:prstGeom>
          <a:solidFill>
            <a:srgbClr val="FFFF00"/>
          </a:solidFill>
          <a:ln w="11113">
            <a:solidFill>
              <a:srgbClr val="000000"/>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4861" name="Rectangle 60"/>
          <p:cNvSpPr>
            <a:spLocks noChangeArrowheads="1"/>
          </p:cNvSpPr>
          <p:nvPr/>
        </p:nvSpPr>
        <p:spPr bwMode="auto">
          <a:xfrm>
            <a:off x="7456488" y="1811338"/>
            <a:ext cx="1003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000" b="1">
                <a:solidFill>
                  <a:srgbClr val="FFFF00"/>
                </a:solidFill>
              </a:rPr>
              <a:t>XR11006</a:t>
            </a:r>
            <a:endParaRPr lang="en-US" altLang="en-US"/>
          </a:p>
        </p:txBody>
      </p:sp>
      <p:sp>
        <p:nvSpPr>
          <p:cNvPr id="34862" name="Rectangle 61"/>
          <p:cNvSpPr>
            <a:spLocks noChangeArrowheads="1"/>
          </p:cNvSpPr>
          <p:nvPr/>
        </p:nvSpPr>
        <p:spPr bwMode="auto">
          <a:xfrm>
            <a:off x="7246938" y="2219325"/>
            <a:ext cx="136525" cy="136525"/>
          </a:xfrm>
          <a:prstGeom prst="rect">
            <a:avLst/>
          </a:prstGeom>
          <a:solidFill>
            <a:srgbClr val="CC0066"/>
          </a:solidFill>
          <a:ln w="11113">
            <a:solidFill>
              <a:srgbClr val="000000"/>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4863" name="Rectangle 62"/>
          <p:cNvSpPr>
            <a:spLocks noChangeArrowheads="1"/>
          </p:cNvSpPr>
          <p:nvPr/>
        </p:nvSpPr>
        <p:spPr bwMode="auto">
          <a:xfrm>
            <a:off x="7456488" y="2136775"/>
            <a:ext cx="876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000" b="1">
                <a:solidFill>
                  <a:srgbClr val="FFFF00"/>
                </a:solidFill>
              </a:rPr>
              <a:t>XR8006</a:t>
            </a:r>
            <a:endParaRPr lang="en-US" altLang="en-US"/>
          </a:p>
        </p:txBody>
      </p:sp>
      <p:sp>
        <p:nvSpPr>
          <p:cNvPr id="34864" name="Rectangle 63"/>
          <p:cNvSpPr>
            <a:spLocks noChangeArrowheads="1"/>
          </p:cNvSpPr>
          <p:nvPr/>
        </p:nvSpPr>
        <p:spPr bwMode="auto">
          <a:xfrm>
            <a:off x="7246938" y="2544763"/>
            <a:ext cx="136525" cy="136525"/>
          </a:xfrm>
          <a:prstGeom prst="rect">
            <a:avLst/>
          </a:prstGeom>
          <a:solidFill>
            <a:srgbClr val="FF0000"/>
          </a:solidFill>
          <a:ln w="11113">
            <a:solidFill>
              <a:srgbClr val="000000"/>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4865" name="Rectangle 64"/>
          <p:cNvSpPr>
            <a:spLocks noChangeArrowheads="1"/>
          </p:cNvSpPr>
          <p:nvPr/>
        </p:nvSpPr>
        <p:spPr bwMode="auto">
          <a:xfrm>
            <a:off x="7456488" y="2460625"/>
            <a:ext cx="9747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000" b="1">
                <a:solidFill>
                  <a:srgbClr val="FFFF00"/>
                </a:solidFill>
              </a:rPr>
              <a:t>TT11006</a:t>
            </a:r>
            <a:endParaRPr lang="en-US" altLang="en-US"/>
          </a:p>
        </p:txBody>
      </p:sp>
      <p:sp>
        <p:nvSpPr>
          <p:cNvPr id="34866" name="Rectangle 65"/>
          <p:cNvSpPr>
            <a:spLocks noChangeArrowheads="1"/>
          </p:cNvSpPr>
          <p:nvPr/>
        </p:nvSpPr>
        <p:spPr bwMode="auto">
          <a:xfrm>
            <a:off x="7246938" y="2870200"/>
            <a:ext cx="136525" cy="134938"/>
          </a:xfrm>
          <a:prstGeom prst="rect">
            <a:avLst/>
          </a:prstGeom>
          <a:solidFill>
            <a:srgbClr val="0000CC"/>
          </a:solidFill>
          <a:ln w="11113">
            <a:solidFill>
              <a:srgbClr val="000000"/>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4867" name="Rectangle 66"/>
          <p:cNvSpPr>
            <a:spLocks noChangeArrowheads="1"/>
          </p:cNvSpPr>
          <p:nvPr/>
        </p:nvSpPr>
        <p:spPr bwMode="auto">
          <a:xfrm>
            <a:off x="7456488" y="2786063"/>
            <a:ext cx="917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000" b="1">
                <a:solidFill>
                  <a:srgbClr val="FFFF00"/>
                </a:solidFill>
              </a:rPr>
              <a:t>AI11006</a:t>
            </a:r>
            <a:endParaRPr lang="en-US" altLang="en-US"/>
          </a:p>
        </p:txBody>
      </p:sp>
      <p:sp>
        <p:nvSpPr>
          <p:cNvPr id="34868" name="Rectangle 67"/>
          <p:cNvSpPr>
            <a:spLocks noChangeArrowheads="1"/>
          </p:cNvSpPr>
          <p:nvPr/>
        </p:nvSpPr>
        <p:spPr bwMode="auto">
          <a:xfrm>
            <a:off x="7246938" y="3194050"/>
            <a:ext cx="136525" cy="136525"/>
          </a:xfrm>
          <a:prstGeom prst="rect">
            <a:avLst/>
          </a:prstGeom>
          <a:solidFill>
            <a:srgbClr val="FF9900"/>
          </a:solidFill>
          <a:ln w="11113">
            <a:solidFill>
              <a:srgbClr val="000000"/>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4869" name="Rectangle 68"/>
          <p:cNvSpPr>
            <a:spLocks noChangeArrowheads="1"/>
          </p:cNvSpPr>
          <p:nvPr/>
        </p:nvSpPr>
        <p:spPr bwMode="auto">
          <a:xfrm>
            <a:off x="7456488" y="3109913"/>
            <a:ext cx="536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000" b="1">
                <a:solidFill>
                  <a:srgbClr val="FFFF00"/>
                </a:solidFill>
              </a:rPr>
              <a:t>TF-3</a:t>
            </a:r>
            <a:endParaRPr lang="en-US" altLang="en-US"/>
          </a:p>
        </p:txBody>
      </p:sp>
      <p:sp>
        <p:nvSpPr>
          <p:cNvPr id="34870" name="Rectangle 69"/>
          <p:cNvSpPr>
            <a:spLocks noChangeArrowheads="1"/>
          </p:cNvSpPr>
          <p:nvPr/>
        </p:nvSpPr>
        <p:spPr bwMode="auto">
          <a:xfrm>
            <a:off x="7246938" y="3519488"/>
            <a:ext cx="136525" cy="134937"/>
          </a:xfrm>
          <a:prstGeom prst="rect">
            <a:avLst/>
          </a:prstGeom>
          <a:solidFill>
            <a:srgbClr val="00FF00"/>
          </a:solidFill>
          <a:ln w="11113">
            <a:solidFill>
              <a:srgbClr val="000000"/>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4871" name="Rectangle 70"/>
          <p:cNvSpPr>
            <a:spLocks noChangeArrowheads="1"/>
          </p:cNvSpPr>
          <p:nvPr/>
        </p:nvSpPr>
        <p:spPr bwMode="auto">
          <a:xfrm>
            <a:off x="7456488" y="3435350"/>
            <a:ext cx="11287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000" b="1">
                <a:solidFill>
                  <a:srgbClr val="FFFF00"/>
                </a:solidFill>
              </a:rPr>
              <a:t>1/4TTJ-06</a:t>
            </a:r>
            <a:endParaRPr lang="en-US" altLang="en-US"/>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447675"/>
            <a:ext cx="7772400" cy="720725"/>
          </a:xfrm>
        </p:spPr>
        <p:txBody>
          <a:bodyPr/>
          <a:lstStyle/>
          <a:p>
            <a:pPr eaLnBrk="1" hangingPunct="1"/>
            <a:r>
              <a:rPr lang="en-US" altLang="en-US" sz="3600" smtClean="0">
                <a:solidFill>
                  <a:schemeClr val="bg1"/>
                </a:solidFill>
                <a:latin typeface="Comic Sans MS" panose="030F0702030302020204" pitchFamily="66" charset="0"/>
              </a:rPr>
              <a:t>Chemical Drift Retardants</a:t>
            </a:r>
          </a:p>
        </p:txBody>
      </p:sp>
      <p:sp>
        <p:nvSpPr>
          <p:cNvPr id="35843" name="Rectangle 3"/>
          <p:cNvSpPr>
            <a:spLocks noGrp="1" noChangeArrowheads="1"/>
          </p:cNvSpPr>
          <p:nvPr>
            <p:ph type="body" idx="1"/>
          </p:nvPr>
        </p:nvSpPr>
        <p:spPr>
          <a:xfrm>
            <a:off x="838200" y="1711325"/>
            <a:ext cx="8007350" cy="2508250"/>
          </a:xfrm>
        </p:spPr>
        <p:txBody>
          <a:bodyPr/>
          <a:lstStyle/>
          <a:p>
            <a:pPr eaLnBrk="1" hangingPunct="1"/>
            <a:r>
              <a:rPr lang="en-US" altLang="en-US" smtClean="0">
                <a:latin typeface="Comic Sans MS" panose="030F0702030302020204" pitchFamily="66" charset="0"/>
              </a:rPr>
              <a:t>Drift control agents</a:t>
            </a:r>
          </a:p>
          <a:p>
            <a:pPr eaLnBrk="1" hangingPunct="1"/>
            <a:r>
              <a:rPr lang="en-US" altLang="en-US" smtClean="0">
                <a:latin typeface="Comic Sans MS" panose="030F0702030302020204" pitchFamily="66" charset="0"/>
              </a:rPr>
              <a:t>Check on compatibility</a:t>
            </a:r>
          </a:p>
          <a:p>
            <a:pPr eaLnBrk="1" hangingPunct="1"/>
            <a:r>
              <a:rPr lang="en-US" altLang="en-US" smtClean="0">
                <a:latin typeface="Comic Sans MS" panose="030F0702030302020204" pitchFamily="66" charset="0"/>
              </a:rPr>
              <a:t>May affect nozzle pattern</a:t>
            </a:r>
          </a:p>
          <a:p>
            <a:pPr eaLnBrk="1" hangingPunct="1"/>
            <a:r>
              <a:rPr lang="en-US" altLang="en-US" smtClean="0">
                <a:latin typeface="Comic Sans MS" panose="030F0702030302020204" pitchFamily="66" charset="0"/>
              </a:rPr>
              <a:t>Effective?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685800" y="714375"/>
            <a:ext cx="7772400" cy="671513"/>
          </a:xfrm>
        </p:spPr>
        <p:txBody>
          <a:bodyPr/>
          <a:lstStyle/>
          <a:p>
            <a:pPr eaLnBrk="1" hangingPunct="1"/>
            <a:r>
              <a:rPr lang="en-US" altLang="en-US" sz="3600" smtClean="0">
                <a:solidFill>
                  <a:schemeClr val="bg1"/>
                </a:solidFill>
                <a:latin typeface="Comic Sans MS" panose="030F0702030302020204" pitchFamily="66" charset="0"/>
              </a:rPr>
              <a:t>Boom Height</a:t>
            </a:r>
          </a:p>
        </p:txBody>
      </p:sp>
      <p:sp>
        <p:nvSpPr>
          <p:cNvPr id="5124" name="Rectangle 3"/>
          <p:cNvSpPr>
            <a:spLocks noGrp="1" noChangeArrowheads="1"/>
          </p:cNvSpPr>
          <p:nvPr>
            <p:ph type="body" sz="half" idx="1"/>
          </p:nvPr>
        </p:nvSpPr>
        <p:spPr>
          <a:xfrm>
            <a:off x="685800" y="2057400"/>
            <a:ext cx="4249738" cy="3581400"/>
          </a:xfrm>
        </p:spPr>
        <p:txBody>
          <a:bodyPr/>
          <a:lstStyle/>
          <a:p>
            <a:pPr eaLnBrk="1" hangingPunct="1"/>
            <a:r>
              <a:rPr lang="en-US" altLang="en-US" sz="2800" smtClean="0">
                <a:latin typeface="Comic Sans MS" panose="030F0702030302020204" pitchFamily="66" charset="0"/>
              </a:rPr>
              <a:t>“Lower the boom”</a:t>
            </a:r>
          </a:p>
          <a:p>
            <a:pPr lvl="1" eaLnBrk="1" hangingPunct="1"/>
            <a:r>
              <a:rPr lang="en-US" altLang="en-US" sz="2400" smtClean="0">
                <a:latin typeface="Comic Sans MS" panose="030F0702030302020204" pitchFamily="66" charset="0"/>
              </a:rPr>
              <a:t>Shorter the distance a droplet has to travel, the less chance for drift</a:t>
            </a:r>
          </a:p>
          <a:p>
            <a:pPr lvl="1" eaLnBrk="1" hangingPunct="1"/>
            <a:r>
              <a:rPr lang="en-US" altLang="en-US" sz="2400" smtClean="0">
                <a:latin typeface="Comic Sans MS" panose="030F0702030302020204" pitchFamily="66" charset="0"/>
              </a:rPr>
              <a:t>Be careful to stay within manufacturer’s guidelines</a:t>
            </a:r>
          </a:p>
        </p:txBody>
      </p:sp>
      <p:graphicFrame>
        <p:nvGraphicFramePr>
          <p:cNvPr id="5122" name="Object 6"/>
          <p:cNvGraphicFramePr>
            <a:graphicFrameLocks noChangeAspect="1"/>
          </p:cNvGraphicFramePr>
          <p:nvPr>
            <p:ph sz="quarter" idx="3"/>
          </p:nvPr>
        </p:nvGraphicFramePr>
        <p:xfrm>
          <a:off x="5164138" y="2586038"/>
          <a:ext cx="3448050" cy="2235200"/>
        </p:xfrm>
        <a:graphic>
          <a:graphicData uri="http://schemas.openxmlformats.org/presentationml/2006/ole">
            <mc:AlternateContent xmlns:mc="http://schemas.openxmlformats.org/markup-compatibility/2006">
              <mc:Choice xmlns:v="urn:schemas-microsoft-com:vml" Requires="v">
                <p:oleObj spid="_x0000_s5125" name="Image" r:id="rId4" imgW="2744794" imgH="1779033" progId="Photoshop.Image.5">
                  <p:embed/>
                </p:oleObj>
              </mc:Choice>
              <mc:Fallback>
                <p:oleObj name="Image" r:id="rId4" imgW="2744794" imgH="1779033" progId="Photoshop.Image.5">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64138" y="2586038"/>
                        <a:ext cx="3448050" cy="2235200"/>
                      </a:xfrm>
                      <a:prstGeom prst="rect">
                        <a:avLst/>
                      </a:prstGeom>
                      <a:noFill/>
                      <a:ln>
                        <a:noFill/>
                      </a:ln>
                      <a:effectLst>
                        <a:outerShdw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693738"/>
            <a:ext cx="7772400" cy="830262"/>
          </a:xfrm>
        </p:spPr>
        <p:txBody>
          <a:bodyPr/>
          <a:lstStyle/>
          <a:p>
            <a:pPr eaLnBrk="1" hangingPunct="1"/>
            <a:r>
              <a:rPr lang="en-US" altLang="en-US" sz="3600" b="0" smtClean="0">
                <a:solidFill>
                  <a:schemeClr val="bg1"/>
                </a:solidFill>
                <a:latin typeface="Comic Sans MS" panose="030F0702030302020204" pitchFamily="66" charset="0"/>
              </a:rPr>
              <a:t>More Keys to Drift Management</a:t>
            </a:r>
          </a:p>
        </p:txBody>
      </p:sp>
      <p:sp>
        <p:nvSpPr>
          <p:cNvPr id="36867" name="Rectangle 3"/>
          <p:cNvSpPr>
            <a:spLocks noGrp="1" noChangeArrowheads="1"/>
          </p:cNvSpPr>
          <p:nvPr>
            <p:ph type="body" idx="1"/>
          </p:nvPr>
        </p:nvSpPr>
        <p:spPr>
          <a:xfrm>
            <a:off x="685800" y="1911350"/>
            <a:ext cx="7772400" cy="3581400"/>
          </a:xfrm>
        </p:spPr>
        <p:txBody>
          <a:bodyPr/>
          <a:lstStyle/>
          <a:p>
            <a:pPr eaLnBrk="1" hangingPunct="1">
              <a:lnSpc>
                <a:spcPct val="90000"/>
              </a:lnSpc>
            </a:pPr>
            <a:r>
              <a:rPr lang="en-US" altLang="en-US" smtClean="0">
                <a:latin typeface="Comic Sans MS" panose="030F0702030302020204" pitchFamily="66" charset="0"/>
              </a:rPr>
              <a:t>Avoid adverse weather conditions</a:t>
            </a:r>
          </a:p>
          <a:p>
            <a:pPr lvl="1" eaLnBrk="1" hangingPunct="1">
              <a:lnSpc>
                <a:spcPct val="90000"/>
              </a:lnSpc>
            </a:pPr>
            <a:r>
              <a:rPr lang="en-US" altLang="en-US" smtClean="0">
                <a:latin typeface="Comic Sans MS" panose="030F0702030302020204" pitchFamily="66" charset="0"/>
              </a:rPr>
              <a:t>Wind speed and direction</a:t>
            </a:r>
          </a:p>
          <a:p>
            <a:pPr lvl="1" eaLnBrk="1" hangingPunct="1">
              <a:lnSpc>
                <a:spcPct val="90000"/>
              </a:lnSpc>
            </a:pPr>
            <a:r>
              <a:rPr lang="en-US" altLang="en-US" smtClean="0">
                <a:latin typeface="Comic Sans MS" panose="030F0702030302020204" pitchFamily="66" charset="0"/>
              </a:rPr>
              <a:t>Inversions</a:t>
            </a:r>
          </a:p>
          <a:p>
            <a:pPr lvl="1" eaLnBrk="1" hangingPunct="1">
              <a:lnSpc>
                <a:spcPct val="90000"/>
              </a:lnSpc>
            </a:pPr>
            <a:r>
              <a:rPr lang="en-US" altLang="en-US" smtClean="0">
                <a:latin typeface="Comic Sans MS" panose="030F0702030302020204" pitchFamily="66" charset="0"/>
              </a:rPr>
              <a:t>High temps.</a:t>
            </a:r>
          </a:p>
          <a:p>
            <a:pPr eaLnBrk="1" hangingPunct="1">
              <a:lnSpc>
                <a:spcPct val="90000"/>
              </a:lnSpc>
            </a:pPr>
            <a:r>
              <a:rPr lang="en-US" altLang="en-US" smtClean="0">
                <a:latin typeface="Comic Sans MS" panose="030F0702030302020204" pitchFamily="66" charset="0"/>
              </a:rPr>
              <a:t>Know the location of all sensitive areas</a:t>
            </a:r>
          </a:p>
          <a:p>
            <a:pPr lvl="1" eaLnBrk="1" hangingPunct="1">
              <a:lnSpc>
                <a:spcPct val="90000"/>
              </a:lnSpc>
            </a:pPr>
            <a:r>
              <a:rPr lang="en-US" altLang="en-US" smtClean="0">
                <a:latin typeface="Comic Sans MS" panose="030F0702030302020204" pitchFamily="66" charset="0"/>
              </a:rPr>
              <a:t>No-spray buffer zone</a:t>
            </a:r>
          </a:p>
          <a:p>
            <a:pPr eaLnBrk="1" hangingPunct="1">
              <a:lnSpc>
                <a:spcPct val="90000"/>
              </a:lnSpc>
            </a:pPr>
            <a:endParaRPr lang="en-US" altLang="en-US"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889000" y="512763"/>
            <a:ext cx="6916738" cy="800100"/>
          </a:xfrm>
        </p:spPr>
        <p:txBody>
          <a:bodyPr/>
          <a:lstStyle/>
          <a:p>
            <a:pPr eaLnBrk="1" hangingPunct="1"/>
            <a:r>
              <a:rPr lang="en-US" altLang="en-US" sz="3600" b="0" smtClean="0">
                <a:solidFill>
                  <a:schemeClr val="bg1"/>
                </a:solidFill>
                <a:latin typeface="Comic Sans MS" panose="030F0702030302020204" pitchFamily="66" charset="0"/>
              </a:rPr>
              <a:t>Don’t Get Blown Away!</a:t>
            </a:r>
          </a:p>
        </p:txBody>
      </p:sp>
      <p:sp>
        <p:nvSpPr>
          <p:cNvPr id="37891" name="Rectangle 3"/>
          <p:cNvSpPr>
            <a:spLocks noGrp="1" noChangeArrowheads="1"/>
          </p:cNvSpPr>
          <p:nvPr>
            <p:ph type="body" sz="half" idx="1"/>
          </p:nvPr>
        </p:nvSpPr>
        <p:spPr>
          <a:xfrm>
            <a:off x="685800" y="1533525"/>
            <a:ext cx="5524500" cy="3581400"/>
          </a:xfrm>
        </p:spPr>
        <p:txBody>
          <a:bodyPr/>
          <a:lstStyle/>
          <a:p>
            <a:pPr marL="457200" indent="-457200" eaLnBrk="1" hangingPunct="1"/>
            <a:r>
              <a:rPr lang="en-US" altLang="en-US" sz="2400" smtClean="0">
                <a:latin typeface="Comic Sans MS" panose="030F0702030302020204" pitchFamily="66" charset="0"/>
              </a:rPr>
              <a:t>Drift potential usually increases with increasing wind speed.</a:t>
            </a:r>
          </a:p>
          <a:p>
            <a:pPr marL="457200" indent="-457200" eaLnBrk="1" hangingPunct="1"/>
            <a:r>
              <a:rPr lang="en-US" altLang="en-US" sz="2400" smtClean="0">
                <a:latin typeface="Comic Sans MS" panose="030F0702030302020204" pitchFamily="66" charset="0"/>
              </a:rPr>
              <a:t>However, many factors (droplet size and boom height) can influence drift.</a:t>
            </a:r>
          </a:p>
          <a:p>
            <a:pPr marL="457200" indent="-457200" eaLnBrk="1" hangingPunct="1"/>
            <a:r>
              <a:rPr lang="en-US" altLang="en-US" sz="2400" smtClean="0">
                <a:latin typeface="Comic Sans MS" panose="030F0702030302020204" pitchFamily="66" charset="0"/>
              </a:rPr>
              <a:t>The effects of wind are reduced if small droplets are minimized and the application is made at the proper height.</a:t>
            </a:r>
          </a:p>
          <a:p>
            <a:pPr marL="457200" indent="-457200" eaLnBrk="1" hangingPunct="1"/>
            <a:r>
              <a:rPr lang="en-US" altLang="en-US" sz="2400" smtClean="0">
                <a:latin typeface="Comic Sans MS" panose="030F0702030302020204" pitchFamily="66" charset="0"/>
              </a:rPr>
              <a:t>Use a wind gauge and avoid spraying in winds above 10 mph.</a:t>
            </a:r>
          </a:p>
        </p:txBody>
      </p:sp>
      <p:pic>
        <p:nvPicPr>
          <p:cNvPr id="37892" name="Picture 6" descr="WINDG2"/>
          <p:cNvPicPr>
            <a:picLocks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7053263" y="1533525"/>
            <a:ext cx="1539875" cy="2136775"/>
          </a:xfrm>
          <a:noFill/>
          <a:ln w="38100" cmpd="dbl">
            <a:solidFill>
              <a:srgbClr val="000000"/>
            </a:solidFill>
            <a:miter lim="800000"/>
            <a:headEnd/>
            <a:tailEnd/>
          </a:ln>
        </p:spPr>
      </p:pic>
      <p:pic>
        <p:nvPicPr>
          <p:cNvPr id="37893" name="Picture 8" descr="WINDGAU"/>
          <p:cNvPicPr>
            <a:picLocks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6675438" y="3806825"/>
            <a:ext cx="1300162" cy="1968500"/>
          </a:xfrm>
          <a:noFill/>
          <a:ln w="38100" cmpd="dbl">
            <a:solidFill>
              <a:srgbClr val="000000"/>
            </a:solid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09600" y="582613"/>
            <a:ext cx="7772400" cy="709612"/>
          </a:xfrm>
        </p:spPr>
        <p:txBody>
          <a:bodyPr/>
          <a:lstStyle/>
          <a:p>
            <a:pPr eaLnBrk="1" hangingPunct="1"/>
            <a:r>
              <a:rPr lang="en-US" altLang="en-US" sz="3600" b="0" smtClean="0">
                <a:solidFill>
                  <a:schemeClr val="bg1"/>
                </a:solidFill>
                <a:latin typeface="Comic Sans MS" panose="030F0702030302020204" pitchFamily="66" charset="0"/>
              </a:rPr>
              <a:t>No room for guessing</a:t>
            </a:r>
          </a:p>
        </p:txBody>
      </p:sp>
      <p:sp>
        <p:nvSpPr>
          <p:cNvPr id="38915" name="Rectangle 3"/>
          <p:cNvSpPr>
            <a:spLocks noGrp="1" noChangeArrowheads="1"/>
          </p:cNvSpPr>
          <p:nvPr>
            <p:ph type="body" sz="half" idx="1"/>
          </p:nvPr>
        </p:nvSpPr>
        <p:spPr>
          <a:xfrm>
            <a:off x="609600" y="1746250"/>
            <a:ext cx="3795713" cy="3810000"/>
          </a:xfrm>
        </p:spPr>
        <p:txBody>
          <a:bodyPr/>
          <a:lstStyle/>
          <a:p>
            <a:pPr eaLnBrk="1" hangingPunct="1"/>
            <a:r>
              <a:rPr lang="en-US" altLang="en-US" sz="2400" smtClean="0">
                <a:latin typeface="Comic Sans MS" panose="030F0702030302020204" pitchFamily="66" charset="0"/>
              </a:rPr>
              <a:t>Difficult to “guess” wind speed</a:t>
            </a:r>
          </a:p>
          <a:p>
            <a:pPr eaLnBrk="1" hangingPunct="1"/>
            <a:r>
              <a:rPr lang="en-US" altLang="en-US" sz="2400" smtClean="0">
                <a:latin typeface="Comic Sans MS" panose="030F0702030302020204" pitchFamily="66" charset="0"/>
              </a:rPr>
              <a:t>Use a wind meter for most accurate results</a:t>
            </a:r>
          </a:p>
          <a:p>
            <a:pPr eaLnBrk="1" hangingPunct="1"/>
            <a:r>
              <a:rPr lang="en-US" altLang="en-US" sz="2400" smtClean="0">
                <a:latin typeface="Comic Sans MS" panose="030F0702030302020204" pitchFamily="66" charset="0"/>
              </a:rPr>
              <a:t>Local weather station (or radio station) is a guide, but conditions can vary in a short distance</a:t>
            </a:r>
          </a:p>
        </p:txBody>
      </p:sp>
      <p:sp>
        <p:nvSpPr>
          <p:cNvPr id="38916" name="Rectangle 4"/>
          <p:cNvSpPr>
            <a:spLocks noGrp="1" noChangeArrowheads="1"/>
          </p:cNvSpPr>
          <p:nvPr>
            <p:ph type="body" sz="half" idx="2"/>
          </p:nvPr>
        </p:nvSpPr>
        <p:spPr>
          <a:xfrm>
            <a:off x="4605338" y="4419600"/>
            <a:ext cx="3929062" cy="1828800"/>
          </a:xfrm>
        </p:spPr>
        <p:txBody>
          <a:bodyPr/>
          <a:lstStyle/>
          <a:p>
            <a:pPr eaLnBrk="1" hangingPunct="1"/>
            <a:r>
              <a:rPr lang="en-US" altLang="en-US" sz="2400" smtClean="0">
                <a:latin typeface="Comic Sans MS" panose="030F0702030302020204" pitchFamily="66" charset="0"/>
              </a:rPr>
              <a:t>A wind meter is a sound investment for </a:t>
            </a:r>
            <a:r>
              <a:rPr lang="en-US" altLang="en-US" sz="2400" u="sng" smtClean="0">
                <a:latin typeface="Comic Sans MS" panose="030F0702030302020204" pitchFamily="66" charset="0"/>
              </a:rPr>
              <a:t>good recordkeeping</a:t>
            </a:r>
          </a:p>
        </p:txBody>
      </p:sp>
      <p:pic>
        <p:nvPicPr>
          <p:cNvPr id="38917" name="Picture 5" descr="wi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4250" y="1746250"/>
            <a:ext cx="3406775" cy="23923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5800" y="881063"/>
            <a:ext cx="7772400" cy="642937"/>
          </a:xfrm>
        </p:spPr>
        <p:txBody>
          <a:bodyPr/>
          <a:lstStyle/>
          <a:p>
            <a:pPr eaLnBrk="1" hangingPunct="1"/>
            <a:r>
              <a:rPr lang="en-US" altLang="en-US" sz="3600" b="0" smtClean="0">
                <a:solidFill>
                  <a:schemeClr val="bg1"/>
                </a:solidFill>
                <a:latin typeface="Comic Sans MS" panose="030F0702030302020204" pitchFamily="66" charset="0"/>
              </a:rPr>
              <a:t>Which way is the Wind Blowing?</a:t>
            </a:r>
          </a:p>
        </p:txBody>
      </p:sp>
      <p:sp>
        <p:nvSpPr>
          <p:cNvPr id="39939" name="Rectangle 3"/>
          <p:cNvSpPr>
            <a:spLocks noGrp="1" noChangeArrowheads="1"/>
          </p:cNvSpPr>
          <p:nvPr>
            <p:ph type="body" idx="1"/>
          </p:nvPr>
        </p:nvSpPr>
        <p:spPr>
          <a:xfrm>
            <a:off x="685800" y="1990725"/>
            <a:ext cx="7772400" cy="1874838"/>
          </a:xfrm>
        </p:spPr>
        <p:txBody>
          <a:bodyPr/>
          <a:lstStyle/>
          <a:p>
            <a:pPr eaLnBrk="1" hangingPunct="1">
              <a:lnSpc>
                <a:spcPct val="80000"/>
              </a:lnSpc>
            </a:pPr>
            <a:r>
              <a:rPr lang="en-US" altLang="en-US" sz="2400" smtClean="0">
                <a:latin typeface="Comic Sans MS" panose="030F0702030302020204" pitchFamily="66" charset="0"/>
              </a:rPr>
              <a:t>Wind </a:t>
            </a:r>
            <a:r>
              <a:rPr lang="en-US" altLang="en-US" sz="2400" b="1" smtClean="0">
                <a:solidFill>
                  <a:srgbClr val="FF3300"/>
                </a:solidFill>
                <a:latin typeface="Comic Sans MS" panose="030F0702030302020204" pitchFamily="66" charset="0"/>
              </a:rPr>
              <a:t>direction</a:t>
            </a:r>
            <a:r>
              <a:rPr lang="en-US" altLang="en-US" sz="2400" smtClean="0">
                <a:latin typeface="Comic Sans MS" panose="030F0702030302020204" pitchFamily="66" charset="0"/>
              </a:rPr>
              <a:t> is very important</a:t>
            </a:r>
          </a:p>
          <a:p>
            <a:pPr eaLnBrk="1" hangingPunct="1">
              <a:lnSpc>
                <a:spcPct val="80000"/>
              </a:lnSpc>
              <a:buFontTx/>
              <a:buNone/>
            </a:pPr>
            <a:endParaRPr lang="en-US" altLang="en-US" sz="2400" smtClean="0">
              <a:latin typeface="Comic Sans MS" panose="030F0702030302020204" pitchFamily="66" charset="0"/>
            </a:endParaRPr>
          </a:p>
          <a:p>
            <a:pPr eaLnBrk="1" hangingPunct="1">
              <a:lnSpc>
                <a:spcPct val="80000"/>
              </a:lnSpc>
            </a:pPr>
            <a:r>
              <a:rPr lang="en-US" altLang="en-US" sz="2400" smtClean="0">
                <a:latin typeface="Comic Sans MS" panose="030F0702030302020204" pitchFamily="66" charset="0"/>
              </a:rPr>
              <a:t>Drift potential is lowest at wind speeds between 3 and 10 mph (gentle but steady breeze) blowing in a safe direction </a:t>
            </a:r>
            <a:r>
              <a:rPr lang="en-US" altLang="en-US" sz="2400" b="1" smtClean="0">
                <a:solidFill>
                  <a:srgbClr val="FF3300"/>
                </a:solidFill>
                <a:latin typeface="Comic Sans MS" panose="030F0702030302020204" pitchFamily="66" charset="0"/>
              </a:rPr>
              <a:t>away</a:t>
            </a:r>
            <a:r>
              <a:rPr lang="en-US" altLang="en-US" sz="2400" smtClean="0">
                <a:latin typeface="Comic Sans MS" panose="030F0702030302020204" pitchFamily="66" charset="0"/>
              </a:rPr>
              <a:t> from sensitive areas.</a:t>
            </a:r>
          </a:p>
          <a:p>
            <a:pPr eaLnBrk="1" hangingPunct="1">
              <a:lnSpc>
                <a:spcPct val="80000"/>
              </a:lnSpc>
              <a:buFontTx/>
              <a:buNone/>
            </a:pPr>
            <a:endParaRPr lang="en-US" altLang="en-US" sz="2400" smtClean="0">
              <a:latin typeface="Comic Sans MS" panose="030F0702030302020204" pitchFamily="66" charset="0"/>
            </a:endParaRPr>
          </a:p>
          <a:p>
            <a:pPr eaLnBrk="1" hangingPunct="1">
              <a:lnSpc>
                <a:spcPct val="80000"/>
              </a:lnSpc>
            </a:pPr>
            <a:r>
              <a:rPr lang="en-US" altLang="en-US" sz="2400" smtClean="0">
                <a:latin typeface="Comic Sans MS" panose="030F0702030302020204" pitchFamily="66" charset="0"/>
              </a:rPr>
              <a:t>“Dead calm” (0-3 mph winds) conditions are </a:t>
            </a:r>
            <a:r>
              <a:rPr lang="en-US" altLang="en-US" sz="2400" b="1" smtClean="0">
                <a:solidFill>
                  <a:srgbClr val="FF3300"/>
                </a:solidFill>
                <a:latin typeface="Comic Sans MS" panose="030F0702030302020204" pitchFamily="66" charset="0"/>
              </a:rPr>
              <a:t>never</a:t>
            </a:r>
            <a:r>
              <a:rPr lang="en-US" altLang="en-US" sz="2400" smtClean="0">
                <a:latin typeface="Comic Sans MS" panose="030F0702030302020204" pitchFamily="66" charset="0"/>
              </a:rPr>
              <a:t> recommended.</a:t>
            </a:r>
            <a:endParaRPr lang="en-US" altLang="en-US" sz="2400" smtClean="0">
              <a:solidFill>
                <a:srgbClr val="FFFF66"/>
              </a:solidFill>
              <a:latin typeface="Comic Sans MS" panose="030F0702030302020204" pitchFamily="66" charset="0"/>
            </a:endParaRPr>
          </a:p>
          <a:p>
            <a:pPr eaLnBrk="1" hangingPunct="1">
              <a:lnSpc>
                <a:spcPct val="80000"/>
              </a:lnSpc>
            </a:pPr>
            <a:endParaRPr lang="en-US" altLang="en-US" sz="2400" smtClean="0">
              <a:latin typeface="Comic Sans MS" panose="030F0702030302020204" pitchFamily="66"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762000" y="220663"/>
            <a:ext cx="7772400" cy="769937"/>
          </a:xfrm>
        </p:spPr>
        <p:txBody>
          <a:bodyPr/>
          <a:lstStyle/>
          <a:p>
            <a:pPr eaLnBrk="1" hangingPunct="1"/>
            <a:r>
              <a:rPr lang="en-US" altLang="en-US" sz="3200" smtClean="0">
                <a:solidFill>
                  <a:schemeClr val="bg1"/>
                </a:solidFill>
                <a:latin typeface="Comic Sans MS" panose="030F0702030302020204" pitchFamily="66" charset="0"/>
              </a:rPr>
              <a:t>Be Aware of Temperature Inversions</a:t>
            </a:r>
          </a:p>
        </p:txBody>
      </p:sp>
      <p:sp>
        <p:nvSpPr>
          <p:cNvPr id="40963" name="Rectangle 3"/>
          <p:cNvSpPr>
            <a:spLocks noGrp="1" noChangeArrowheads="1"/>
          </p:cNvSpPr>
          <p:nvPr>
            <p:ph type="body" idx="1"/>
          </p:nvPr>
        </p:nvSpPr>
        <p:spPr>
          <a:xfrm>
            <a:off x="381000" y="1227138"/>
            <a:ext cx="8610600" cy="1430337"/>
          </a:xfrm>
        </p:spPr>
        <p:txBody>
          <a:bodyPr/>
          <a:lstStyle/>
          <a:p>
            <a:pPr marL="457200" indent="-457200" eaLnBrk="1" hangingPunct="1">
              <a:lnSpc>
                <a:spcPct val="90000"/>
              </a:lnSpc>
              <a:spcAft>
                <a:spcPct val="15000"/>
              </a:spcAft>
            </a:pPr>
            <a:r>
              <a:rPr lang="en-US" altLang="en-US" sz="2400" smtClean="0">
                <a:latin typeface="Comic Sans MS" panose="030F0702030302020204" pitchFamily="66" charset="0"/>
              </a:rPr>
              <a:t>Occurs when air is STABLE</a:t>
            </a:r>
          </a:p>
          <a:p>
            <a:pPr marL="1376363" lvl="2" indent="-287338" eaLnBrk="1" hangingPunct="1">
              <a:lnSpc>
                <a:spcPct val="90000"/>
              </a:lnSpc>
              <a:spcAft>
                <a:spcPct val="15000"/>
              </a:spcAft>
            </a:pPr>
            <a:r>
              <a:rPr lang="en-US" altLang="en-US" smtClean="0">
                <a:latin typeface="Comic Sans MS" panose="030F0702030302020204" pitchFamily="66" charset="0"/>
              </a:rPr>
              <a:t>air at ground has cooled (heavier air)</a:t>
            </a:r>
          </a:p>
          <a:p>
            <a:pPr marL="1376363" lvl="2" indent="-287338" eaLnBrk="1" hangingPunct="1">
              <a:lnSpc>
                <a:spcPct val="90000"/>
              </a:lnSpc>
              <a:spcAft>
                <a:spcPct val="15000"/>
              </a:spcAft>
            </a:pPr>
            <a:r>
              <a:rPr lang="en-US" altLang="en-US" smtClean="0">
                <a:latin typeface="Comic Sans MS" panose="030F0702030302020204" pitchFamily="66" charset="0"/>
              </a:rPr>
              <a:t>warm air has risen (lighter air)</a:t>
            </a:r>
          </a:p>
        </p:txBody>
      </p:sp>
      <p:grpSp>
        <p:nvGrpSpPr>
          <p:cNvPr id="40964" name="Group 4"/>
          <p:cNvGrpSpPr>
            <a:grpSpLocks/>
          </p:cNvGrpSpPr>
          <p:nvPr/>
        </p:nvGrpSpPr>
        <p:grpSpPr bwMode="auto">
          <a:xfrm>
            <a:off x="1743075" y="2695575"/>
            <a:ext cx="5257800" cy="1447800"/>
            <a:chOff x="1200" y="2304"/>
            <a:chExt cx="3312" cy="912"/>
          </a:xfrm>
        </p:grpSpPr>
        <p:pic>
          <p:nvPicPr>
            <p:cNvPr id="40966" name="Picture 5" descr="cf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0" y="2304"/>
              <a:ext cx="3312" cy="912"/>
            </a:xfrm>
            <a:prstGeom prst="rect">
              <a:avLst/>
            </a:prstGeom>
            <a:noFill/>
            <a:ln w="2857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40967" name="AutoShape 6"/>
            <p:cNvSpPr>
              <a:spLocks noChangeArrowheads="1"/>
            </p:cNvSpPr>
            <p:nvPr/>
          </p:nvSpPr>
          <p:spPr bwMode="auto">
            <a:xfrm>
              <a:off x="3464" y="2456"/>
              <a:ext cx="461" cy="194"/>
            </a:xfrm>
            <a:prstGeom prst="rightArrow">
              <a:avLst>
                <a:gd name="adj1" fmla="val 50000"/>
                <a:gd name="adj2" fmla="val 59407"/>
              </a:avLst>
            </a:prstGeom>
            <a:solidFill>
              <a:srgbClr val="A80004"/>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0968" name="AutoShape 7"/>
            <p:cNvSpPr>
              <a:spLocks noChangeArrowheads="1"/>
            </p:cNvSpPr>
            <p:nvPr/>
          </p:nvSpPr>
          <p:spPr bwMode="auto">
            <a:xfrm rot="10800000">
              <a:off x="1829" y="2456"/>
              <a:ext cx="503" cy="194"/>
            </a:xfrm>
            <a:prstGeom prst="rightArrow">
              <a:avLst>
                <a:gd name="adj1" fmla="val 50000"/>
                <a:gd name="adj2" fmla="val 64820"/>
              </a:avLst>
            </a:prstGeom>
            <a:solidFill>
              <a:srgbClr val="A80004"/>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0969" name="Text Box 8"/>
            <p:cNvSpPr txBox="1">
              <a:spLocks noChangeArrowheads="1"/>
            </p:cNvSpPr>
            <p:nvPr/>
          </p:nvSpPr>
          <p:spPr bwMode="auto">
            <a:xfrm>
              <a:off x="2416" y="2784"/>
              <a:ext cx="86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solidFill>
                    <a:schemeClr val="bg1"/>
                  </a:solidFill>
                  <a:latin typeface="Arial" panose="020B0604020202020204" pitchFamily="34" charset="0"/>
                </a:rPr>
                <a:t>Cool Air</a:t>
              </a:r>
              <a:endParaRPr lang="en-US" altLang="en-US">
                <a:solidFill>
                  <a:schemeClr val="bg1"/>
                </a:solidFill>
                <a:latin typeface="Arial" panose="020B0604020202020204" pitchFamily="34" charset="0"/>
              </a:endParaRPr>
            </a:p>
          </p:txBody>
        </p:sp>
        <p:sp>
          <p:nvSpPr>
            <p:cNvPr id="40970" name="AutoShape 9"/>
            <p:cNvSpPr>
              <a:spLocks noChangeArrowheads="1"/>
            </p:cNvSpPr>
            <p:nvPr/>
          </p:nvSpPr>
          <p:spPr bwMode="auto">
            <a:xfrm>
              <a:off x="3464" y="2851"/>
              <a:ext cx="453" cy="194"/>
            </a:xfrm>
            <a:prstGeom prst="rightArrow">
              <a:avLst>
                <a:gd name="adj1" fmla="val 50000"/>
                <a:gd name="adj2" fmla="val 58376"/>
              </a:avLst>
            </a:prstGeom>
            <a:solidFill>
              <a:schemeClr val="bg1"/>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0971" name="AutoShape 10"/>
            <p:cNvSpPr>
              <a:spLocks noChangeArrowheads="1"/>
            </p:cNvSpPr>
            <p:nvPr/>
          </p:nvSpPr>
          <p:spPr bwMode="auto">
            <a:xfrm rot="10800000">
              <a:off x="1829" y="2851"/>
              <a:ext cx="503" cy="194"/>
            </a:xfrm>
            <a:prstGeom prst="rightArrow">
              <a:avLst>
                <a:gd name="adj1" fmla="val 50000"/>
                <a:gd name="adj2" fmla="val 64820"/>
              </a:avLst>
            </a:prstGeom>
            <a:solidFill>
              <a:schemeClr val="bg1"/>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0972" name="Text Box 11"/>
            <p:cNvSpPr txBox="1">
              <a:spLocks noChangeArrowheads="1"/>
            </p:cNvSpPr>
            <p:nvPr/>
          </p:nvSpPr>
          <p:spPr bwMode="auto">
            <a:xfrm>
              <a:off x="2438" y="2400"/>
              <a:ext cx="97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solidFill>
                    <a:srgbClr val="BC0000"/>
                  </a:solidFill>
                  <a:latin typeface="Arial" panose="020B0604020202020204" pitchFamily="34" charset="0"/>
                </a:rPr>
                <a:t>Warm Air</a:t>
              </a:r>
              <a:endParaRPr lang="en-US" altLang="en-US">
                <a:solidFill>
                  <a:srgbClr val="BC0000"/>
                </a:solidFill>
                <a:latin typeface="Arial" panose="020B0604020202020204" pitchFamily="34" charset="0"/>
              </a:endParaRPr>
            </a:p>
          </p:txBody>
        </p:sp>
      </p:grpSp>
      <p:sp>
        <p:nvSpPr>
          <p:cNvPr id="40965" name="Text Box 12"/>
          <p:cNvSpPr txBox="1">
            <a:spLocks noChangeArrowheads="1"/>
          </p:cNvSpPr>
          <p:nvPr/>
        </p:nvSpPr>
        <p:spPr bwMode="auto">
          <a:xfrm>
            <a:off x="1219200" y="4343400"/>
            <a:ext cx="7315200"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1313" indent="-341313"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Aft>
                <a:spcPct val="15000"/>
              </a:spcAft>
              <a:buClr>
                <a:schemeClr val="tx2"/>
              </a:buClr>
              <a:buFont typeface="Wingdings" panose="05000000000000000000" pitchFamily="2" charset="2"/>
              <a:buChar char="v"/>
            </a:pPr>
            <a:r>
              <a:rPr lang="en-US" altLang="en-US" sz="2800">
                <a:latin typeface="Comic Sans MS" panose="030F0702030302020204" pitchFamily="66" charset="0"/>
              </a:rPr>
              <a:t>result is stagnant, stable air = inversion</a:t>
            </a:r>
          </a:p>
          <a:p>
            <a:pPr eaLnBrk="1" hangingPunct="1">
              <a:spcAft>
                <a:spcPct val="15000"/>
              </a:spcAft>
              <a:buClr>
                <a:schemeClr val="tx2"/>
              </a:buClr>
              <a:buFont typeface="Wingdings" panose="05000000000000000000" pitchFamily="2" charset="2"/>
              <a:buChar char="v"/>
            </a:pPr>
            <a:r>
              <a:rPr lang="en-US" altLang="en-US" sz="2800">
                <a:latin typeface="Comic Sans MS" panose="030F0702030302020204" pitchFamily="66" charset="0"/>
              </a:rPr>
              <a:t>long distance drift can result from</a:t>
            </a:r>
            <a:br>
              <a:rPr lang="en-US" altLang="en-US" sz="2800">
                <a:latin typeface="Comic Sans MS" panose="030F0702030302020204" pitchFamily="66" charset="0"/>
              </a:rPr>
            </a:br>
            <a:r>
              <a:rPr lang="en-US" altLang="en-US" sz="2800">
                <a:latin typeface="Comic Sans MS" panose="030F0702030302020204" pitchFamily="66" charset="0"/>
              </a:rPr>
              <a:t>applications made during inversions</a:t>
            </a:r>
          </a:p>
        </p:txBody>
      </p:sp>
    </p:spTree>
    <p:custDataLst>
      <p:tags r:id="rId1"/>
    </p:custData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633413"/>
            <a:ext cx="5334000" cy="1066800"/>
          </a:xfrm>
        </p:spPr>
        <p:txBody>
          <a:bodyPr/>
          <a:lstStyle/>
          <a:p>
            <a:pPr eaLnBrk="1" hangingPunct="1"/>
            <a:r>
              <a:rPr lang="en-US" altLang="en-US" sz="3200" smtClean="0">
                <a:solidFill>
                  <a:schemeClr val="bg1"/>
                </a:solidFill>
                <a:latin typeface="Comic Sans MS" panose="030F0702030302020204" pitchFamily="66" charset="0"/>
              </a:rPr>
              <a:t>When can a temperature inversion occur?</a:t>
            </a:r>
          </a:p>
        </p:txBody>
      </p:sp>
      <p:sp>
        <p:nvSpPr>
          <p:cNvPr id="223235" name="Rectangle 3"/>
          <p:cNvSpPr>
            <a:spLocks noGrp="1" noChangeArrowheads="1"/>
          </p:cNvSpPr>
          <p:nvPr>
            <p:ph type="body" sz="half" idx="1"/>
          </p:nvPr>
        </p:nvSpPr>
        <p:spPr>
          <a:xfrm>
            <a:off x="228600" y="1997075"/>
            <a:ext cx="5562600" cy="3581400"/>
          </a:xfrm>
        </p:spPr>
        <p:txBody>
          <a:bodyPr/>
          <a:lstStyle/>
          <a:p>
            <a:pPr marL="457200" indent="-457200" eaLnBrk="1" hangingPunct="1">
              <a:spcAft>
                <a:spcPct val="10000"/>
              </a:spcAft>
            </a:pPr>
            <a:r>
              <a:rPr lang="en-US" altLang="en-US" sz="2800" smtClean="0">
                <a:latin typeface="Comic Sans MS" panose="030F0702030302020204" pitchFamily="66" charset="0"/>
              </a:rPr>
              <a:t>Can occur anytime</a:t>
            </a:r>
          </a:p>
          <a:p>
            <a:pPr marL="457200" indent="-457200" eaLnBrk="1" hangingPunct="1">
              <a:spcAft>
                <a:spcPct val="10000"/>
              </a:spcAft>
            </a:pPr>
            <a:r>
              <a:rPr lang="en-US" altLang="en-US" sz="2800" smtClean="0">
                <a:latin typeface="Comic Sans MS" panose="030F0702030302020204" pitchFamily="66" charset="0"/>
              </a:rPr>
              <a:t>Usually develops at dusk</a:t>
            </a:r>
          </a:p>
          <a:p>
            <a:pPr marL="457200" indent="-457200" eaLnBrk="1" hangingPunct="1">
              <a:spcAft>
                <a:spcPct val="10000"/>
              </a:spcAft>
            </a:pPr>
            <a:r>
              <a:rPr lang="en-US" altLang="en-US" sz="2800" smtClean="0">
                <a:latin typeface="Comic Sans MS" panose="030F0702030302020204" pitchFamily="66" charset="0"/>
              </a:rPr>
              <a:t>May continue through night</a:t>
            </a:r>
          </a:p>
          <a:p>
            <a:pPr marL="457200" indent="-457200" eaLnBrk="1" hangingPunct="1">
              <a:spcAft>
                <a:spcPct val="10000"/>
              </a:spcAft>
            </a:pPr>
            <a:r>
              <a:rPr lang="en-US" altLang="en-US" sz="2800" smtClean="0">
                <a:latin typeface="Comic Sans MS" panose="030F0702030302020204" pitchFamily="66" charset="0"/>
              </a:rPr>
              <a:t>Breaks up when ground warms up in morning</a:t>
            </a:r>
          </a:p>
          <a:p>
            <a:pPr marL="457200" indent="-457200" eaLnBrk="1" hangingPunct="1">
              <a:spcAft>
                <a:spcPct val="10000"/>
              </a:spcAft>
            </a:pPr>
            <a:r>
              <a:rPr lang="en-US" altLang="en-US" sz="2800" smtClean="0">
                <a:latin typeface="Comic Sans MS" panose="030F0702030302020204" pitchFamily="66" charset="0"/>
              </a:rPr>
              <a:t>It may appear ideal, but is not</a:t>
            </a:r>
          </a:p>
        </p:txBody>
      </p:sp>
      <p:pic>
        <p:nvPicPr>
          <p:cNvPr id="223236" name="Picture 4" descr="MPj02275680000[1]"/>
          <p:cNvPicPr>
            <a:picLocks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6172200" y="4267200"/>
            <a:ext cx="2971800" cy="2514600"/>
          </a:xfrm>
          <a:noFill/>
          <a:ln w="28575">
            <a:solidFill>
              <a:schemeClr val="tx2"/>
            </a:solidFill>
            <a:miter lim="800000"/>
            <a:headEnd/>
            <a:tailEnd/>
          </a:ln>
        </p:spPr>
      </p:pic>
      <p:pic>
        <p:nvPicPr>
          <p:cNvPr id="223237" name="Picture 5" descr="MPj01828540000[1]"/>
          <p:cNvPicPr>
            <a:picLocks noChangeAspect="1" noChangeArrowheads="1"/>
          </p:cNvPicPr>
          <p:nvPr/>
        </p:nvPicPr>
        <p:blipFill>
          <a:blip r:embed="rId5">
            <a:extLst>
              <a:ext uri="{28A0092B-C50C-407E-A947-70E740481C1C}">
                <a14:useLocalDpi xmlns:a14="http://schemas.microsoft.com/office/drawing/2010/main" val="0"/>
              </a:ext>
            </a:extLst>
          </a:blip>
          <a:srcRect l="17509" t="28241" r="13342" b="-446"/>
          <a:stretch>
            <a:fillRect/>
          </a:stretch>
        </p:blipFill>
        <p:spPr bwMode="auto">
          <a:xfrm>
            <a:off x="6172200" y="228600"/>
            <a:ext cx="2971800" cy="2057400"/>
          </a:xfrm>
          <a:prstGeom prst="rect">
            <a:avLst/>
          </a:prstGeom>
          <a:noFill/>
          <a:ln w="2857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223238" name="Picture 6" descr="MPj03169120000[1]"/>
          <p:cNvPicPr>
            <a:picLocks noChangeAspect="1" noChangeArrowheads="1"/>
          </p:cNvPicPr>
          <p:nvPr>
            <p:ph sz="quarter" idx="3"/>
          </p:nvPr>
        </p:nvPicPr>
        <p:blipFill>
          <a:blip r:embed="rId6">
            <a:extLst>
              <a:ext uri="{28A0092B-C50C-407E-A947-70E740481C1C}">
                <a14:useLocalDpi xmlns:a14="http://schemas.microsoft.com/office/drawing/2010/main" val="0"/>
              </a:ext>
            </a:extLst>
          </a:blip>
          <a:srcRect/>
          <a:stretch>
            <a:fillRect/>
          </a:stretch>
        </p:blipFill>
        <p:spPr>
          <a:xfrm>
            <a:off x="6172200" y="2247900"/>
            <a:ext cx="2971800" cy="1981200"/>
          </a:xfrm>
          <a:noFill/>
          <a:ln w="28575">
            <a:solidFill>
              <a:schemeClr val="tx2"/>
            </a:solidFill>
            <a:miter lim="800000"/>
            <a:headEnd/>
            <a:tailEnd/>
          </a:ln>
        </p:spPr>
      </p:pic>
      <p:sp>
        <p:nvSpPr>
          <p:cNvPr id="223239" name="AutoShape 7"/>
          <p:cNvSpPr>
            <a:spLocks noChangeArrowheads="1"/>
          </p:cNvSpPr>
          <p:nvPr/>
        </p:nvSpPr>
        <p:spPr bwMode="auto">
          <a:xfrm>
            <a:off x="6400800" y="1447800"/>
            <a:ext cx="381000" cy="3657600"/>
          </a:xfrm>
          <a:prstGeom prst="downArrow">
            <a:avLst>
              <a:gd name="adj1" fmla="val 30833"/>
              <a:gd name="adj2" fmla="val 232889"/>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32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323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323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323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3235">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3238"/>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3235">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323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32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5" grpId="0" build="p"/>
      <p:bldP spid="22323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 20"/>
          <p:cNvGrpSpPr>
            <a:grpSpLocks/>
          </p:cNvGrpSpPr>
          <p:nvPr/>
        </p:nvGrpSpPr>
        <p:grpSpPr bwMode="auto">
          <a:xfrm>
            <a:off x="533400" y="381000"/>
            <a:ext cx="4186238" cy="2200275"/>
            <a:chOff x="336" y="240"/>
            <a:chExt cx="2637" cy="1386"/>
          </a:xfrm>
        </p:grpSpPr>
        <p:pic>
          <p:nvPicPr>
            <p:cNvPr id="11278" name="Picture 6" descr="ISNOTDR"/>
            <p:cNvPicPr>
              <a:picLocks noChangeAspect="1" noChangeArrowheads="1"/>
            </p:cNvPicPr>
            <p:nvPr/>
          </p:nvPicPr>
          <p:blipFill>
            <a:blip r:embed="rId3">
              <a:extLst>
                <a:ext uri="{28A0092B-C50C-407E-A947-70E740481C1C}">
                  <a14:useLocalDpi xmlns:a14="http://schemas.microsoft.com/office/drawing/2010/main" val="0"/>
                </a:ext>
              </a:extLst>
            </a:blip>
            <a:srcRect t="20213"/>
            <a:stretch>
              <a:fillRect/>
            </a:stretch>
          </p:blipFill>
          <p:spPr bwMode="auto">
            <a:xfrm>
              <a:off x="336" y="240"/>
              <a:ext cx="2590" cy="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pic>
        <p:sp>
          <p:nvSpPr>
            <p:cNvPr id="11279" name="Text Box 7"/>
            <p:cNvSpPr txBox="1">
              <a:spLocks noChangeArrowheads="1"/>
            </p:cNvSpPr>
            <p:nvPr/>
          </p:nvSpPr>
          <p:spPr bwMode="auto">
            <a:xfrm rot="-33384">
              <a:off x="1968" y="1008"/>
              <a:ext cx="100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solidFill>
                    <a:schemeClr val="bg1"/>
                  </a:solidFill>
                </a:rPr>
                <a:t>Target crop</a:t>
              </a:r>
              <a:endParaRPr lang="en-US" altLang="en-US"/>
            </a:p>
          </p:txBody>
        </p:sp>
        <p:sp>
          <p:nvSpPr>
            <p:cNvPr id="11280" name="Text Box 8"/>
            <p:cNvSpPr txBox="1">
              <a:spLocks noChangeArrowheads="1"/>
            </p:cNvSpPr>
            <p:nvPr/>
          </p:nvSpPr>
          <p:spPr bwMode="auto">
            <a:xfrm rot="-3165862">
              <a:off x="869" y="1067"/>
              <a:ext cx="849"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200">
                  <a:solidFill>
                    <a:schemeClr val="bg1"/>
                  </a:solidFill>
                </a:rPr>
                <a:t>Overspray</a:t>
              </a:r>
              <a:endParaRPr lang="en-US" altLang="en-US" sz="2000"/>
            </a:p>
          </p:txBody>
        </p:sp>
        <p:sp>
          <p:nvSpPr>
            <p:cNvPr id="11281" name="Text Box 9"/>
            <p:cNvSpPr txBox="1">
              <a:spLocks noChangeArrowheads="1"/>
            </p:cNvSpPr>
            <p:nvPr/>
          </p:nvSpPr>
          <p:spPr bwMode="auto">
            <a:xfrm>
              <a:off x="336" y="1002"/>
              <a:ext cx="947"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solidFill>
                    <a:srgbClr val="FFFFFF"/>
                  </a:solidFill>
                </a:rPr>
                <a:t>Non-target</a:t>
              </a:r>
            </a:p>
            <a:p>
              <a:r>
                <a:rPr lang="en-US" altLang="en-US">
                  <a:solidFill>
                    <a:srgbClr val="FFFFFF"/>
                  </a:solidFill>
                </a:rPr>
                <a:t>crop</a:t>
              </a:r>
            </a:p>
          </p:txBody>
        </p:sp>
      </p:grpSp>
      <p:grpSp>
        <p:nvGrpSpPr>
          <p:cNvPr id="11267" name="Group 10"/>
          <p:cNvGrpSpPr>
            <a:grpSpLocks/>
          </p:cNvGrpSpPr>
          <p:nvPr/>
        </p:nvGrpSpPr>
        <p:grpSpPr bwMode="auto">
          <a:xfrm>
            <a:off x="457200" y="3429000"/>
            <a:ext cx="3992563" cy="2616200"/>
            <a:chOff x="3456" y="2208"/>
            <a:chExt cx="2663" cy="1745"/>
          </a:xfrm>
        </p:grpSpPr>
        <p:pic>
          <p:nvPicPr>
            <p:cNvPr id="11274" name="Picture 11" descr="NETHR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6" y="2208"/>
              <a:ext cx="2592" cy="1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pic>
        <p:sp>
          <p:nvSpPr>
            <p:cNvPr id="11275" name="Rectangle 12"/>
            <p:cNvSpPr>
              <a:spLocks noChangeArrowheads="1"/>
            </p:cNvSpPr>
            <p:nvPr/>
          </p:nvSpPr>
          <p:spPr bwMode="auto">
            <a:xfrm>
              <a:off x="4080" y="2256"/>
              <a:ext cx="1296" cy="240"/>
            </a:xfrm>
            <a:prstGeom prst="rect">
              <a:avLst/>
            </a:prstGeom>
            <a:solidFill>
              <a:srgbClr val="990000"/>
            </a:solidFill>
            <a:ln>
              <a:noFill/>
            </a:ln>
            <a:extLst>
              <a:ext uri="{91240B29-F687-4F45-9708-019B960494DF}">
                <a14:hiddenLine xmlns:a14="http://schemas.microsoft.com/office/drawing/2010/main" w="38100" cmpd="dbl">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a:solidFill>
                    <a:schemeClr val="bg1"/>
                  </a:solidFill>
                </a:rPr>
                <a:t>Overspray</a:t>
              </a:r>
            </a:p>
          </p:txBody>
        </p:sp>
        <p:sp>
          <p:nvSpPr>
            <p:cNvPr id="11276" name="Text Box 13"/>
            <p:cNvSpPr txBox="1">
              <a:spLocks noChangeArrowheads="1"/>
            </p:cNvSpPr>
            <p:nvPr/>
          </p:nvSpPr>
          <p:spPr bwMode="auto">
            <a:xfrm>
              <a:off x="3494" y="3434"/>
              <a:ext cx="1064" cy="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solidFill>
                    <a:schemeClr val="bg1"/>
                  </a:solidFill>
                </a:rPr>
                <a:t>Target crop</a:t>
              </a:r>
            </a:p>
          </p:txBody>
        </p:sp>
        <p:sp>
          <p:nvSpPr>
            <p:cNvPr id="11277" name="Text Box 14"/>
            <p:cNvSpPr txBox="1">
              <a:spLocks noChangeArrowheads="1"/>
            </p:cNvSpPr>
            <p:nvPr/>
          </p:nvSpPr>
          <p:spPr bwMode="auto">
            <a:xfrm>
              <a:off x="4704" y="3648"/>
              <a:ext cx="1415" cy="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solidFill>
                    <a:schemeClr val="bg1"/>
                  </a:solidFill>
                </a:rPr>
                <a:t>Non-target crop</a:t>
              </a:r>
              <a:endParaRPr lang="en-US" altLang="en-US"/>
            </a:p>
          </p:txBody>
        </p:sp>
      </p:grpSp>
      <p:sp>
        <p:nvSpPr>
          <p:cNvPr id="11268" name="AutoShape 15"/>
          <p:cNvSpPr>
            <a:spLocks noChangeArrowheads="1"/>
          </p:cNvSpPr>
          <p:nvPr/>
        </p:nvSpPr>
        <p:spPr bwMode="auto">
          <a:xfrm rot="10799669">
            <a:off x="1676400" y="2590800"/>
            <a:ext cx="304800" cy="304800"/>
          </a:xfrm>
          <a:prstGeom prst="downArrow">
            <a:avLst>
              <a:gd name="adj1" fmla="val 50000"/>
              <a:gd name="adj2" fmla="val 25000"/>
            </a:avLst>
          </a:prstGeom>
          <a:solidFill>
            <a:schemeClr val="bg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1269" name="AutoShape 16"/>
          <p:cNvSpPr>
            <a:spLocks noChangeArrowheads="1"/>
          </p:cNvSpPr>
          <p:nvPr/>
        </p:nvSpPr>
        <p:spPr bwMode="auto">
          <a:xfrm>
            <a:off x="2743200" y="3124200"/>
            <a:ext cx="304800" cy="304800"/>
          </a:xfrm>
          <a:prstGeom prst="downArrow">
            <a:avLst>
              <a:gd name="adj1" fmla="val 50000"/>
              <a:gd name="adj2" fmla="val 25000"/>
            </a:avLst>
          </a:prstGeom>
          <a:solidFill>
            <a:schemeClr val="bg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1270" name="Text Box 17"/>
          <p:cNvSpPr txBox="1">
            <a:spLocks noChangeArrowheads="1"/>
          </p:cNvSpPr>
          <p:nvPr/>
        </p:nvSpPr>
        <p:spPr bwMode="auto">
          <a:xfrm>
            <a:off x="2057400" y="2667000"/>
            <a:ext cx="1701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800"/>
              <a:t>Applicator Error</a:t>
            </a:r>
          </a:p>
        </p:txBody>
      </p:sp>
      <p:sp>
        <p:nvSpPr>
          <p:cNvPr id="11271" name="Text Box 19"/>
          <p:cNvSpPr txBox="1">
            <a:spLocks noChangeArrowheads="1"/>
          </p:cNvSpPr>
          <p:nvPr/>
        </p:nvSpPr>
        <p:spPr bwMode="auto">
          <a:xfrm>
            <a:off x="685800" y="2971800"/>
            <a:ext cx="210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800"/>
              <a:t>Equipment Problems</a:t>
            </a:r>
          </a:p>
        </p:txBody>
      </p:sp>
      <p:sp>
        <p:nvSpPr>
          <p:cNvPr id="11272" name="Text Box 21"/>
          <p:cNvSpPr txBox="1">
            <a:spLocks noChangeArrowheads="1"/>
          </p:cNvSpPr>
          <p:nvPr/>
        </p:nvSpPr>
        <p:spPr bwMode="auto">
          <a:xfrm>
            <a:off x="4876800" y="1093788"/>
            <a:ext cx="31067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800">
                <a:solidFill>
                  <a:schemeClr val="bg1"/>
                </a:solidFill>
                <a:latin typeface="Comic Sans MS" panose="030F0702030302020204" pitchFamily="66" charset="0"/>
              </a:rPr>
              <a:t>This is not drift…</a:t>
            </a:r>
          </a:p>
        </p:txBody>
      </p:sp>
      <p:sp>
        <p:nvSpPr>
          <p:cNvPr id="11273" name="Text Box 22"/>
          <p:cNvSpPr txBox="1">
            <a:spLocks noChangeArrowheads="1"/>
          </p:cNvSpPr>
          <p:nvPr/>
        </p:nvSpPr>
        <p:spPr bwMode="auto">
          <a:xfrm>
            <a:off x="5257800" y="3684588"/>
            <a:ext cx="35496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800">
                <a:latin typeface="Comic Sans MS" panose="030F0702030302020204" pitchFamily="66" charset="0"/>
              </a:rPr>
              <a:t>…and neither is this.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81000" y="307975"/>
            <a:ext cx="8305800" cy="1143000"/>
          </a:xfrm>
        </p:spPr>
        <p:txBody>
          <a:bodyPr/>
          <a:lstStyle/>
          <a:p>
            <a:pPr eaLnBrk="1" hangingPunct="1"/>
            <a:r>
              <a:rPr lang="en-US" altLang="en-US" sz="3600" b="0" smtClean="0">
                <a:solidFill>
                  <a:schemeClr val="bg1"/>
                </a:solidFill>
                <a:latin typeface="Comic Sans MS" panose="030F0702030302020204" pitchFamily="66" charset="0"/>
              </a:rPr>
              <a:t>Stable Air Conditions: </a:t>
            </a:r>
            <a:br>
              <a:rPr lang="en-US" altLang="en-US" sz="3600" b="0" smtClean="0">
                <a:solidFill>
                  <a:schemeClr val="bg1"/>
                </a:solidFill>
                <a:latin typeface="Comic Sans MS" panose="030F0702030302020204" pitchFamily="66" charset="0"/>
              </a:rPr>
            </a:br>
            <a:r>
              <a:rPr lang="en-US" altLang="en-US" sz="3600" b="0" smtClean="0">
                <a:solidFill>
                  <a:schemeClr val="bg1"/>
                </a:solidFill>
                <a:latin typeface="Comic Sans MS" panose="030F0702030302020204" pitchFamily="66" charset="0"/>
              </a:rPr>
              <a:t>Temperature Inversion</a:t>
            </a:r>
          </a:p>
        </p:txBody>
      </p:sp>
      <p:grpSp>
        <p:nvGrpSpPr>
          <p:cNvPr id="43011" name="Group 4"/>
          <p:cNvGrpSpPr>
            <a:grpSpLocks/>
          </p:cNvGrpSpPr>
          <p:nvPr/>
        </p:nvGrpSpPr>
        <p:grpSpPr bwMode="auto">
          <a:xfrm>
            <a:off x="1290638" y="1577975"/>
            <a:ext cx="6594475" cy="4256088"/>
            <a:chOff x="816" y="1248"/>
            <a:chExt cx="4146" cy="2850"/>
          </a:xfrm>
        </p:grpSpPr>
        <p:pic>
          <p:nvPicPr>
            <p:cNvPr id="43012" name="Picture 5" descr="cf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6" y="1248"/>
              <a:ext cx="4128" cy="2850"/>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43013" name="Text Box 6"/>
            <p:cNvSpPr txBox="1">
              <a:spLocks noChangeArrowheads="1"/>
            </p:cNvSpPr>
            <p:nvPr/>
          </p:nvSpPr>
          <p:spPr bwMode="auto">
            <a:xfrm>
              <a:off x="3024" y="3888"/>
              <a:ext cx="1938"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400">
                  <a:solidFill>
                    <a:schemeClr val="bg1"/>
                  </a:solidFill>
                  <a:latin typeface="Arial" panose="020B0604020202020204" pitchFamily="34" charset="0"/>
                </a:rPr>
                <a:t>G.Thomasson and C. Ramsay, WSU</a:t>
              </a:r>
            </a:p>
          </p:txBody>
        </p:sp>
      </p:grpSp>
    </p:spTree>
    <p:custDataLst>
      <p:tags r:id="rId1"/>
    </p:custData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5800" y="533400"/>
            <a:ext cx="7772400" cy="660400"/>
          </a:xfrm>
        </p:spPr>
        <p:txBody>
          <a:bodyPr/>
          <a:lstStyle/>
          <a:p>
            <a:pPr eaLnBrk="1" hangingPunct="1"/>
            <a:r>
              <a:rPr lang="en-US" altLang="en-US" sz="3200" smtClean="0">
                <a:solidFill>
                  <a:schemeClr val="bg1"/>
                </a:solidFill>
                <a:latin typeface="Comic Sans MS" panose="030F0702030302020204" pitchFamily="66" charset="0"/>
              </a:rPr>
              <a:t>Costlier Pursuits of Drift Reduction</a:t>
            </a:r>
          </a:p>
        </p:txBody>
      </p:sp>
      <p:sp>
        <p:nvSpPr>
          <p:cNvPr id="44035" name="Rectangle 3"/>
          <p:cNvSpPr>
            <a:spLocks noGrp="1" noChangeArrowheads="1"/>
          </p:cNvSpPr>
          <p:nvPr>
            <p:ph type="body" sz="half" idx="1"/>
          </p:nvPr>
        </p:nvSpPr>
        <p:spPr/>
        <p:txBody>
          <a:bodyPr/>
          <a:lstStyle/>
          <a:p>
            <a:pPr marL="533400" indent="-533400" eaLnBrk="1" hangingPunct="1">
              <a:buFontTx/>
              <a:buNone/>
            </a:pPr>
            <a:r>
              <a:rPr lang="en-US" altLang="en-US" sz="2400" smtClean="0">
                <a:latin typeface="Comic Sans MS" panose="030F0702030302020204" pitchFamily="66" charset="0"/>
              </a:rPr>
              <a:t>Consider using these sprayer technologies:</a:t>
            </a:r>
            <a:endParaRPr lang="en-US" altLang="en-US" sz="2800" smtClean="0">
              <a:latin typeface="Comic Sans MS" panose="030F0702030302020204" pitchFamily="66" charset="0"/>
            </a:endParaRPr>
          </a:p>
          <a:p>
            <a:pPr marL="914400" lvl="1" indent="-457200" eaLnBrk="1" hangingPunct="1">
              <a:buFontTx/>
              <a:buAutoNum type="arabicPeriod"/>
            </a:pPr>
            <a:r>
              <a:rPr lang="en-US" altLang="en-US" sz="2400" smtClean="0">
                <a:latin typeface="Comic Sans MS" panose="030F0702030302020204" pitchFamily="66" charset="0"/>
              </a:rPr>
              <a:t>Spray Shields</a:t>
            </a:r>
          </a:p>
          <a:p>
            <a:pPr marL="914400" lvl="1" indent="-457200" eaLnBrk="1" hangingPunct="1">
              <a:buFontTx/>
              <a:buAutoNum type="arabicPeriod"/>
            </a:pPr>
            <a:r>
              <a:rPr lang="en-US" altLang="en-US" sz="2400" smtClean="0">
                <a:latin typeface="Comic Sans MS" panose="030F0702030302020204" pitchFamily="66" charset="0"/>
              </a:rPr>
              <a:t>Electrostatic Sprayers</a:t>
            </a:r>
          </a:p>
          <a:p>
            <a:pPr marL="914400" lvl="1" indent="-457200" eaLnBrk="1" hangingPunct="1">
              <a:buFontTx/>
              <a:buAutoNum type="arabicPeriod"/>
            </a:pPr>
            <a:r>
              <a:rPr lang="en-US" altLang="en-US" sz="2400" smtClean="0">
                <a:latin typeface="Comic Sans MS" panose="030F0702030302020204" pitchFamily="66" charset="0"/>
              </a:rPr>
              <a:t>Air-assisted Sprayers</a:t>
            </a:r>
          </a:p>
        </p:txBody>
      </p:sp>
      <p:pic>
        <p:nvPicPr>
          <p:cNvPr id="44036" name="Picture 4" descr="320fea1"/>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l="4027" t="33098" r="34657"/>
          <a:stretch>
            <a:fillRect/>
          </a:stretch>
        </p:blipFill>
        <p:spPr>
          <a:xfrm>
            <a:off x="4956175" y="1524000"/>
            <a:ext cx="2716213" cy="1714500"/>
          </a:xfrm>
          <a:noFill/>
          <a:ln w="28575">
            <a:solidFill>
              <a:schemeClr val="tx2"/>
            </a:solidFill>
            <a:miter lim="800000"/>
            <a:headEnd/>
            <a:tailEnd/>
          </a:ln>
        </p:spPr>
      </p:pic>
      <p:pic>
        <p:nvPicPr>
          <p:cNvPr id="44037" name="Picture 6"/>
          <p:cNvPicPr>
            <a:picLocks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4956175" y="4983163"/>
            <a:ext cx="3810000" cy="1309687"/>
          </a:xfrm>
          <a:noFill/>
          <a:ln w="38100">
            <a:solidFill>
              <a:schemeClr val="tx1"/>
            </a:solidFill>
            <a:miter lim="800000"/>
            <a:headEnd/>
            <a:tailEnd/>
          </a:ln>
        </p:spPr>
      </p:pic>
      <p:pic>
        <p:nvPicPr>
          <p:cNvPr id="44038" name="Picture 8" descr="scan"/>
          <p:cNvPicPr>
            <a:picLocks noChangeAspect="1" noChangeArrowheads="1"/>
          </p:cNvPicPr>
          <p:nvPr/>
        </p:nvPicPr>
        <p:blipFill>
          <a:blip r:embed="rId5">
            <a:extLst>
              <a:ext uri="{28A0092B-C50C-407E-A947-70E740481C1C}">
                <a14:useLocalDpi xmlns:a14="http://schemas.microsoft.com/office/drawing/2010/main" val="0"/>
              </a:ext>
            </a:extLst>
          </a:blip>
          <a:srcRect l="12064" r="2080" b="6953"/>
          <a:stretch>
            <a:fillRect/>
          </a:stretch>
        </p:blipFill>
        <p:spPr bwMode="auto">
          <a:xfrm>
            <a:off x="5519738" y="3238500"/>
            <a:ext cx="2938462" cy="164782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4039" name="Text Box 9"/>
          <p:cNvSpPr txBox="1">
            <a:spLocks noChangeArrowheads="1"/>
          </p:cNvSpPr>
          <p:nvPr/>
        </p:nvSpPr>
        <p:spPr bwMode="auto">
          <a:xfrm>
            <a:off x="4454525" y="1963738"/>
            <a:ext cx="495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chemeClr val="hlink"/>
                </a:solidFill>
                <a:latin typeface="Comic Sans MS" panose="030F0702030302020204" pitchFamily="66" charset="0"/>
              </a:rPr>
              <a:t>1.</a:t>
            </a:r>
          </a:p>
        </p:txBody>
      </p:sp>
      <p:sp>
        <p:nvSpPr>
          <p:cNvPr id="44040" name="Text Box 10"/>
          <p:cNvSpPr txBox="1">
            <a:spLocks noChangeArrowheads="1"/>
          </p:cNvSpPr>
          <p:nvPr/>
        </p:nvSpPr>
        <p:spPr bwMode="auto">
          <a:xfrm>
            <a:off x="4749800" y="3735388"/>
            <a:ext cx="446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olidFill>
                  <a:schemeClr val="hlink"/>
                </a:solidFill>
                <a:latin typeface="Comic Sans MS" panose="030F0702030302020204" pitchFamily="66" charset="0"/>
              </a:rPr>
              <a:t>2.</a:t>
            </a:r>
          </a:p>
        </p:txBody>
      </p:sp>
      <p:sp>
        <p:nvSpPr>
          <p:cNvPr id="44041" name="Text Box 11"/>
          <p:cNvSpPr txBox="1">
            <a:spLocks noChangeArrowheads="1"/>
          </p:cNvSpPr>
          <p:nvPr/>
        </p:nvSpPr>
        <p:spPr bwMode="auto">
          <a:xfrm>
            <a:off x="4289425" y="5303838"/>
            <a:ext cx="446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olidFill>
                  <a:schemeClr val="hlink"/>
                </a:solidFill>
                <a:latin typeface="Comic Sans MS" panose="030F0702030302020204" pitchFamily="66" charset="0"/>
              </a:rPr>
              <a:t>3.</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800" y="531813"/>
            <a:ext cx="7772400" cy="650875"/>
          </a:xfrm>
        </p:spPr>
        <p:txBody>
          <a:bodyPr/>
          <a:lstStyle/>
          <a:p>
            <a:pPr eaLnBrk="1" hangingPunct="1"/>
            <a:r>
              <a:rPr lang="en-US" altLang="en-US" sz="3600" smtClean="0">
                <a:solidFill>
                  <a:schemeClr val="bg1"/>
                </a:solidFill>
                <a:latin typeface="Comic Sans MS" panose="030F0702030302020204" pitchFamily="66" charset="0"/>
              </a:rPr>
              <a:t>Summary</a:t>
            </a:r>
          </a:p>
        </p:txBody>
      </p:sp>
      <p:sp>
        <p:nvSpPr>
          <p:cNvPr id="45059" name="Rectangle 3"/>
          <p:cNvSpPr>
            <a:spLocks noGrp="1" noChangeArrowheads="1"/>
          </p:cNvSpPr>
          <p:nvPr>
            <p:ph type="body" idx="1"/>
          </p:nvPr>
        </p:nvSpPr>
        <p:spPr>
          <a:xfrm>
            <a:off x="685800" y="1598613"/>
            <a:ext cx="8135938" cy="4225925"/>
          </a:xfrm>
        </p:spPr>
        <p:txBody>
          <a:bodyPr/>
          <a:lstStyle/>
          <a:p>
            <a:pPr eaLnBrk="1" hangingPunct="1">
              <a:lnSpc>
                <a:spcPct val="80000"/>
              </a:lnSpc>
            </a:pPr>
            <a:r>
              <a:rPr lang="en-US" altLang="en-US" sz="2400" b="1" smtClean="0">
                <a:latin typeface="Comic Sans MS" panose="030F0702030302020204" pitchFamily="66" charset="0"/>
              </a:rPr>
              <a:t>Drift management</a:t>
            </a:r>
            <a:r>
              <a:rPr lang="en-US" altLang="en-US" sz="2400" smtClean="0">
                <a:latin typeface="Comic Sans MS" panose="030F0702030302020204" pitchFamily="66" charset="0"/>
              </a:rPr>
              <a:t> depends on proper planning and decision making</a:t>
            </a:r>
          </a:p>
          <a:p>
            <a:pPr eaLnBrk="1" hangingPunct="1">
              <a:lnSpc>
                <a:spcPct val="80000"/>
              </a:lnSpc>
              <a:buFontTx/>
              <a:buNone/>
            </a:pPr>
            <a:endParaRPr lang="en-US" altLang="en-US" sz="2400" smtClean="0">
              <a:latin typeface="Comic Sans MS" panose="030F0702030302020204" pitchFamily="66" charset="0"/>
            </a:endParaRPr>
          </a:p>
          <a:p>
            <a:pPr eaLnBrk="1" hangingPunct="1">
              <a:lnSpc>
                <a:spcPct val="80000"/>
              </a:lnSpc>
            </a:pPr>
            <a:r>
              <a:rPr lang="en-US" altLang="en-US" sz="2400" smtClean="0">
                <a:latin typeface="Comic Sans MS" panose="030F0702030302020204" pitchFamily="66" charset="0"/>
              </a:rPr>
              <a:t>Choose the </a:t>
            </a:r>
            <a:r>
              <a:rPr lang="en-US" altLang="en-US" sz="2400" b="1" smtClean="0">
                <a:latin typeface="Comic Sans MS" panose="030F0702030302020204" pitchFamily="66" charset="0"/>
              </a:rPr>
              <a:t>right tip</a:t>
            </a:r>
            <a:r>
              <a:rPr lang="en-US" altLang="en-US" sz="2400" smtClean="0">
                <a:latin typeface="Comic Sans MS" panose="030F0702030302020204" pitchFamily="66" charset="0"/>
              </a:rPr>
              <a:t> and </a:t>
            </a:r>
            <a:r>
              <a:rPr lang="en-US" altLang="en-US" sz="2400" b="1" smtClean="0">
                <a:latin typeface="Comic Sans MS" panose="030F0702030302020204" pitchFamily="66" charset="0"/>
              </a:rPr>
              <a:t>pressure</a:t>
            </a:r>
            <a:r>
              <a:rPr lang="en-US" altLang="en-US" sz="2400" smtClean="0">
                <a:latin typeface="Comic Sans MS" panose="030F0702030302020204" pitchFamily="66" charset="0"/>
              </a:rPr>
              <a:t>.</a:t>
            </a:r>
          </a:p>
          <a:p>
            <a:pPr lvl="1" eaLnBrk="1" hangingPunct="1">
              <a:lnSpc>
                <a:spcPct val="80000"/>
              </a:lnSpc>
            </a:pPr>
            <a:r>
              <a:rPr lang="en-US" altLang="en-US" sz="1600" smtClean="0">
                <a:latin typeface="Comic Sans MS" panose="030F0702030302020204" pitchFamily="66" charset="0"/>
              </a:rPr>
              <a:t>The goal is to get the largest droplets without sacrificing good target coverage.</a:t>
            </a:r>
          </a:p>
          <a:p>
            <a:pPr lvl="1" eaLnBrk="1" hangingPunct="1">
              <a:lnSpc>
                <a:spcPct val="80000"/>
              </a:lnSpc>
            </a:pPr>
            <a:r>
              <a:rPr lang="en-US" altLang="en-US" sz="1600" smtClean="0">
                <a:latin typeface="Comic Sans MS" panose="030F0702030302020204" pitchFamily="66" charset="0"/>
              </a:rPr>
              <a:t>Drift reducing nozzles do not eliminate drift, they only reduce it.</a:t>
            </a:r>
          </a:p>
          <a:p>
            <a:pPr lvl="1" eaLnBrk="1" hangingPunct="1">
              <a:lnSpc>
                <a:spcPct val="80000"/>
              </a:lnSpc>
              <a:buFontTx/>
              <a:buNone/>
            </a:pPr>
            <a:endParaRPr lang="en-US" altLang="en-US" sz="1400" smtClean="0">
              <a:latin typeface="Comic Sans MS" panose="030F0702030302020204" pitchFamily="66" charset="0"/>
            </a:endParaRPr>
          </a:p>
          <a:p>
            <a:pPr eaLnBrk="1" hangingPunct="1">
              <a:lnSpc>
                <a:spcPct val="80000"/>
              </a:lnSpc>
            </a:pPr>
            <a:r>
              <a:rPr lang="en-US" altLang="en-US" sz="2400" smtClean="0">
                <a:latin typeface="Comic Sans MS" panose="030F0702030302020204" pitchFamily="66" charset="0"/>
              </a:rPr>
              <a:t>Lower the </a:t>
            </a:r>
            <a:r>
              <a:rPr lang="en-US" altLang="en-US" sz="2400" b="1" smtClean="0">
                <a:latin typeface="Comic Sans MS" panose="030F0702030302020204" pitchFamily="66" charset="0"/>
              </a:rPr>
              <a:t>boom</a:t>
            </a:r>
            <a:r>
              <a:rPr lang="en-US" altLang="en-US" sz="2400" smtClean="0">
                <a:latin typeface="Comic Sans MS" panose="030F0702030302020204" pitchFamily="66" charset="0"/>
              </a:rPr>
              <a:t> as far as possible</a:t>
            </a:r>
          </a:p>
          <a:p>
            <a:pPr eaLnBrk="1" hangingPunct="1">
              <a:lnSpc>
                <a:spcPct val="80000"/>
              </a:lnSpc>
              <a:buFontTx/>
              <a:buNone/>
            </a:pPr>
            <a:endParaRPr lang="en-US" altLang="en-US" sz="2000" smtClean="0">
              <a:latin typeface="Comic Sans MS" panose="030F0702030302020204" pitchFamily="66" charset="0"/>
            </a:endParaRPr>
          </a:p>
          <a:p>
            <a:pPr eaLnBrk="1" hangingPunct="1">
              <a:lnSpc>
                <a:spcPct val="80000"/>
              </a:lnSpc>
            </a:pPr>
            <a:r>
              <a:rPr lang="en-US" altLang="en-US" sz="2400" smtClean="0">
                <a:latin typeface="Comic Sans MS" panose="030F0702030302020204" pitchFamily="66" charset="0"/>
              </a:rPr>
              <a:t>Assess </a:t>
            </a:r>
            <a:r>
              <a:rPr lang="en-US" altLang="en-US" sz="2400" b="1" smtClean="0">
                <a:latin typeface="Comic Sans MS" panose="030F0702030302020204" pitchFamily="66" charset="0"/>
              </a:rPr>
              <a:t>weather</a:t>
            </a:r>
            <a:r>
              <a:rPr lang="en-US" altLang="en-US" sz="2400" smtClean="0">
                <a:latin typeface="Comic Sans MS" panose="030F0702030302020204" pitchFamily="66" charset="0"/>
              </a:rPr>
              <a:t> conditions</a:t>
            </a:r>
          </a:p>
          <a:p>
            <a:pPr lvl="1" eaLnBrk="1" hangingPunct="1">
              <a:lnSpc>
                <a:spcPct val="80000"/>
              </a:lnSpc>
            </a:pPr>
            <a:r>
              <a:rPr lang="en-US" altLang="en-US" sz="1600" smtClean="0">
                <a:latin typeface="Comic Sans MS" panose="030F0702030302020204" pitchFamily="66" charset="0"/>
              </a:rPr>
              <a:t>Deciding </a:t>
            </a:r>
            <a:r>
              <a:rPr lang="en-US" altLang="en-US" sz="1600" b="1" u="sng" smtClean="0">
                <a:latin typeface="Comic Sans MS" panose="030F0702030302020204" pitchFamily="66" charset="0"/>
              </a:rPr>
              <a:t>not to spray</a:t>
            </a:r>
            <a:r>
              <a:rPr lang="en-US" altLang="en-US" sz="1600" smtClean="0">
                <a:latin typeface="Comic Sans MS" panose="030F0702030302020204" pitchFamily="66" charset="0"/>
              </a:rPr>
              <a:t> or </a:t>
            </a:r>
            <a:r>
              <a:rPr lang="en-US" altLang="en-US" sz="1600" b="1" u="sng" smtClean="0">
                <a:latin typeface="Comic Sans MS" panose="030F0702030302020204" pitchFamily="66" charset="0"/>
              </a:rPr>
              <a:t>stopping</a:t>
            </a:r>
            <a:r>
              <a:rPr lang="en-US" altLang="en-US" sz="1600" smtClean="0">
                <a:latin typeface="Comic Sans MS" panose="030F0702030302020204" pitchFamily="66" charset="0"/>
              </a:rPr>
              <a:t> in the midst of poor spraying conditions is the best way to prevent drift!</a:t>
            </a:r>
          </a:p>
          <a:p>
            <a:pPr lvl="1" eaLnBrk="1" hangingPunct="1">
              <a:lnSpc>
                <a:spcPct val="80000"/>
              </a:lnSpc>
              <a:buFontTx/>
              <a:buNone/>
            </a:pPr>
            <a:endParaRPr lang="en-US" altLang="en-US" sz="1600" smtClean="0">
              <a:latin typeface="Comic Sans MS" panose="030F0702030302020204" pitchFamily="66"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altLang="en-US" sz="3600" smtClean="0">
                <a:solidFill>
                  <a:schemeClr val="bg1"/>
                </a:solidFill>
                <a:latin typeface="Comic Sans MS" panose="030F0702030302020204" pitchFamily="66" charset="0"/>
              </a:rPr>
              <a:t>In Conclusion</a:t>
            </a:r>
          </a:p>
        </p:txBody>
      </p:sp>
      <p:sp>
        <p:nvSpPr>
          <p:cNvPr id="46083" name="Rectangle 3"/>
          <p:cNvSpPr>
            <a:spLocks noGrp="1" noChangeArrowheads="1"/>
          </p:cNvSpPr>
          <p:nvPr>
            <p:ph type="body" sz="half" idx="1"/>
          </p:nvPr>
        </p:nvSpPr>
        <p:spPr/>
        <p:txBody>
          <a:bodyPr/>
          <a:lstStyle/>
          <a:p>
            <a:pPr eaLnBrk="1" hangingPunct="1">
              <a:buFontTx/>
              <a:buNone/>
            </a:pPr>
            <a:endParaRPr lang="en-US" altLang="en-US" sz="2800" smtClean="0"/>
          </a:p>
          <a:p>
            <a:pPr eaLnBrk="1" hangingPunct="1"/>
            <a:endParaRPr lang="en-US" altLang="en-US" sz="2800" smtClean="0"/>
          </a:p>
        </p:txBody>
      </p:sp>
      <p:pic>
        <p:nvPicPr>
          <p:cNvPr id="318469" name="Picture 5" descr="MCj03188600000[1]"/>
          <p:cNvPicPr>
            <a:picLocks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6156325" y="3544888"/>
            <a:ext cx="1824038" cy="1531937"/>
          </a:xfrm>
          <a:noFill/>
        </p:spPr>
      </p:pic>
      <p:sp>
        <p:nvSpPr>
          <p:cNvPr id="318468" name="Text Box 4"/>
          <p:cNvSpPr txBox="1">
            <a:spLocks noChangeArrowheads="1"/>
          </p:cNvSpPr>
          <p:nvPr/>
        </p:nvSpPr>
        <p:spPr bwMode="auto">
          <a:xfrm>
            <a:off x="841375" y="3870325"/>
            <a:ext cx="5073650" cy="822325"/>
          </a:xfrm>
          <a:prstGeom prst="rect">
            <a:avLst/>
          </a:prstGeom>
          <a:noFill/>
          <a:ln w="12700">
            <a:noFill/>
            <a:miter lim="800000"/>
            <a:headEnd type="none" w="sm" len="sm"/>
            <a:tailEnd type="none" w="sm" len="sm"/>
          </a:ln>
          <a:effectLst/>
        </p:spPr>
        <p:txBody>
          <a:bodyPr wrap="none">
            <a:spAutoFit/>
          </a:bodyPr>
          <a:lstStyle/>
          <a:p>
            <a:pPr>
              <a:defRPr/>
            </a:pPr>
            <a:r>
              <a:rPr lang="en-US">
                <a:solidFill>
                  <a:schemeClr val="accent2"/>
                </a:solidFill>
                <a:effectLst>
                  <a:outerShdw blurRad="38100" dist="38100" dir="2700000" algn="tl">
                    <a:srgbClr val="000000"/>
                  </a:outerShdw>
                </a:effectLst>
                <a:latin typeface="Comic Sans MS" pitchFamily="66" charset="0"/>
              </a:rPr>
              <a:t>Do your part to keep agrichemical </a:t>
            </a:r>
          </a:p>
          <a:p>
            <a:pPr>
              <a:defRPr/>
            </a:pPr>
            <a:r>
              <a:rPr lang="en-US">
                <a:solidFill>
                  <a:schemeClr val="accent2"/>
                </a:solidFill>
                <a:effectLst>
                  <a:outerShdw blurRad="38100" dist="38100" dir="2700000" algn="tl">
                    <a:srgbClr val="000000"/>
                  </a:outerShdw>
                </a:effectLst>
                <a:latin typeface="Comic Sans MS" pitchFamily="66" charset="0"/>
              </a:rPr>
              <a:t>applications on target.</a:t>
            </a:r>
          </a:p>
        </p:txBody>
      </p:sp>
      <p:sp>
        <p:nvSpPr>
          <p:cNvPr id="46086" name="Text Box 7"/>
          <p:cNvSpPr txBox="1">
            <a:spLocks noChangeArrowheads="1"/>
          </p:cNvSpPr>
          <p:nvPr/>
        </p:nvSpPr>
        <p:spPr bwMode="auto">
          <a:xfrm>
            <a:off x="3311525" y="2057400"/>
            <a:ext cx="5010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latin typeface="Comic Sans MS" panose="030F0702030302020204" pitchFamily="66" charset="0"/>
              </a:rPr>
              <a:t>You have the most important role </a:t>
            </a:r>
          </a:p>
          <a:p>
            <a:pPr eaLnBrk="1" hangingPunct="1"/>
            <a:r>
              <a:rPr lang="en-US" altLang="en-US">
                <a:latin typeface="Comic Sans MS" panose="030F0702030302020204" pitchFamily="66" charset="0"/>
              </a:rPr>
              <a:t>in lessening spray drift problems.</a:t>
            </a:r>
          </a:p>
        </p:txBody>
      </p:sp>
      <p:pic>
        <p:nvPicPr>
          <p:cNvPr id="46087" name="Picture 14" descr="MCBS00791_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663" y="1490663"/>
            <a:ext cx="1820862" cy="205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184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838200"/>
            <a:ext cx="7772400" cy="685800"/>
          </a:xfrm>
        </p:spPr>
        <p:txBody>
          <a:bodyPr/>
          <a:lstStyle/>
          <a:p>
            <a:pPr eaLnBrk="1" hangingPunct="1"/>
            <a:r>
              <a:rPr lang="en-US" altLang="en-US" sz="3600" smtClean="0">
                <a:solidFill>
                  <a:schemeClr val="bg1"/>
                </a:solidFill>
                <a:latin typeface="Comic Sans MS" panose="030F0702030302020204" pitchFamily="66" charset="0"/>
              </a:rPr>
              <a:t>Acknowledgments</a:t>
            </a:r>
          </a:p>
        </p:txBody>
      </p:sp>
      <p:sp>
        <p:nvSpPr>
          <p:cNvPr id="47107" name="Rectangle 3"/>
          <p:cNvSpPr>
            <a:spLocks noGrp="1" noChangeArrowheads="1"/>
          </p:cNvSpPr>
          <p:nvPr>
            <p:ph type="body" idx="1"/>
          </p:nvPr>
        </p:nvSpPr>
        <p:spPr/>
        <p:txBody>
          <a:bodyPr/>
          <a:lstStyle/>
          <a:p>
            <a:pPr lvl="1" eaLnBrk="1" hangingPunct="1">
              <a:lnSpc>
                <a:spcPct val="90000"/>
              </a:lnSpc>
            </a:pPr>
            <a:r>
              <a:rPr lang="en-US" altLang="en-US" sz="2400" smtClean="0">
                <a:latin typeface="Comic Sans MS" panose="030F0702030302020204" pitchFamily="66" charset="0"/>
              </a:rPr>
              <a:t>Western Crop Protection Association; D. Gardisser &amp; P. Spradley, Univ. of Ark; and, R. Wolf, Kansas State Univ.</a:t>
            </a:r>
          </a:p>
          <a:p>
            <a:pPr lvl="1" eaLnBrk="1" hangingPunct="1">
              <a:lnSpc>
                <a:spcPct val="90000"/>
              </a:lnSpc>
            </a:pPr>
            <a:r>
              <a:rPr lang="en-US" altLang="en-US" sz="2400" smtClean="0">
                <a:latin typeface="Comic Sans MS" panose="030F0702030302020204" pitchFamily="66" charset="0"/>
              </a:rPr>
              <a:t>Spraying Systems Co.</a:t>
            </a:r>
          </a:p>
          <a:p>
            <a:pPr lvl="1" eaLnBrk="1" hangingPunct="1">
              <a:lnSpc>
                <a:spcPct val="90000"/>
              </a:lnSpc>
            </a:pPr>
            <a:r>
              <a:rPr lang="en-US" altLang="en-US" sz="2400" smtClean="0">
                <a:latin typeface="Comic Sans MS" panose="030F0702030302020204" pitchFamily="66" charset="0"/>
              </a:rPr>
              <a:t>Brent Prignitz, Iowa State University</a:t>
            </a:r>
          </a:p>
          <a:p>
            <a:pPr lvl="1" eaLnBrk="1" hangingPunct="1">
              <a:lnSpc>
                <a:spcPct val="90000"/>
              </a:lnSpc>
            </a:pPr>
            <a:r>
              <a:rPr lang="en-US" altLang="en-US" sz="2400" smtClean="0">
                <a:latin typeface="Comic Sans MS" panose="030F0702030302020204" pitchFamily="66" charset="0"/>
              </a:rPr>
              <a:t>Carol Ramsay, “Applying Pesticides Correctly” training materials, Washington State University</a:t>
            </a:r>
          </a:p>
          <a:p>
            <a:pPr lvl="1" eaLnBrk="1" hangingPunct="1">
              <a:lnSpc>
                <a:spcPct val="90000"/>
              </a:lnSpc>
            </a:pPr>
            <a:r>
              <a:rPr lang="en-US" altLang="en-US" sz="2400" smtClean="0">
                <a:latin typeface="Comic Sans MS" panose="030F0702030302020204" pitchFamily="66" charset="0"/>
              </a:rPr>
              <a:t>Choosing Drift-Reducing Nozzles, Vern Hoffman and Jim Wilson, South Dakota State University</a:t>
            </a:r>
            <a:endParaRPr lang="en-US" altLang="en-US"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85800" y="769938"/>
            <a:ext cx="7772400" cy="754062"/>
          </a:xfrm>
        </p:spPr>
        <p:txBody>
          <a:bodyPr/>
          <a:lstStyle/>
          <a:p>
            <a:pPr eaLnBrk="1" hangingPunct="1"/>
            <a:r>
              <a:rPr lang="en-US" altLang="en-US" sz="3600" smtClean="0">
                <a:solidFill>
                  <a:schemeClr val="bg1"/>
                </a:solidFill>
                <a:latin typeface="Comic Sans MS" panose="030F0702030302020204" pitchFamily="66" charset="0"/>
              </a:rPr>
              <a:t>Disclaimer</a:t>
            </a:r>
          </a:p>
        </p:txBody>
      </p:sp>
      <p:sp>
        <p:nvSpPr>
          <p:cNvPr id="48131" name="Rectangle 3"/>
          <p:cNvSpPr>
            <a:spLocks noGrp="1" noChangeArrowheads="1"/>
          </p:cNvSpPr>
          <p:nvPr>
            <p:ph type="body" idx="1"/>
          </p:nvPr>
        </p:nvSpPr>
        <p:spPr>
          <a:xfrm>
            <a:off x="685800" y="2057400"/>
            <a:ext cx="7772400" cy="1811338"/>
          </a:xfrm>
        </p:spPr>
        <p:txBody>
          <a:bodyPr/>
          <a:lstStyle/>
          <a:p>
            <a:pPr eaLnBrk="1" hangingPunct="1"/>
            <a:r>
              <a:rPr lang="en-US" altLang="en-US" sz="2400" smtClean="0">
                <a:latin typeface="Comic Sans MS" panose="030F0702030302020204" pitchFamily="66" charset="0"/>
              </a:rPr>
              <a:t>Brand names appearing in this presentation are for identification and illustration purposes only.</a:t>
            </a:r>
          </a:p>
          <a:p>
            <a:pPr eaLnBrk="1" hangingPunct="1"/>
            <a:r>
              <a:rPr lang="en-US" altLang="en-US" sz="2400" smtClean="0">
                <a:latin typeface="Comic Sans MS" panose="030F0702030302020204" pitchFamily="66" charset="0"/>
              </a:rPr>
              <a:t>No endorsement is intended, nor is criticism implied of similar products not mentioned.</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609600"/>
            <a:ext cx="7772400" cy="838200"/>
          </a:xfrm>
        </p:spPr>
        <p:txBody>
          <a:bodyPr/>
          <a:lstStyle/>
          <a:p>
            <a:pPr eaLnBrk="1" hangingPunct="1"/>
            <a:r>
              <a:rPr lang="en-US" altLang="en-US" smtClean="0">
                <a:solidFill>
                  <a:schemeClr val="bg1"/>
                </a:solidFill>
                <a:latin typeface="Comic Sans MS" panose="030F0702030302020204" pitchFamily="66" charset="0"/>
              </a:rPr>
              <a:t>Why is drift a problem?</a:t>
            </a:r>
          </a:p>
        </p:txBody>
      </p:sp>
      <p:sp>
        <p:nvSpPr>
          <p:cNvPr id="40963" name="Rectangle 3"/>
          <p:cNvSpPr>
            <a:spLocks noGrp="1" noChangeArrowheads="1"/>
          </p:cNvSpPr>
          <p:nvPr>
            <p:ph type="body" idx="1"/>
          </p:nvPr>
        </p:nvSpPr>
        <p:spPr>
          <a:xfrm>
            <a:off x="685800" y="1752600"/>
            <a:ext cx="6096000" cy="3886200"/>
          </a:xfrm>
        </p:spPr>
        <p:txBody>
          <a:bodyPr/>
          <a:lstStyle/>
          <a:p>
            <a:pPr eaLnBrk="1" hangingPunct="1"/>
            <a:r>
              <a:rPr lang="en-US" altLang="en-US" smtClean="0">
                <a:latin typeface="Comic Sans MS" panose="030F0702030302020204" pitchFamily="66" charset="0"/>
              </a:rPr>
              <a:t>Poor Pest Control</a:t>
            </a:r>
          </a:p>
          <a:p>
            <a:pPr eaLnBrk="1" hangingPunct="1"/>
            <a:r>
              <a:rPr lang="en-US" altLang="en-US" smtClean="0">
                <a:latin typeface="Comic Sans MS" panose="030F0702030302020204" pitchFamily="66" charset="0"/>
              </a:rPr>
              <a:t>Wasted Chemicals</a:t>
            </a:r>
          </a:p>
          <a:p>
            <a:pPr eaLnBrk="1" hangingPunct="1"/>
            <a:r>
              <a:rPr lang="en-US" altLang="en-US" smtClean="0">
                <a:latin typeface="Comic Sans MS" panose="030F0702030302020204" pitchFamily="66" charset="0"/>
              </a:rPr>
              <a:t>Damage to Off-Target Sites</a:t>
            </a:r>
          </a:p>
          <a:p>
            <a:pPr eaLnBrk="1" hangingPunct="1"/>
            <a:r>
              <a:rPr lang="en-US" altLang="en-US" smtClean="0">
                <a:latin typeface="Comic Sans MS" panose="030F0702030302020204" pitchFamily="66" charset="0"/>
              </a:rPr>
              <a:t>Environmental Concerns</a:t>
            </a:r>
          </a:p>
          <a:p>
            <a:pPr lvl="1" eaLnBrk="1" hangingPunct="1"/>
            <a:r>
              <a:rPr lang="en-US" altLang="en-US" smtClean="0">
                <a:latin typeface="Comic Sans MS" panose="030F0702030302020204" pitchFamily="66" charset="0"/>
              </a:rPr>
              <a:t>Water Quality</a:t>
            </a:r>
          </a:p>
          <a:p>
            <a:pPr lvl="1" eaLnBrk="1" hangingPunct="1"/>
            <a:r>
              <a:rPr lang="en-US" altLang="en-US" smtClean="0">
                <a:latin typeface="Comic Sans MS" panose="030F0702030302020204" pitchFamily="66" charset="0"/>
              </a:rPr>
              <a:t>Air Quality</a:t>
            </a:r>
          </a:p>
          <a:p>
            <a:pPr eaLnBrk="1" hangingPunct="1"/>
            <a:r>
              <a:rPr lang="en-US" altLang="en-US" smtClean="0">
                <a:latin typeface="Comic Sans MS" panose="030F0702030302020204" pitchFamily="66" charset="0"/>
              </a:rPr>
              <a:t>Public Awareness</a:t>
            </a:r>
          </a:p>
        </p:txBody>
      </p:sp>
      <p:pic>
        <p:nvPicPr>
          <p:cNvPr id="40964" name="Picture 4" descr="MCj0322365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1752600"/>
            <a:ext cx="1460500" cy="162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5" descr="j02220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8400" y="3657600"/>
            <a:ext cx="1779588" cy="178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6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6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6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096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096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96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096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09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09600" y="533400"/>
            <a:ext cx="7772400" cy="1143000"/>
          </a:xfrm>
        </p:spPr>
        <p:txBody>
          <a:bodyPr/>
          <a:lstStyle/>
          <a:p>
            <a:pPr eaLnBrk="1" hangingPunct="1"/>
            <a:r>
              <a:rPr lang="en-US" altLang="en-US" sz="3200" smtClean="0">
                <a:solidFill>
                  <a:schemeClr val="bg1"/>
                </a:solidFill>
                <a:latin typeface="Comic Sans MS" panose="030F0702030302020204" pitchFamily="66" charset="0"/>
              </a:rPr>
              <a:t>Should YOU be concerned </a:t>
            </a:r>
            <a:br>
              <a:rPr lang="en-US" altLang="en-US" sz="3200" smtClean="0">
                <a:solidFill>
                  <a:schemeClr val="bg1"/>
                </a:solidFill>
                <a:latin typeface="Comic Sans MS" panose="030F0702030302020204" pitchFamily="66" charset="0"/>
              </a:rPr>
            </a:br>
            <a:r>
              <a:rPr lang="en-US" altLang="en-US" sz="3200" smtClean="0">
                <a:solidFill>
                  <a:schemeClr val="bg1"/>
                </a:solidFill>
                <a:latin typeface="Comic Sans MS" panose="030F0702030302020204" pitchFamily="66" charset="0"/>
              </a:rPr>
              <a:t>about spray drift?</a:t>
            </a:r>
          </a:p>
        </p:txBody>
      </p:sp>
      <p:sp>
        <p:nvSpPr>
          <p:cNvPr id="13315" name="Rectangle 3"/>
          <p:cNvSpPr>
            <a:spLocks noGrp="1" noChangeArrowheads="1"/>
          </p:cNvSpPr>
          <p:nvPr>
            <p:ph type="body" idx="1"/>
          </p:nvPr>
        </p:nvSpPr>
        <p:spPr/>
        <p:txBody>
          <a:bodyPr/>
          <a:lstStyle/>
          <a:p>
            <a:pPr eaLnBrk="1" hangingPunct="1">
              <a:lnSpc>
                <a:spcPct val="90000"/>
              </a:lnSpc>
            </a:pPr>
            <a:r>
              <a:rPr lang="en-US" altLang="en-US" sz="2500" smtClean="0">
                <a:latin typeface="Comic Sans MS" panose="030F0702030302020204" pitchFamily="66" charset="0"/>
              </a:rPr>
              <a:t>Are there drift-susceptible, or organic, crops nearby? </a:t>
            </a:r>
          </a:p>
          <a:p>
            <a:pPr eaLnBrk="1" hangingPunct="1">
              <a:lnSpc>
                <a:spcPct val="90000"/>
              </a:lnSpc>
            </a:pPr>
            <a:r>
              <a:rPr lang="en-US" altLang="en-US" sz="2500" smtClean="0">
                <a:latin typeface="Comic Sans MS" panose="030F0702030302020204" pitchFamily="66" charset="0"/>
              </a:rPr>
              <a:t>Are you using highly active or nonselective herbicides?</a:t>
            </a:r>
          </a:p>
          <a:p>
            <a:pPr eaLnBrk="1" hangingPunct="1">
              <a:lnSpc>
                <a:spcPct val="90000"/>
              </a:lnSpc>
            </a:pPr>
            <a:r>
              <a:rPr lang="en-US" altLang="en-US" sz="2500" smtClean="0">
                <a:latin typeface="Comic Sans MS" panose="030F0702030302020204" pitchFamily="66" charset="0"/>
              </a:rPr>
              <a:t>Are there sensitive areas (rural homes, schools, honeybee colonies, surface streams, etc.) close by that you should protect from drift?</a:t>
            </a:r>
          </a:p>
          <a:p>
            <a:pPr eaLnBrk="1" hangingPunct="1">
              <a:lnSpc>
                <a:spcPct val="90000"/>
              </a:lnSpc>
            </a:pPr>
            <a:r>
              <a:rPr lang="en-US" altLang="en-US" sz="2500" smtClean="0">
                <a:latin typeface="Comic Sans MS" panose="030F0702030302020204" pitchFamily="66" charset="0"/>
              </a:rPr>
              <a:t>Are you trying to avoid litigation or conflict with your neighbors?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ChangeArrowheads="1"/>
          </p:cNvSpPr>
          <p:nvPr/>
        </p:nvSpPr>
        <p:spPr bwMode="auto">
          <a:xfrm>
            <a:off x="304800" y="436563"/>
            <a:ext cx="521176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olidFill>
                  <a:schemeClr val="bg1"/>
                </a:solidFill>
                <a:latin typeface="Comic Sans MS" panose="030F0702030302020204" pitchFamily="66" charset="0"/>
              </a:rPr>
              <a:t>There are </a:t>
            </a:r>
            <a:r>
              <a:rPr lang="en-US" altLang="en-US" sz="3200">
                <a:solidFill>
                  <a:schemeClr val="bg1"/>
                </a:solidFill>
                <a:latin typeface="Comic Sans MS" panose="030F0702030302020204" pitchFamily="66" charset="0"/>
              </a:rPr>
              <a:t>Two Types</a:t>
            </a:r>
            <a:r>
              <a:rPr lang="en-US" altLang="en-US">
                <a:solidFill>
                  <a:schemeClr val="bg1"/>
                </a:solidFill>
                <a:latin typeface="Comic Sans MS" panose="030F0702030302020204" pitchFamily="66" charset="0"/>
              </a:rPr>
              <a:t> of </a:t>
            </a:r>
            <a:r>
              <a:rPr lang="en-US" altLang="en-US" sz="3200">
                <a:solidFill>
                  <a:schemeClr val="bg1"/>
                </a:solidFill>
                <a:latin typeface="Comic Sans MS" panose="030F0702030302020204" pitchFamily="66" charset="0"/>
              </a:rPr>
              <a:t>Drift</a:t>
            </a:r>
          </a:p>
        </p:txBody>
      </p:sp>
      <p:pic>
        <p:nvPicPr>
          <p:cNvPr id="14339" name="Picture 7" descr="WIdriftsiparticle"/>
          <p:cNvPicPr>
            <a:picLocks noChangeAspect="1" noChangeArrowheads="1"/>
          </p:cNvPicPr>
          <p:nvPr/>
        </p:nvPicPr>
        <p:blipFill>
          <a:blip r:embed="rId3">
            <a:extLst>
              <a:ext uri="{28A0092B-C50C-407E-A947-70E740481C1C}">
                <a14:useLocalDpi xmlns:a14="http://schemas.microsoft.com/office/drawing/2010/main" val="0"/>
              </a:ext>
            </a:extLst>
          </a:blip>
          <a:srcRect l="18092" t="5377" r="38765" b="74193"/>
          <a:stretch>
            <a:fillRect/>
          </a:stretch>
        </p:blipFill>
        <p:spPr bwMode="auto">
          <a:xfrm>
            <a:off x="1981200" y="1295400"/>
            <a:ext cx="3429000" cy="210026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4340" name="Picture 8" descr="WIdriftsivaporjpg"/>
          <p:cNvPicPr>
            <a:picLocks noChangeAspect="1" noChangeArrowheads="1"/>
          </p:cNvPicPr>
          <p:nvPr/>
        </p:nvPicPr>
        <p:blipFill>
          <a:blip r:embed="rId4">
            <a:extLst>
              <a:ext uri="{28A0092B-C50C-407E-A947-70E740481C1C}">
                <a14:useLocalDpi xmlns:a14="http://schemas.microsoft.com/office/drawing/2010/main" val="0"/>
              </a:ext>
            </a:extLst>
          </a:blip>
          <a:srcRect l="17647" t="28789" r="38235" b="50757"/>
          <a:stretch>
            <a:fillRect/>
          </a:stretch>
        </p:blipFill>
        <p:spPr bwMode="auto">
          <a:xfrm>
            <a:off x="4572000" y="3581400"/>
            <a:ext cx="3429000" cy="20574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4341" name="Text Box 9"/>
          <p:cNvSpPr txBox="1">
            <a:spLocks noChangeArrowheads="1"/>
          </p:cNvSpPr>
          <p:nvPr/>
        </p:nvSpPr>
        <p:spPr bwMode="auto">
          <a:xfrm>
            <a:off x="1143000" y="1905000"/>
            <a:ext cx="4333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800">
                <a:latin typeface="Comic Sans MS" panose="030F0702030302020204" pitchFamily="66" charset="0"/>
              </a:rPr>
              <a:t>1.</a:t>
            </a:r>
          </a:p>
        </p:txBody>
      </p:sp>
      <p:sp>
        <p:nvSpPr>
          <p:cNvPr id="14342" name="Text Box 10"/>
          <p:cNvSpPr txBox="1">
            <a:spLocks noChangeArrowheads="1"/>
          </p:cNvSpPr>
          <p:nvPr/>
        </p:nvSpPr>
        <p:spPr bwMode="auto">
          <a:xfrm>
            <a:off x="2743200" y="4419600"/>
            <a:ext cx="15128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800">
                <a:latin typeface="Comic Sans MS" panose="030F0702030302020204" pitchFamily="66" charset="0"/>
              </a:rPr>
              <a:t>…and, 2.</a:t>
            </a:r>
          </a:p>
        </p:txBody>
      </p:sp>
      <p:sp>
        <p:nvSpPr>
          <p:cNvPr id="14343" name="Text Box 11"/>
          <p:cNvSpPr txBox="1">
            <a:spLocks noChangeArrowheads="1"/>
          </p:cNvSpPr>
          <p:nvPr/>
        </p:nvSpPr>
        <p:spPr bwMode="auto">
          <a:xfrm>
            <a:off x="5715000" y="19812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a: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533400"/>
            <a:ext cx="7772400" cy="762000"/>
          </a:xfrm>
        </p:spPr>
        <p:txBody>
          <a:bodyPr/>
          <a:lstStyle/>
          <a:p>
            <a:pPr eaLnBrk="1" hangingPunct="1"/>
            <a:r>
              <a:rPr lang="en-US" altLang="en-US" sz="3600" smtClean="0">
                <a:solidFill>
                  <a:schemeClr val="bg1"/>
                </a:solidFill>
                <a:latin typeface="Comic Sans MS" panose="030F0702030302020204" pitchFamily="66" charset="0"/>
              </a:rPr>
              <a:t>Avoiding Vapor Drift</a:t>
            </a:r>
          </a:p>
        </p:txBody>
      </p:sp>
      <p:sp>
        <p:nvSpPr>
          <p:cNvPr id="15363" name="Rectangle 3"/>
          <p:cNvSpPr>
            <a:spLocks noGrp="1" noChangeArrowheads="1"/>
          </p:cNvSpPr>
          <p:nvPr>
            <p:ph type="body" idx="1"/>
          </p:nvPr>
        </p:nvSpPr>
        <p:spPr>
          <a:xfrm>
            <a:off x="685800" y="1371600"/>
            <a:ext cx="7772400" cy="2971800"/>
          </a:xfrm>
        </p:spPr>
        <p:txBody>
          <a:bodyPr/>
          <a:lstStyle/>
          <a:p>
            <a:pPr eaLnBrk="1" hangingPunct="1">
              <a:lnSpc>
                <a:spcPct val="90000"/>
              </a:lnSpc>
            </a:pPr>
            <a:r>
              <a:rPr lang="en-US" altLang="en-US" sz="2400" smtClean="0">
                <a:latin typeface="Comic Sans MS" panose="030F0702030302020204" pitchFamily="66" charset="0"/>
              </a:rPr>
              <a:t>Follow label directions!</a:t>
            </a:r>
          </a:p>
          <a:p>
            <a:pPr eaLnBrk="1" hangingPunct="1">
              <a:lnSpc>
                <a:spcPct val="90000"/>
              </a:lnSpc>
            </a:pPr>
            <a:r>
              <a:rPr lang="en-US" altLang="en-US" sz="2400" smtClean="0">
                <a:latin typeface="Comic Sans MS" panose="030F0702030302020204" pitchFamily="66" charset="0"/>
              </a:rPr>
              <a:t>Several active ingredients such as those in 2,4-D, Banvel, and Command are quite volatile and pose harm when the vapor moves off target</a:t>
            </a:r>
          </a:p>
          <a:p>
            <a:pPr lvl="1" eaLnBrk="1" hangingPunct="1">
              <a:lnSpc>
                <a:spcPct val="90000"/>
              </a:lnSpc>
            </a:pPr>
            <a:r>
              <a:rPr lang="en-US" altLang="en-US" sz="2400" smtClean="0">
                <a:latin typeface="Comic Sans MS" panose="030F0702030302020204" pitchFamily="66" charset="0"/>
              </a:rPr>
              <a:t>Labels may state cut-off temperatures for application</a:t>
            </a:r>
          </a:p>
          <a:p>
            <a:pPr lvl="1" eaLnBrk="1" hangingPunct="1">
              <a:lnSpc>
                <a:spcPct val="90000"/>
              </a:lnSpc>
            </a:pPr>
            <a:r>
              <a:rPr lang="en-US" altLang="en-US" sz="2400" smtClean="0">
                <a:latin typeface="Comic Sans MS" panose="030F0702030302020204" pitchFamily="66" charset="0"/>
              </a:rPr>
              <a:t>Labels may require pesticide to be incorporated into the soil</a:t>
            </a:r>
          </a:p>
        </p:txBody>
      </p:sp>
      <p:grpSp>
        <p:nvGrpSpPr>
          <p:cNvPr id="15364" name="Group 11"/>
          <p:cNvGrpSpPr>
            <a:grpSpLocks/>
          </p:cNvGrpSpPr>
          <p:nvPr/>
        </p:nvGrpSpPr>
        <p:grpSpPr bwMode="auto">
          <a:xfrm>
            <a:off x="685800" y="4343400"/>
            <a:ext cx="7086600" cy="1473200"/>
            <a:chOff x="432" y="2795"/>
            <a:chExt cx="4464" cy="928"/>
          </a:xfrm>
        </p:grpSpPr>
        <p:sp>
          <p:nvSpPr>
            <p:cNvPr id="15365" name="Rectangle 5"/>
            <p:cNvSpPr>
              <a:spLocks noChangeArrowheads="1"/>
            </p:cNvSpPr>
            <p:nvPr/>
          </p:nvSpPr>
          <p:spPr bwMode="auto">
            <a:xfrm>
              <a:off x="672" y="2795"/>
              <a:ext cx="4224" cy="928"/>
            </a:xfrm>
            <a:prstGeom prst="rect">
              <a:avLst/>
            </a:prstGeom>
            <a:solidFill>
              <a:schemeClr val="accent1"/>
            </a:solidFill>
            <a:ln w="28575">
              <a:solidFill>
                <a:schemeClr val="tx2"/>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5366" name="AutoShape 6"/>
            <p:cNvSpPr>
              <a:spLocks noChangeArrowheads="1"/>
            </p:cNvSpPr>
            <p:nvPr/>
          </p:nvSpPr>
          <p:spPr bwMode="auto">
            <a:xfrm>
              <a:off x="2496" y="2880"/>
              <a:ext cx="160" cy="288"/>
            </a:xfrm>
            <a:prstGeom prst="upArrow">
              <a:avLst>
                <a:gd name="adj1" fmla="val 50000"/>
                <a:gd name="adj2" fmla="val 45000"/>
              </a:avLst>
            </a:prstGeom>
            <a:solidFill>
              <a:schemeClr val="accent2"/>
            </a:solidFill>
            <a:ln w="9525">
              <a:solidFill>
                <a:schemeClr val="tx1"/>
              </a:solidFill>
              <a:miter lim="800000"/>
              <a:headEnd/>
              <a:tailEnd/>
            </a:ln>
          </p:spPr>
          <p:txBody>
            <a:bodyPr vert="eaVert"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altLang="en-US">
                <a:solidFill>
                  <a:srgbClr val="FF0000"/>
                </a:solidFill>
              </a:endParaRPr>
            </a:p>
          </p:txBody>
        </p:sp>
        <p:sp>
          <p:nvSpPr>
            <p:cNvPr id="15367" name="AutoShape 7"/>
            <p:cNvSpPr>
              <a:spLocks noChangeArrowheads="1"/>
            </p:cNvSpPr>
            <p:nvPr/>
          </p:nvSpPr>
          <p:spPr bwMode="auto">
            <a:xfrm>
              <a:off x="2496" y="3360"/>
              <a:ext cx="160" cy="288"/>
            </a:xfrm>
            <a:prstGeom prst="downArrow">
              <a:avLst>
                <a:gd name="adj1" fmla="val 50000"/>
                <a:gd name="adj2" fmla="val 45000"/>
              </a:avLst>
            </a:prstGeom>
            <a:solidFill>
              <a:srgbClr val="66FF66"/>
            </a:solidFill>
            <a:ln w="9525">
              <a:solidFill>
                <a:schemeClr val="tx1"/>
              </a:solidFill>
              <a:miter lim="800000"/>
              <a:headEnd/>
              <a:tailEnd/>
            </a:ln>
          </p:spPr>
          <p:txBody>
            <a:bodyPr vert="eaVert"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52936" name="Text Box 8"/>
            <p:cNvSpPr txBox="1">
              <a:spLocks noChangeArrowheads="1"/>
            </p:cNvSpPr>
            <p:nvPr/>
          </p:nvSpPr>
          <p:spPr bwMode="auto">
            <a:xfrm>
              <a:off x="432" y="2832"/>
              <a:ext cx="2055" cy="826"/>
            </a:xfrm>
            <a:prstGeom prst="rect">
              <a:avLst/>
            </a:prstGeom>
            <a:noFill/>
            <a:ln w="9525">
              <a:noFill/>
              <a:miter lim="800000"/>
              <a:headEnd/>
              <a:tailEnd/>
            </a:ln>
            <a:effectLst/>
          </p:spPr>
          <p:txBody>
            <a:bodyPr>
              <a:spAutoFit/>
            </a:bodyPr>
            <a:lstStyle/>
            <a:p>
              <a:pPr algn="r">
                <a:spcAft>
                  <a:spcPct val="50000"/>
                </a:spcAft>
                <a:defRPr/>
              </a:pPr>
              <a:r>
                <a:rPr lang="en-US" sz="3200" b="1">
                  <a:solidFill>
                    <a:srgbClr val="FF0000"/>
                  </a:solidFill>
                  <a:effectLst>
                    <a:outerShdw blurRad="38100" dist="38100" dir="2700000" algn="tl">
                      <a:srgbClr val="000000"/>
                    </a:outerShdw>
                  </a:effectLst>
                  <a:latin typeface="Arial" charset="0"/>
                </a:rPr>
                <a:t>Temperature</a:t>
              </a:r>
            </a:p>
            <a:p>
              <a:pPr algn="r">
                <a:spcAft>
                  <a:spcPct val="50000"/>
                </a:spcAft>
                <a:defRPr/>
              </a:pPr>
              <a:r>
                <a:rPr lang="en-US" sz="3200" b="1">
                  <a:solidFill>
                    <a:srgbClr val="29FF29"/>
                  </a:solidFill>
                  <a:effectLst>
                    <a:outerShdw blurRad="38100" dist="38100" dir="2700000" algn="tl">
                      <a:srgbClr val="000000"/>
                    </a:outerShdw>
                  </a:effectLst>
                  <a:latin typeface="Arial" charset="0"/>
                </a:rPr>
                <a:t>Humidity</a:t>
              </a:r>
            </a:p>
          </p:txBody>
        </p:sp>
        <p:sp>
          <p:nvSpPr>
            <p:cNvPr id="252937" name="Text Box 9"/>
            <p:cNvSpPr txBox="1">
              <a:spLocks noChangeArrowheads="1"/>
            </p:cNvSpPr>
            <p:nvPr/>
          </p:nvSpPr>
          <p:spPr bwMode="auto">
            <a:xfrm>
              <a:off x="2976" y="3024"/>
              <a:ext cx="284" cy="404"/>
            </a:xfrm>
            <a:prstGeom prst="rect">
              <a:avLst/>
            </a:prstGeom>
            <a:noFill/>
            <a:ln w="9525">
              <a:noFill/>
              <a:miter lim="800000"/>
              <a:headEnd/>
              <a:tailEnd/>
            </a:ln>
            <a:effectLst/>
          </p:spPr>
          <p:txBody>
            <a:bodyPr>
              <a:spAutoFit/>
            </a:bodyPr>
            <a:lstStyle/>
            <a:p>
              <a:pPr>
                <a:defRPr/>
              </a:pPr>
              <a:r>
                <a:rPr lang="en-US" sz="3600" b="1">
                  <a:solidFill>
                    <a:srgbClr val="FF9966"/>
                  </a:solidFill>
                  <a:effectLst>
                    <a:outerShdw blurRad="38100" dist="38100" dir="2700000" algn="tl">
                      <a:srgbClr val="000000"/>
                    </a:outerShdw>
                  </a:effectLst>
                  <a:latin typeface="Arial" charset="0"/>
                </a:rPr>
                <a:t>=</a:t>
              </a:r>
            </a:p>
          </p:txBody>
        </p:sp>
        <p:sp>
          <p:nvSpPr>
            <p:cNvPr id="252938" name="Rectangle 10"/>
            <p:cNvSpPr>
              <a:spLocks noChangeArrowheads="1"/>
            </p:cNvSpPr>
            <p:nvPr/>
          </p:nvSpPr>
          <p:spPr bwMode="auto">
            <a:xfrm>
              <a:off x="3552" y="2928"/>
              <a:ext cx="1181" cy="672"/>
            </a:xfrm>
            <a:prstGeom prst="rect">
              <a:avLst/>
            </a:prstGeom>
            <a:noFill/>
            <a:ln w="9525">
              <a:noFill/>
              <a:miter lim="800000"/>
              <a:headEnd/>
              <a:tailEnd/>
            </a:ln>
            <a:effectLst/>
          </p:spPr>
          <p:txBody>
            <a:bodyPr wrap="none">
              <a:spAutoFit/>
            </a:bodyPr>
            <a:lstStyle/>
            <a:p>
              <a:pPr algn="ctr">
                <a:defRPr/>
              </a:pPr>
              <a:r>
                <a:rPr lang="en-US" sz="3200" b="1">
                  <a:solidFill>
                    <a:srgbClr val="FFFF00"/>
                  </a:solidFill>
                  <a:effectLst>
                    <a:outerShdw blurRad="38100" dist="38100" dir="2700000" algn="tl">
                      <a:srgbClr val="000000"/>
                    </a:outerShdw>
                  </a:effectLst>
                  <a:latin typeface="Arial" charset="0"/>
                </a:rPr>
                <a:t>Higher</a:t>
              </a:r>
            </a:p>
            <a:p>
              <a:pPr algn="ctr">
                <a:defRPr/>
              </a:pPr>
              <a:r>
                <a:rPr lang="en-US" sz="3200" b="1">
                  <a:solidFill>
                    <a:srgbClr val="FFFF00"/>
                  </a:solidFill>
                  <a:effectLst>
                    <a:outerShdw blurRad="38100" dist="38100" dir="2700000" algn="tl">
                      <a:srgbClr val="000000"/>
                    </a:outerShdw>
                  </a:effectLst>
                  <a:latin typeface="Arial" charset="0"/>
                </a:rPr>
                <a:t>Volatility</a:t>
              </a: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IR2007-68 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981200"/>
            <a:ext cx="2582863"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6"/>
          <p:cNvSpPr>
            <a:spLocks noGrp="1" noChangeArrowheads="1"/>
          </p:cNvSpPr>
          <p:nvPr>
            <p:ph type="title"/>
          </p:nvPr>
        </p:nvSpPr>
        <p:spPr>
          <a:xfrm>
            <a:off x="554038" y="793750"/>
            <a:ext cx="7772400" cy="609600"/>
          </a:xfrm>
        </p:spPr>
        <p:txBody>
          <a:bodyPr/>
          <a:lstStyle/>
          <a:p>
            <a:pPr eaLnBrk="1" hangingPunct="1"/>
            <a:r>
              <a:rPr lang="en-US" altLang="en-US" sz="3600" smtClean="0">
                <a:solidFill>
                  <a:schemeClr val="bg1"/>
                </a:solidFill>
                <a:latin typeface="Comic Sans MS" panose="030F0702030302020204" pitchFamily="66" charset="0"/>
              </a:rPr>
              <a:t>A Co$tly Case of Vapor Drift</a:t>
            </a:r>
          </a:p>
        </p:txBody>
      </p:sp>
      <p:sp>
        <p:nvSpPr>
          <p:cNvPr id="16388" name="Rectangle 7"/>
          <p:cNvSpPr>
            <a:spLocks noGrp="1" noChangeArrowheads="1"/>
          </p:cNvSpPr>
          <p:nvPr>
            <p:ph type="body" sz="half" idx="1"/>
          </p:nvPr>
        </p:nvSpPr>
        <p:spPr>
          <a:xfrm>
            <a:off x="838200" y="1981200"/>
            <a:ext cx="4648200" cy="3581400"/>
          </a:xfrm>
        </p:spPr>
        <p:txBody>
          <a:bodyPr/>
          <a:lstStyle/>
          <a:p>
            <a:pPr eaLnBrk="1" hangingPunct="1">
              <a:lnSpc>
                <a:spcPct val="90000"/>
              </a:lnSpc>
            </a:pPr>
            <a:r>
              <a:rPr lang="en-US" altLang="en-US" sz="2000" smtClean="0">
                <a:latin typeface="Comic Sans MS" panose="030F0702030302020204" pitchFamily="66" charset="0"/>
              </a:rPr>
              <a:t>Grassy area sprayed with broad-leaf herbicide in early July, 2007</a:t>
            </a:r>
          </a:p>
          <a:p>
            <a:pPr eaLnBrk="1" hangingPunct="1">
              <a:lnSpc>
                <a:spcPct val="90000"/>
              </a:lnSpc>
            </a:pPr>
            <a:r>
              <a:rPr lang="en-US" altLang="en-US" sz="2000" smtClean="0">
                <a:latin typeface="Comic Sans MS" panose="030F0702030302020204" pitchFamily="66" charset="0"/>
              </a:rPr>
              <a:t>6 days later, farmer of neigh-boring tobacco field noticed “2,4-D smell” when checking his field and saw deformed upper leaves</a:t>
            </a:r>
          </a:p>
          <a:p>
            <a:pPr eaLnBrk="1" hangingPunct="1">
              <a:lnSpc>
                <a:spcPct val="90000"/>
              </a:lnSpc>
            </a:pPr>
            <a:r>
              <a:rPr lang="en-US" altLang="en-US" sz="2000" smtClean="0">
                <a:latin typeface="Comic Sans MS" panose="030F0702030302020204" pitchFamily="66" charset="0"/>
              </a:rPr>
              <a:t>Owner of grassland failed to check directions on label and admitted wrongdoing</a:t>
            </a:r>
          </a:p>
          <a:p>
            <a:pPr eaLnBrk="1" hangingPunct="1">
              <a:lnSpc>
                <a:spcPct val="90000"/>
              </a:lnSpc>
            </a:pPr>
            <a:r>
              <a:rPr lang="en-US" altLang="en-US" sz="2000" smtClean="0">
                <a:latin typeface="Comic Sans MS" panose="030F0702030302020204" pitchFamily="66" charset="0"/>
              </a:rPr>
              <a:t>Tobacco buyer would not accept 8 acres of affected tobacco</a:t>
            </a:r>
          </a:p>
        </p:txBody>
      </p:sp>
      <p:sp>
        <p:nvSpPr>
          <p:cNvPr id="16389" name="Text Box 9"/>
          <p:cNvSpPr txBox="1">
            <a:spLocks noChangeArrowheads="1"/>
          </p:cNvSpPr>
          <p:nvPr/>
        </p:nvSpPr>
        <p:spPr bwMode="auto">
          <a:xfrm>
            <a:off x="2235200" y="1455738"/>
            <a:ext cx="45799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000">
                <a:latin typeface="Comic Sans MS" panose="030F0702030302020204" pitchFamily="66" charset="0"/>
              </a:rPr>
              <a:t>From the Piedmont of North Carolina</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PSNARRATION" val="21,1631104213,C:\My Documents\BreezeOnline\CorePowerPoints\Ch7_Envir.ppc"/>
</p:tagLst>
</file>

<file path=ppt/tags/tag2.xml><?xml version="1.0" encoding="utf-8"?>
<p:tagLst xmlns:a="http://schemas.openxmlformats.org/drawingml/2006/main" xmlns:r="http://schemas.openxmlformats.org/officeDocument/2006/relationships" xmlns:p="http://schemas.openxmlformats.org/presentationml/2006/main">
  <p:tag name="PPSNARRATION" val="24,1631104213,C:\My Documents\BreezeOnline\CorePowerPoints\Ch7_Envir.ppc"/>
</p:tagLst>
</file>

<file path=ppt/tags/tag3.xml><?xml version="1.0" encoding="utf-8"?>
<p:tagLst xmlns:a="http://schemas.openxmlformats.org/drawingml/2006/main" xmlns:r="http://schemas.openxmlformats.org/officeDocument/2006/relationships" xmlns:p="http://schemas.openxmlformats.org/presentationml/2006/main">
  <p:tag name="PPSNARRATION" val="25,1631104213,C:\My Documents\BreezeOnline\CorePowerPoints\Ch7_Envir.ppc"/>
</p:tagLst>
</file>

<file path=ppt/tags/tag4.xml><?xml version="1.0" encoding="utf-8"?>
<p:tagLst xmlns:a="http://schemas.openxmlformats.org/drawingml/2006/main" xmlns:r="http://schemas.openxmlformats.org/officeDocument/2006/relationships" xmlns:p="http://schemas.openxmlformats.org/presentationml/2006/main">
  <p:tag name="PPSNARRATION" val="28,1631104213,C:\My Documents\BreezeOnline\CorePowerPoints\Ch7_Envir.ppc"/>
</p:tagLst>
</file>

<file path=ppt/tags/tag5.xml><?xml version="1.0" encoding="utf-8"?>
<p:tagLst xmlns:a="http://schemas.openxmlformats.org/drawingml/2006/main" xmlns:r="http://schemas.openxmlformats.org/officeDocument/2006/relationships" xmlns:p="http://schemas.openxmlformats.org/presentationml/2006/main">
  <p:tag name="PPSNARRATION" val="27,1631104213,C:\My Documents\BreezeOnline\CorePowerPoints\Ch7_Envir.ppc"/>
</p:tagLst>
</file>

<file path=ppt/theme/theme1.xml><?xml version="1.0" encoding="utf-8"?>
<a:theme xmlns:a="http://schemas.openxmlformats.org/drawingml/2006/main" name="CES Template">
  <a:themeElements>
    <a:clrScheme name="">
      <a:dk1>
        <a:srgbClr val="000000"/>
      </a:dk1>
      <a:lt1>
        <a:srgbClr val="FFFFFF"/>
      </a:lt1>
      <a:dk2>
        <a:srgbClr val="0000CC"/>
      </a:dk2>
      <a:lt2>
        <a:srgbClr val="5F5F5F"/>
      </a:lt2>
      <a:accent1>
        <a:srgbClr val="666699"/>
      </a:accent1>
      <a:accent2>
        <a:srgbClr val="CC0066"/>
      </a:accent2>
      <a:accent3>
        <a:srgbClr val="FFFFFF"/>
      </a:accent3>
      <a:accent4>
        <a:srgbClr val="000000"/>
      </a:accent4>
      <a:accent5>
        <a:srgbClr val="B8B8CA"/>
      </a:accent5>
      <a:accent6>
        <a:srgbClr val="B9005C"/>
      </a:accent6>
      <a:hlink>
        <a:srgbClr val="0000FF"/>
      </a:hlink>
      <a:folHlink>
        <a:srgbClr val="6666FF"/>
      </a:folHlink>
    </a:clrScheme>
    <a:fontScheme name="CES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ES Template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CES Template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CES Templat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79CF520953AEE4A964D5E4D4CC1F94C" ma:contentTypeVersion="2" ma:contentTypeDescription="Create a new document." ma:contentTypeScope="" ma:versionID="901c43eb9f1a10183d2021d2bb0e1509">
  <xsd:schema xmlns:xsd="http://www.w3.org/2001/XMLSchema" xmlns:xs="http://www.w3.org/2001/XMLSchema" xmlns:p="http://schemas.microsoft.com/office/2006/metadata/properties" xmlns:ns1="http://schemas.microsoft.com/sharepoint/v3" targetNamespace="http://schemas.microsoft.com/office/2006/metadata/properties" ma:root="true" ma:fieldsID="6f9746fe128b0ca74698fd9d7c13d39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22C3D67F-2CBB-4CD4-954B-1054EBC06FF2}">
  <ds:schemaRefs>
    <ds:schemaRef ds:uri="http://schemas.microsoft.com/office/2006/metadata/longProperties"/>
  </ds:schemaRefs>
</ds:datastoreItem>
</file>

<file path=customXml/itemProps2.xml><?xml version="1.0" encoding="utf-8"?>
<ds:datastoreItem xmlns:ds="http://schemas.openxmlformats.org/officeDocument/2006/customXml" ds:itemID="{350D6536-5289-4015-81FB-CC764D1D3EC4}">
  <ds:schemaRefs>
    <ds:schemaRef ds:uri="http://schemas.microsoft.com/sharepoint/v3/contenttype/forms"/>
  </ds:schemaRefs>
</ds:datastoreItem>
</file>

<file path=customXml/itemProps3.xml><?xml version="1.0" encoding="utf-8"?>
<ds:datastoreItem xmlns:ds="http://schemas.openxmlformats.org/officeDocument/2006/customXml" ds:itemID="{65F21BD3-FF95-4087-928B-3BD493A21A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31D8869C-0B7F-4152-B3AD-EF0BEFF7814D}">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O:\Graphics\Greg\Extension Conference\templates\CES Template.pot</Template>
  <TotalTime>1772</TotalTime>
  <Words>4623</Words>
  <Application>Microsoft Office PowerPoint</Application>
  <PresentationFormat>On-screen Show (4:3)</PresentationFormat>
  <Paragraphs>411</Paragraphs>
  <Slides>45</Slides>
  <Notes>40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3</vt:i4>
      </vt:variant>
      <vt:variant>
        <vt:lpstr>Slide Titles</vt:lpstr>
      </vt:variant>
      <vt:variant>
        <vt:i4>45</vt:i4>
      </vt:variant>
    </vt:vector>
  </HeadingPairs>
  <TitlesOfParts>
    <vt:vector size="55" baseType="lpstr">
      <vt:lpstr>Times New Roman</vt:lpstr>
      <vt:lpstr>Arial</vt:lpstr>
      <vt:lpstr>Comic Sans MS</vt:lpstr>
      <vt:lpstr>Symbol</vt:lpstr>
      <vt:lpstr>Monotype Sorts</vt:lpstr>
      <vt:lpstr>Wingdings</vt:lpstr>
      <vt:lpstr>CES Template</vt:lpstr>
      <vt:lpstr>Adobe Photoshop Image</vt:lpstr>
      <vt:lpstr>Microsoft Excel Worksheet</vt:lpstr>
      <vt:lpstr>Microsoft Word Document</vt:lpstr>
      <vt:lpstr>Spray Drift Management</vt:lpstr>
      <vt:lpstr>Pesticide drift is…</vt:lpstr>
      <vt:lpstr>PowerPoint Presentation</vt:lpstr>
      <vt:lpstr>PowerPoint Presentation</vt:lpstr>
      <vt:lpstr>Why is drift a problem?</vt:lpstr>
      <vt:lpstr>Should YOU be concerned  about spray drift?</vt:lpstr>
      <vt:lpstr>PowerPoint Presentation</vt:lpstr>
      <vt:lpstr>Avoiding Vapor Drift</vt:lpstr>
      <vt:lpstr>A Co$tly Case of Vapor Drift</vt:lpstr>
      <vt:lpstr>PowerPoint Presentation</vt:lpstr>
      <vt:lpstr>Factors Affecting Particle Drift</vt:lpstr>
      <vt:lpstr>Factors Continued </vt:lpstr>
      <vt:lpstr>Factors Continued</vt:lpstr>
      <vt:lpstr>Drift and Droplet Size Relationship</vt:lpstr>
      <vt:lpstr>Volume Median Diameter</vt:lpstr>
      <vt:lpstr>Pesticide Effectiveness is  Based on Droplet Size</vt:lpstr>
      <vt:lpstr>Droplets: Large vs. Small</vt:lpstr>
      <vt:lpstr>The bigger they are the faster they fall…</vt:lpstr>
      <vt:lpstr>Color Codes for Droplet Size</vt:lpstr>
      <vt:lpstr>PowerPoint Presentation</vt:lpstr>
      <vt:lpstr>AI TeeJet™ (Air Induction)</vt:lpstr>
      <vt:lpstr>Choosing nozzles by droplet size</vt:lpstr>
      <vt:lpstr>Nozzle Output</vt:lpstr>
      <vt:lpstr>Nozzle Knowledge</vt:lpstr>
      <vt:lpstr>Choose Nozzles to Manage Pests &amp; Drift</vt:lpstr>
      <vt:lpstr>Drift reducing nozzle tips</vt:lpstr>
      <vt:lpstr>Low Pressure and Pre-orifice Nozzles</vt:lpstr>
      <vt:lpstr>Turbulence Chamber Nozzles</vt:lpstr>
      <vt:lpstr>Air Induction Nozzles</vt:lpstr>
      <vt:lpstr>Massive Droplets</vt:lpstr>
      <vt:lpstr>PowerPoint Presentation</vt:lpstr>
      <vt:lpstr>Chemical Drift Retardants</vt:lpstr>
      <vt:lpstr>Boom Height</vt:lpstr>
      <vt:lpstr>More Keys to Drift Management</vt:lpstr>
      <vt:lpstr>Don’t Get Blown Away!</vt:lpstr>
      <vt:lpstr>No room for guessing</vt:lpstr>
      <vt:lpstr>Which way is the Wind Blowing?</vt:lpstr>
      <vt:lpstr>Be Aware of Temperature Inversions</vt:lpstr>
      <vt:lpstr>When can a temperature inversion occur?</vt:lpstr>
      <vt:lpstr>Stable Air Conditions:  Temperature Inversion</vt:lpstr>
      <vt:lpstr>Costlier Pursuits of Drift Reduction</vt:lpstr>
      <vt:lpstr>Summary</vt:lpstr>
      <vt:lpstr>In Conclusion</vt:lpstr>
      <vt:lpstr>Acknowledgments</vt:lpstr>
      <vt:lpstr>Disclaimer</vt:lpstr>
    </vt:vector>
  </TitlesOfParts>
  <Company>NC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cabartle</dc:creator>
  <cp:lastModifiedBy>User</cp:lastModifiedBy>
  <cp:revision>79</cp:revision>
  <cp:lastPrinted>1601-01-01T00:00:00Z</cp:lastPrinted>
  <dcterms:created xsi:type="dcterms:W3CDTF">2008-02-19T21:49:37Z</dcterms:created>
  <dcterms:modified xsi:type="dcterms:W3CDTF">2016-06-28T15:19:45Z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ies>
</file>