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7" r:id="rId5"/>
    <p:sldId id="260" r:id="rId6"/>
    <p:sldId id="266" r:id="rId7"/>
    <p:sldId id="267" r:id="rId8"/>
    <p:sldId id="339" r:id="rId9"/>
    <p:sldId id="340" r:id="rId10"/>
    <p:sldId id="342" r:id="rId11"/>
    <p:sldId id="268" r:id="rId12"/>
    <p:sldId id="353" r:id="rId13"/>
    <p:sldId id="345" r:id="rId14"/>
    <p:sldId id="346" r:id="rId15"/>
    <p:sldId id="265" r:id="rId16"/>
    <p:sldId id="334" r:id="rId17"/>
    <p:sldId id="271" r:id="rId18"/>
    <p:sldId id="349" r:id="rId19"/>
    <p:sldId id="272" r:id="rId20"/>
    <p:sldId id="273" r:id="rId21"/>
    <p:sldId id="274" r:id="rId22"/>
    <p:sldId id="275" r:id="rId23"/>
    <p:sldId id="276" r:id="rId24"/>
    <p:sldId id="358" r:id="rId25"/>
    <p:sldId id="277" r:id="rId26"/>
    <p:sldId id="295" r:id="rId27"/>
    <p:sldId id="296" r:id="rId28"/>
    <p:sldId id="362" r:id="rId29"/>
    <p:sldId id="360" r:id="rId30"/>
    <p:sldId id="361" r:id="rId31"/>
    <p:sldId id="304" r:id="rId32"/>
    <p:sldId id="288" r:id="rId33"/>
    <p:sldId id="293" r:id="rId34"/>
    <p:sldId id="289" r:id="rId35"/>
    <p:sldId id="279" r:id="rId36"/>
    <p:sldId id="284" r:id="rId37"/>
    <p:sldId id="282" r:id="rId38"/>
    <p:sldId id="323" r:id="rId39"/>
    <p:sldId id="298" r:id="rId40"/>
    <p:sldId id="305" r:id="rId41"/>
    <p:sldId id="285" r:id="rId42"/>
    <p:sldId id="287" r:id="rId43"/>
    <p:sldId id="359" r:id="rId44"/>
    <p:sldId id="329"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16" autoAdjust="0"/>
  </p:normalViewPr>
  <p:slideViewPr>
    <p:cSldViewPr snapToGrid="0" snapToObjects="1">
      <p:cViewPr varScale="1">
        <p:scale>
          <a:sx n="70" d="100"/>
          <a:sy n="70" d="100"/>
        </p:scale>
        <p:origin x="-1224" y="-9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3091E2-FD7B-49D4-B1E1-2F90805607E3}" type="datetimeFigureOut">
              <a:rPr lang="en-US" smtClean="0"/>
              <a:t>7/6/16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B2C0F-1F41-4F6B-B6CE-F577E876D6A6}" type="slidenum">
              <a:rPr lang="en-US" smtClean="0"/>
              <a:t>‹#›</a:t>
            </a:fld>
            <a:endParaRPr lang="en-US"/>
          </a:p>
        </p:txBody>
      </p:sp>
    </p:spTree>
    <p:extLst>
      <p:ext uri="{BB962C8B-B14F-4D97-AF65-F5344CB8AC3E}">
        <p14:creationId xmlns:p14="http://schemas.microsoft.com/office/powerpoint/2010/main" val="325166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1DF6F-FAED-41C2-934D-E1E5B95AEF54}" type="datetimeFigureOut">
              <a:rPr lang="en-US" smtClean="0"/>
              <a:t>7/6/16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061E0-B86B-451B-85C2-DC519EC5142A}" type="slidenum">
              <a:rPr lang="en-US" smtClean="0"/>
              <a:t>‹#›</a:t>
            </a:fld>
            <a:endParaRPr lang="en-US"/>
          </a:p>
        </p:txBody>
      </p:sp>
    </p:spTree>
    <p:extLst>
      <p:ext uri="{BB962C8B-B14F-4D97-AF65-F5344CB8AC3E}">
        <p14:creationId xmlns:p14="http://schemas.microsoft.com/office/powerpoint/2010/main" val="98679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a:t>
            </a:fld>
            <a:endParaRPr lang="en-US"/>
          </a:p>
        </p:txBody>
      </p:sp>
    </p:spTree>
    <p:extLst>
      <p:ext uri="{BB962C8B-B14F-4D97-AF65-F5344CB8AC3E}">
        <p14:creationId xmlns:p14="http://schemas.microsoft.com/office/powerpoint/2010/main" val="2888329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NC’s most important crops, blueberries,</a:t>
            </a:r>
            <a:r>
              <a:rPr lang="en-US" baseline="0" dirty="0" smtClean="0"/>
              <a:t> also requires honey bee pollination.</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11</a:t>
            </a:fld>
            <a:endParaRPr lang="en-US"/>
          </a:p>
        </p:txBody>
      </p:sp>
    </p:spTree>
    <p:extLst>
      <p:ext uri="{BB962C8B-B14F-4D97-AF65-F5344CB8AC3E}">
        <p14:creationId xmlns:p14="http://schemas.microsoft.com/office/powerpoint/2010/main" val="172629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a:t>
            </a:r>
            <a:r>
              <a:rPr lang="en-US" baseline="0" dirty="0" smtClean="0"/>
              <a:t> blueberries, other important crops grown in NC are highly or somewhat dependent on honey bees for pollination. For some crops, like cucumbers, lack of honey bee pollination causes misshapen or underdeveloped fruit.</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12</a:t>
            </a:fld>
            <a:endParaRPr lang="en-US"/>
          </a:p>
        </p:txBody>
      </p:sp>
    </p:spTree>
    <p:extLst>
      <p:ext uri="{BB962C8B-B14F-4D97-AF65-F5344CB8AC3E}">
        <p14:creationId xmlns:p14="http://schemas.microsoft.com/office/powerpoint/2010/main" val="1513705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pollinators, such as bees, are suffering losses both</a:t>
            </a:r>
            <a:r>
              <a:rPr lang="en-US" baseline="0" dirty="0" smtClean="0"/>
              <a:t> in population sizes and in species numbers. This is putting stress on our ability to produce food and ensure environmental stability.</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13</a:t>
            </a:fld>
            <a:endParaRPr lang="en-US"/>
          </a:p>
        </p:txBody>
      </p:sp>
    </p:spTree>
    <p:extLst>
      <p:ext uri="{BB962C8B-B14F-4D97-AF65-F5344CB8AC3E}">
        <p14:creationId xmlns:p14="http://schemas.microsoft.com/office/powerpoint/2010/main" val="153950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believed that pollinator (especially</a:t>
            </a:r>
            <a:r>
              <a:rPr lang="en-US" baseline="0" dirty="0" smtClean="0"/>
              <a:t>, honey bee) </a:t>
            </a:r>
            <a:r>
              <a:rPr lang="en-US" dirty="0" smtClean="0"/>
              <a:t>declines can be caused by a combination of factors including predatory mites and parasites,</a:t>
            </a:r>
            <a:r>
              <a:rPr lang="en-US" baseline="0" dirty="0" smtClean="0"/>
              <a:t> pathogens, nutritional stress, and pesticides, though the exact combination and impact of each factor remains uncertain.</a:t>
            </a:r>
          </a:p>
          <a:p>
            <a:endParaRPr lang="en-US" baseline="0" dirty="0" smtClean="0"/>
          </a:p>
          <a:p>
            <a:r>
              <a:rPr lang="en-US" baseline="0" dirty="0" smtClean="0"/>
              <a:t>As you might imagine, pollinators can be highly sensitive to many pesticides, especially insecticides.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14</a:t>
            </a:fld>
            <a:endParaRPr lang="en-US"/>
          </a:p>
        </p:txBody>
      </p:sp>
    </p:spTree>
    <p:extLst>
      <p:ext uri="{BB962C8B-B14F-4D97-AF65-F5344CB8AC3E}">
        <p14:creationId xmlns:p14="http://schemas.microsoft.com/office/powerpoint/2010/main" val="4013356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Varroa</a:t>
            </a:r>
            <a:r>
              <a:rPr lang="en-US" dirty="0" smtClean="0"/>
              <a:t> mite is a large mite that behaves much like a tick. It sucks the blood of adult</a:t>
            </a:r>
            <a:r>
              <a:rPr lang="en-US" baseline="0" dirty="0" smtClean="0"/>
              <a:t> and immature bees. Immature bees are called brood. The mite is also capable of passing several viruses as it feeds.</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15</a:t>
            </a:fld>
            <a:endParaRPr lang="en-US"/>
          </a:p>
        </p:txBody>
      </p:sp>
    </p:spTree>
    <p:extLst>
      <p:ext uri="{BB962C8B-B14F-4D97-AF65-F5344CB8AC3E}">
        <p14:creationId xmlns:p14="http://schemas.microsoft.com/office/powerpoint/2010/main" val="907525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All of the above</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16</a:t>
            </a:fld>
            <a:endParaRPr lang="en-US"/>
          </a:p>
        </p:txBody>
      </p:sp>
    </p:spTree>
    <p:extLst>
      <p:ext uri="{BB962C8B-B14F-4D97-AF65-F5344CB8AC3E}">
        <p14:creationId xmlns:p14="http://schemas.microsoft.com/office/powerpoint/2010/main" val="230800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 and c)</a:t>
            </a:r>
            <a:endParaRPr lang="en-US" dirty="0" smtClean="0"/>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17</a:t>
            </a:fld>
            <a:endParaRPr lang="en-US"/>
          </a:p>
        </p:txBody>
      </p:sp>
    </p:spTree>
    <p:extLst>
      <p:ext uri="{BB962C8B-B14F-4D97-AF65-F5344CB8AC3E}">
        <p14:creationId xmlns:p14="http://schemas.microsoft.com/office/powerpoint/2010/main" val="75850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but cattle</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18</a:t>
            </a:fld>
            <a:endParaRPr lang="en-US"/>
          </a:p>
        </p:txBody>
      </p:sp>
    </p:spTree>
    <p:extLst>
      <p:ext uri="{BB962C8B-B14F-4D97-AF65-F5344CB8AC3E}">
        <p14:creationId xmlns:p14="http://schemas.microsoft.com/office/powerpoint/2010/main" val="3106417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is </a:t>
            </a:r>
            <a:r>
              <a:rPr lang="en-US" dirty="0" smtClean="0"/>
              <a:t>correct</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19</a:t>
            </a:fld>
            <a:endParaRPr lang="en-US"/>
          </a:p>
        </p:txBody>
      </p:sp>
    </p:spTree>
    <p:extLst>
      <p:ext uri="{BB962C8B-B14F-4D97-AF65-F5344CB8AC3E}">
        <p14:creationId xmlns:p14="http://schemas.microsoft.com/office/powerpoint/2010/main" val="372134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a pesticide applicator, it’s important that you understand how pesticides can harm bees, recognize the daily habits of bees, read the label to help select appropriate pesticide materials, and consider application methods and strategies (such as IPM and BMPs) to minimize exposure to bees.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20</a:t>
            </a:fld>
            <a:endParaRPr lang="en-US"/>
          </a:p>
        </p:txBody>
      </p:sp>
    </p:spTree>
    <p:extLst>
      <p:ext uri="{BB962C8B-B14F-4D97-AF65-F5344CB8AC3E}">
        <p14:creationId xmlns:p14="http://schemas.microsoft.com/office/powerpoint/2010/main" val="156265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value of pollinators to our environment is incalculable. Pollinators visit flowers in search of pollen and/or nectar,</a:t>
            </a:r>
            <a:r>
              <a:rPr lang="en-US" baseline="0" dirty="0" smtClean="0"/>
              <a:t> and in the process, the pollen grains often stick to their bodies and are carried from flower to flower. In this way, they facilitate the process we call pollination.</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a:t>
            </a:fld>
            <a:endParaRPr lang="en-US"/>
          </a:p>
        </p:txBody>
      </p:sp>
    </p:spTree>
    <p:extLst>
      <p:ext uri="{BB962C8B-B14F-4D97-AF65-F5344CB8AC3E}">
        <p14:creationId xmlns:p14="http://schemas.microsoft.com/office/powerpoint/2010/main" val="399929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pesticides that are toxic to bees can cause harm in one or more of the following ways: Direct Exposure; Residues picked up through foraging;</a:t>
            </a:r>
            <a:r>
              <a:rPr lang="en-US" baseline="0" dirty="0" smtClean="0"/>
              <a:t> and, Residues from non-crop plants. It is very important to understand that in addition to honey bees, there are hundreds of species of native bees that live in the ground or in stems. On some occasions, honey bee colonies can be moved to protect them (although that is not feasible for most beekeepers and in most situations), but the native bees </a:t>
            </a:r>
            <a:r>
              <a:rPr lang="en-US" baseline="0" smtClean="0"/>
              <a:t>remain and are </a:t>
            </a:r>
            <a:r>
              <a:rPr lang="en-US" baseline="0" dirty="0" smtClean="0"/>
              <a:t>more affected by bee-toxic pesticides because they are mostly solitary and get a direct dose.</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22</a:t>
            </a:fld>
            <a:endParaRPr lang="en-US"/>
          </a:p>
        </p:txBody>
      </p:sp>
    </p:spTree>
    <p:extLst>
      <p:ext uri="{BB962C8B-B14F-4D97-AF65-F5344CB8AC3E}">
        <p14:creationId xmlns:p14="http://schemas.microsoft.com/office/powerpoint/2010/main" val="792146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23</a:t>
            </a:fld>
            <a:endParaRPr lang="en-US"/>
          </a:p>
        </p:txBody>
      </p:sp>
    </p:spTree>
    <p:extLst>
      <p:ext uri="{BB962C8B-B14F-4D97-AF65-F5344CB8AC3E}">
        <p14:creationId xmlns:p14="http://schemas.microsoft.com/office/powerpoint/2010/main" val="3768297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products remain toxic for an extended period of time following foliar application the product is referred to as having an Extended Residual Toxicity or ERT.  ERT pesticides may not be applied to blooming crops or weeds</a:t>
            </a:r>
            <a:r>
              <a:rPr lang="en-US" baseline="0" dirty="0" smtClean="0"/>
              <a:t> when pollinators are present or will be visiting soon after application.</a:t>
            </a:r>
            <a:endParaRPr lang="en-US" dirty="0" smtClean="0"/>
          </a:p>
        </p:txBody>
      </p:sp>
      <p:sp>
        <p:nvSpPr>
          <p:cNvPr id="4" name="Slide Number Placeholder 3"/>
          <p:cNvSpPr>
            <a:spLocks noGrp="1"/>
          </p:cNvSpPr>
          <p:nvPr>
            <p:ph type="sldNum" sz="quarter" idx="10"/>
          </p:nvPr>
        </p:nvSpPr>
        <p:spPr/>
        <p:txBody>
          <a:bodyPr/>
          <a:lstStyle/>
          <a:p>
            <a:fld id="{8EA0A932-F1FB-4DE4-8AF7-748C1B2AC5F4}" type="slidenum">
              <a:rPr lang="en-US" smtClean="0"/>
              <a:t>24</a:t>
            </a:fld>
            <a:endParaRPr lang="en-US"/>
          </a:p>
        </p:txBody>
      </p:sp>
    </p:spTree>
    <p:extLst>
      <p:ext uri="{BB962C8B-B14F-4D97-AF65-F5344CB8AC3E}">
        <p14:creationId xmlns:p14="http://schemas.microsoft.com/office/powerpoint/2010/main" val="3482927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25</a:t>
            </a:fld>
            <a:endParaRPr lang="en-US"/>
          </a:p>
        </p:txBody>
      </p:sp>
    </p:spTree>
    <p:extLst>
      <p:ext uri="{BB962C8B-B14F-4D97-AF65-F5344CB8AC3E}">
        <p14:creationId xmlns:p14="http://schemas.microsoft.com/office/powerpoint/2010/main" val="90994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pollinator poisoning occurs when bee-toxic pesticides are applied to crops during bloom.  This is a time when pollinators are most likely to be attracted to the crop while actively</a:t>
            </a:r>
            <a:r>
              <a:rPr lang="en-US" baseline="0" dirty="0" smtClean="0"/>
              <a:t> searching for pollen and nectar. A honey bee will take to flight when temperatures are 55 degrees or above. They are most active from late morning through mid afternoon.</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26</a:t>
            </a:fld>
            <a:endParaRPr lang="en-US"/>
          </a:p>
        </p:txBody>
      </p:sp>
    </p:spTree>
    <p:extLst>
      <p:ext uri="{BB962C8B-B14F-4D97-AF65-F5344CB8AC3E}">
        <p14:creationId xmlns:p14="http://schemas.microsoft.com/office/powerpoint/2010/main" val="13664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worst time of day to apply</a:t>
            </a:r>
            <a:r>
              <a:rPr lang="en-US" baseline="0" dirty="0" smtClean="0"/>
              <a:t> bee-toxic pesticides, therefore, is from late morning through early afternoon. Some bee-toxic pesticides can be applied from dusk till dawn as long as little or no toxic residue is left behind. </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27</a:t>
            </a:fld>
            <a:endParaRPr lang="en-US"/>
          </a:p>
        </p:txBody>
      </p:sp>
    </p:spTree>
    <p:extLst>
      <p:ext uri="{BB962C8B-B14F-4D97-AF65-F5344CB8AC3E}">
        <p14:creationId xmlns:p14="http://schemas.microsoft.com/office/powerpoint/2010/main" val="503180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28</a:t>
            </a:fld>
            <a:endParaRPr lang="en-US"/>
          </a:p>
        </p:txBody>
      </p:sp>
    </p:spTree>
    <p:extLst>
      <p:ext uri="{BB962C8B-B14F-4D97-AF65-F5344CB8AC3E}">
        <p14:creationId xmlns:p14="http://schemas.microsoft.com/office/powerpoint/2010/main" val="3894076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Pollinator Protection Statements on the label instruct you to:</a:t>
            </a:r>
          </a:p>
          <a:p>
            <a:pPr marL="285750" indent="-285750">
              <a:buFont typeface="Arial" panose="020B0604020202020204" pitchFamily="34" charset="0"/>
              <a:buChar char="•"/>
            </a:pPr>
            <a:r>
              <a:rPr lang="en-US" sz="1200" dirty="0" smtClean="0"/>
              <a:t>Check the status of the application site for the presence of blooming plants and pollinators</a:t>
            </a:r>
          </a:p>
          <a:p>
            <a:pPr marL="285750" indent="-285750">
              <a:buFont typeface="Arial" panose="020B0604020202020204" pitchFamily="34" charset="0"/>
              <a:buChar char="•"/>
            </a:pPr>
            <a:r>
              <a:rPr lang="en-US" sz="1200" dirty="0" smtClean="0"/>
              <a:t>Eliminate the exposure of bees and other insect pollinators when they are foraging on pollinator attractive plants at the application site</a:t>
            </a:r>
          </a:p>
          <a:p>
            <a:pPr marL="285750" indent="-285750">
              <a:buFont typeface="Arial" panose="020B0604020202020204" pitchFamily="34" charset="0"/>
              <a:buChar char="•"/>
            </a:pPr>
            <a:r>
              <a:rPr lang="en-US" sz="1200" dirty="0" smtClean="0"/>
              <a:t>Do this BEFORE you schedule an application</a:t>
            </a:r>
          </a:p>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29</a:t>
            </a:fld>
            <a:endParaRPr lang="en-US"/>
          </a:p>
        </p:txBody>
      </p:sp>
    </p:spTree>
    <p:extLst>
      <p:ext uri="{BB962C8B-B14F-4D97-AF65-F5344CB8AC3E}">
        <p14:creationId xmlns:p14="http://schemas.microsoft.com/office/powerpoint/2010/main" val="34014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several</a:t>
            </a:r>
            <a:r>
              <a:rPr lang="en-US" baseline="0" dirty="0" smtClean="0"/>
              <a:t> newer insecticides on the market, </a:t>
            </a:r>
            <a:r>
              <a:rPr lang="en-US" dirty="0" smtClean="0"/>
              <a:t>there</a:t>
            </a:r>
            <a:r>
              <a:rPr lang="en-US" baseline="0" dirty="0" smtClean="0"/>
              <a:t> is a “Bee Advisory Box” in the Environmental Hazards section of the label.  On pesticides determined to be highly toxic to honey bees the label language may not be exactly like what is depicted, it will be similar and follow the same principles.  </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30</a:t>
            </a:fld>
            <a:endParaRPr lang="en-US"/>
          </a:p>
        </p:txBody>
      </p:sp>
    </p:spTree>
    <p:extLst>
      <p:ext uri="{BB962C8B-B14F-4D97-AF65-F5344CB8AC3E}">
        <p14:creationId xmlns:p14="http://schemas.microsoft.com/office/powerpoint/2010/main" val="409028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applicator, it is your responsibility to follow</a:t>
            </a:r>
            <a:r>
              <a:rPr lang="en-US" baseline="0" dirty="0" smtClean="0"/>
              <a:t> all statements and instructions on the label.  Pollinator protection statements are called by a variety of names – “Bee Caution”, “Bee Hazard”, “Bee Warning” among others.  These statements are based on the evaluated risk to honey bees. Don’t assume that all pollinator protection statements are the same. READ and FOLLOW label restrictions.  Watch closely for label changes.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31</a:t>
            </a:fld>
            <a:endParaRPr lang="en-US"/>
          </a:p>
        </p:txBody>
      </p:sp>
    </p:spTree>
    <p:extLst>
      <p:ext uri="{BB962C8B-B14F-4D97-AF65-F5344CB8AC3E}">
        <p14:creationId xmlns:p14="http://schemas.microsoft.com/office/powerpoint/2010/main" val="130670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pollination,</a:t>
            </a:r>
            <a:r>
              <a:rPr lang="en-US" baseline="0" dirty="0" smtClean="0"/>
              <a:t> seed and fruit production in animal-pollinated plants can not be successful, not only for our food crops, but for wildlife diets, too.</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4</a:t>
            </a:fld>
            <a:endParaRPr lang="en-US"/>
          </a:p>
        </p:txBody>
      </p:sp>
    </p:spTree>
    <p:extLst>
      <p:ext uri="{BB962C8B-B14F-4D97-AF65-F5344CB8AC3E}">
        <p14:creationId xmlns:p14="http://schemas.microsoft.com/office/powerpoint/2010/main" val="1129525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this information in mind, there are a number of </a:t>
            </a:r>
            <a:r>
              <a:rPr lang="en-US" dirty="0" smtClean="0"/>
              <a:t>key questions to consider when using pesticides in or near</a:t>
            </a:r>
            <a:r>
              <a:rPr lang="en-US" baseline="0" dirty="0" smtClean="0"/>
              <a:t> crops that are attractive to bees.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32</a:t>
            </a:fld>
            <a:endParaRPr lang="en-US"/>
          </a:p>
        </p:txBody>
      </p:sp>
    </p:spTree>
    <p:extLst>
      <p:ext uri="{BB962C8B-B14F-4D97-AF65-F5344CB8AC3E}">
        <p14:creationId xmlns:p14="http://schemas.microsoft.com/office/powerpoint/2010/main" val="2607339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familiar with your fields and the surrounding areas so you will know</a:t>
            </a:r>
            <a:r>
              <a:rPr lang="en-US" baseline="0" dirty="0" smtClean="0"/>
              <a:t> which areas may have potential pollinator activity.  Note what other plants (weeds, plants in hedgerows, in drainage ditches, etc.) are present and may be blooming.</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33</a:t>
            </a:fld>
            <a:endParaRPr lang="en-US"/>
          </a:p>
        </p:txBody>
      </p:sp>
    </p:spTree>
    <p:extLst>
      <p:ext uri="{BB962C8B-B14F-4D97-AF65-F5344CB8AC3E}">
        <p14:creationId xmlns:p14="http://schemas.microsoft.com/office/powerpoint/2010/main" val="1899461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Develop an Integrated Pest Management plan and consider other methods of pest prevention or control. </a:t>
            </a:r>
            <a:r>
              <a:rPr lang="en-US" dirty="0" smtClean="0"/>
              <a:t>Be sure you have a pest problem before</a:t>
            </a:r>
            <a:r>
              <a:rPr lang="en-US" baseline="0" dirty="0" smtClean="0"/>
              <a:t> applying pesticides through scouting or monitoring for the presence of pests in damaging numbers.  Use pesticides wisely and prevent drift.</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34</a:t>
            </a:fld>
            <a:endParaRPr lang="en-US"/>
          </a:p>
        </p:txBody>
      </p:sp>
    </p:spTree>
    <p:extLst>
      <p:ext uri="{BB962C8B-B14F-4D97-AF65-F5344CB8AC3E}">
        <p14:creationId xmlns:p14="http://schemas.microsoft.com/office/powerpoint/2010/main" val="3771993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protect</a:t>
            </a:r>
            <a:r>
              <a:rPr lang="en-US" baseline="0" dirty="0" smtClean="0"/>
              <a:t> pollinators, c</a:t>
            </a:r>
            <a:r>
              <a:rPr lang="en-US" dirty="0" smtClean="0"/>
              <a:t>ommunication is key.  The</a:t>
            </a:r>
            <a:r>
              <a:rPr lang="en-US" baseline="0" dirty="0" smtClean="0"/>
              <a:t> underlying cause of most bee poisoning incidents is a lack of information or awareness, rather than intent to do harm. Most pest management programs can be modified so that little or no be poisoning occurs, without undue cost or inconvenience to the grower. Both beekeepers and pesticide applicators benefit from forming working relationships and familiarizing themselves with each other’s management practices. </a:t>
            </a:r>
            <a:r>
              <a:rPr lang="en-US" dirty="0" smtClean="0"/>
              <a:t>The more you learn from others, and educate others, the better off you will be.</a:t>
            </a:r>
            <a:r>
              <a:rPr lang="en-US" baseline="0" dirty="0" smtClean="0"/>
              <a:t> Good communication will help you avoid problems from occurring.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35</a:t>
            </a:fld>
            <a:endParaRPr lang="en-US"/>
          </a:p>
        </p:txBody>
      </p:sp>
    </p:spTree>
    <p:extLst>
      <p:ext uri="{BB962C8B-B14F-4D97-AF65-F5344CB8AC3E}">
        <p14:creationId xmlns:p14="http://schemas.microsoft.com/office/powerpoint/2010/main" val="43122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and C</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36</a:t>
            </a:fld>
            <a:endParaRPr lang="en-US"/>
          </a:p>
        </p:txBody>
      </p:sp>
    </p:spTree>
    <p:extLst>
      <p:ext uri="{BB962C8B-B14F-4D97-AF65-F5344CB8AC3E}">
        <p14:creationId xmlns:p14="http://schemas.microsoft.com/office/powerpoint/2010/main" val="1436836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b) You can apply non ERT pesticides from</a:t>
            </a:r>
            <a:r>
              <a:rPr lang="en-US" baseline="0" dirty="0" smtClean="0"/>
              <a:t> dusk </a:t>
            </a:r>
            <a:r>
              <a:rPr lang="en-US" baseline="0" dirty="0" err="1" smtClean="0"/>
              <a:t>til</a:t>
            </a:r>
            <a:r>
              <a:rPr lang="en-US" baseline="0" dirty="0" smtClean="0"/>
              <a:t> dawn</a:t>
            </a:r>
            <a:endParaRPr lang="en-US" dirty="0" smtClean="0"/>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37</a:t>
            </a:fld>
            <a:endParaRPr lang="en-US"/>
          </a:p>
        </p:txBody>
      </p:sp>
    </p:spTree>
    <p:extLst>
      <p:ext uri="{BB962C8B-B14F-4D97-AF65-F5344CB8AC3E}">
        <p14:creationId xmlns:p14="http://schemas.microsoft.com/office/powerpoint/2010/main" val="3976822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t>c.</a:t>
            </a:r>
            <a:r>
              <a:rPr lang="en-US" b="1" baseline="0" dirty="0" smtClean="0"/>
              <a:t> </a:t>
            </a:r>
            <a:r>
              <a:rPr lang="en-US" b="1" dirty="0" smtClean="0"/>
              <a:t>When pesticides are applied to crops during the bloom period</a:t>
            </a:r>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38</a:t>
            </a:fld>
            <a:endParaRPr lang="en-US"/>
          </a:p>
        </p:txBody>
      </p:sp>
    </p:spTree>
    <p:extLst>
      <p:ext uri="{BB962C8B-B14F-4D97-AF65-F5344CB8AC3E}">
        <p14:creationId xmlns:p14="http://schemas.microsoft.com/office/powerpoint/2010/main" val="2826389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 and D</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39</a:t>
            </a:fld>
            <a:endParaRPr lang="en-US"/>
          </a:p>
        </p:txBody>
      </p:sp>
    </p:spTree>
    <p:extLst>
      <p:ext uri="{BB962C8B-B14F-4D97-AF65-F5344CB8AC3E}">
        <p14:creationId xmlns:p14="http://schemas.microsoft.com/office/powerpoint/2010/main" val="2705099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061E0-B86B-451B-85C2-DC519EC5142A}" type="slidenum">
              <a:rPr lang="en-US" smtClean="0"/>
              <a:t>40</a:t>
            </a:fld>
            <a:endParaRPr lang="en-US"/>
          </a:p>
        </p:txBody>
      </p:sp>
    </p:spTree>
    <p:extLst>
      <p:ext uri="{BB962C8B-B14F-4D97-AF65-F5344CB8AC3E}">
        <p14:creationId xmlns:p14="http://schemas.microsoft.com/office/powerpoint/2010/main" val="1083209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41</a:t>
            </a:fld>
            <a:endParaRPr lang="en-US"/>
          </a:p>
        </p:txBody>
      </p:sp>
    </p:spTree>
    <p:extLst>
      <p:ext uri="{BB962C8B-B14F-4D97-AF65-F5344CB8AC3E}">
        <p14:creationId xmlns:p14="http://schemas.microsoft.com/office/powerpoint/2010/main" val="29066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Humans depend on pollinators for our well being. An estimated 1 out of every 3 bites of food we eat each day result</a:t>
            </a:r>
            <a:r>
              <a:rPr lang="en-US" baseline="0" dirty="0" smtClean="0"/>
              <a:t> from the work of pollinators.</a:t>
            </a:r>
            <a:endParaRPr lang="en-US" dirty="0" smtClean="0"/>
          </a:p>
          <a:p>
            <a:endParaRPr lang="en-US" dirty="0"/>
          </a:p>
        </p:txBody>
      </p:sp>
      <p:sp>
        <p:nvSpPr>
          <p:cNvPr id="4" name="Slide Number Placeholder 3"/>
          <p:cNvSpPr>
            <a:spLocks noGrp="1"/>
          </p:cNvSpPr>
          <p:nvPr>
            <p:ph type="sldNum" sz="quarter" idx="10"/>
          </p:nvPr>
        </p:nvSpPr>
        <p:spPr/>
        <p:txBody>
          <a:bodyPr/>
          <a:lstStyle/>
          <a:p>
            <a:fld id="{49800209-D8C8-45E0-B48C-E369295A2694}" type="slidenum">
              <a:rPr lang="en-US" smtClean="0"/>
              <a:pPr/>
              <a:t>5</a:t>
            </a:fld>
            <a:endParaRPr lang="en-US"/>
          </a:p>
        </p:txBody>
      </p:sp>
    </p:spTree>
    <p:extLst>
      <p:ext uri="{BB962C8B-B14F-4D97-AF65-F5344CB8AC3E}">
        <p14:creationId xmlns:p14="http://schemas.microsoft.com/office/powerpoint/2010/main" val="276753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a:t>
            </a:r>
            <a:r>
              <a:rPr lang="en-US" baseline="0" dirty="0" smtClean="0"/>
              <a:t> in point: your breakfast with and without bees. </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6</a:t>
            </a:fld>
            <a:endParaRPr lang="en-US"/>
          </a:p>
        </p:txBody>
      </p:sp>
    </p:spTree>
    <p:extLst>
      <p:ext uri="{BB962C8B-B14F-4D97-AF65-F5344CB8AC3E}">
        <p14:creationId xmlns:p14="http://schemas.microsoft.com/office/powerpoint/2010/main" val="377406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Undoubtedly,</a:t>
            </a:r>
            <a:r>
              <a:rPr lang="en-US" baseline="0" dirty="0" smtClean="0"/>
              <a:t> our grocery store shelves would look quite different without bees pollinating our crops. We are left with mostly grains and starches.</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7</a:t>
            </a:fld>
            <a:endParaRPr lang="en-US"/>
          </a:p>
        </p:txBody>
      </p:sp>
    </p:spTree>
    <p:extLst>
      <p:ext uri="{BB962C8B-B14F-4D97-AF65-F5344CB8AC3E}">
        <p14:creationId xmlns:p14="http://schemas.microsoft.com/office/powerpoint/2010/main" val="158419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800209-D8C8-45E0-B48C-E369295A2694}" type="slidenum">
              <a:rPr lang="en-US" smtClean="0"/>
              <a:pPr/>
              <a:t>8</a:t>
            </a:fld>
            <a:endParaRPr lang="en-US"/>
          </a:p>
        </p:txBody>
      </p:sp>
    </p:spTree>
    <p:extLst>
      <p:ext uri="{BB962C8B-B14F-4D97-AF65-F5344CB8AC3E}">
        <p14:creationId xmlns:p14="http://schemas.microsoft.com/office/powerpoint/2010/main" val="126874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Honey bees</a:t>
            </a:r>
            <a:r>
              <a:rPr lang="en-US" baseline="0" dirty="0" smtClean="0"/>
              <a:t> are the most important pollinator for food crops</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9</a:t>
            </a:fld>
            <a:endParaRPr lang="en-US"/>
          </a:p>
        </p:txBody>
      </p:sp>
    </p:spTree>
    <p:extLst>
      <p:ext uri="{BB962C8B-B14F-4D97-AF65-F5344CB8AC3E}">
        <p14:creationId xmlns:p14="http://schemas.microsoft.com/office/powerpoint/2010/main" val="312746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crops, like</a:t>
            </a:r>
            <a:r>
              <a:rPr lang="en-US" baseline="0" dirty="0" smtClean="0"/>
              <a:t> almonds, are completely dependent upon honey bees for pollination. 80% of the world’s supply of almonds comes from California.</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10</a:t>
            </a:fld>
            <a:endParaRPr lang="en-US"/>
          </a:p>
        </p:txBody>
      </p:sp>
    </p:spTree>
    <p:extLst>
      <p:ext uri="{BB962C8B-B14F-4D97-AF65-F5344CB8AC3E}">
        <p14:creationId xmlns:p14="http://schemas.microsoft.com/office/powerpoint/2010/main" val="269738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7/6/16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7/6/16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7/6/16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7/6/16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7/6/16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7/6/16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7/6/16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7/6/16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7/6/16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7/6/16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7/6/16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0113"/>
            <a:ext cx="82296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3022600"/>
            <a:ext cx="82296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7/6/16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3" name="Picture 2" descr="CALSpowerpoint-Header.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2700"/>
            <a:ext cx="9162288" cy="47018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3081"/>
            <a:ext cx="9127040" cy="6404919"/>
          </a:xfrm>
        </p:spPr>
      </p:pic>
      <p:sp>
        <p:nvSpPr>
          <p:cNvPr id="7" name="Hexagon 6"/>
          <p:cNvSpPr/>
          <p:nvPr/>
        </p:nvSpPr>
        <p:spPr>
          <a:xfrm>
            <a:off x="972858" y="2243605"/>
            <a:ext cx="2858530" cy="2397210"/>
          </a:xfrm>
          <a:prstGeom prst="hexagon">
            <a:avLst/>
          </a:prstGeom>
          <a:solidFill>
            <a:srgbClr val="FF0000"/>
          </a:solid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3880" y="2908016"/>
            <a:ext cx="1956486" cy="1068387"/>
          </a:xfrm>
        </p:spPr>
        <p:txBody>
          <a:bodyPr/>
          <a:lstStyle/>
          <a:p>
            <a:r>
              <a:rPr lang="en-US" sz="3600" dirty="0" smtClean="0">
                <a:solidFill>
                  <a:schemeClr val="bg1"/>
                </a:solidFill>
              </a:rPr>
              <a:t>Bee</a:t>
            </a:r>
            <a:br>
              <a:rPr lang="en-US" sz="3600" dirty="0" smtClean="0">
                <a:solidFill>
                  <a:schemeClr val="bg1"/>
                </a:solidFill>
              </a:rPr>
            </a:br>
            <a:r>
              <a:rPr lang="en-US" sz="3600" dirty="0" smtClean="0">
                <a:solidFill>
                  <a:schemeClr val="bg1"/>
                </a:solidFill>
              </a:rPr>
              <a:t> Aware!</a:t>
            </a:r>
            <a:endParaRPr lang="en-US" sz="3600" dirty="0">
              <a:solidFill>
                <a:schemeClr val="bg1"/>
              </a:solidFill>
            </a:endParaRPr>
          </a:p>
        </p:txBody>
      </p:sp>
      <p:sp>
        <p:nvSpPr>
          <p:cNvPr id="8" name="TextBox 7"/>
          <p:cNvSpPr txBox="1"/>
          <p:nvPr/>
        </p:nvSpPr>
        <p:spPr>
          <a:xfrm>
            <a:off x="120701" y="6092851"/>
            <a:ext cx="8545160" cy="646331"/>
          </a:xfrm>
          <a:prstGeom prst="rect">
            <a:avLst/>
          </a:prstGeom>
          <a:solidFill>
            <a:schemeClr val="bg1">
              <a:lumMod val="95000"/>
            </a:schemeClr>
          </a:solidFill>
        </p:spPr>
        <p:txBody>
          <a:bodyPr wrap="none" rtlCol="0">
            <a:spAutoFit/>
          </a:bodyPr>
          <a:lstStyle/>
          <a:p>
            <a:r>
              <a:rPr lang="en-US" dirty="0" smtClean="0"/>
              <a:t>A presentation for the </a:t>
            </a:r>
            <a:r>
              <a:rPr lang="en-US" b="1" dirty="0" smtClean="0"/>
              <a:t>Private Applicator Recertification Program</a:t>
            </a:r>
            <a:r>
              <a:rPr lang="en-US" dirty="0" smtClean="0"/>
              <a:t>, 2015-2017.</a:t>
            </a:r>
          </a:p>
          <a:p>
            <a:r>
              <a:rPr lang="en-US" dirty="0" smtClean="0"/>
              <a:t>By Bill Skelton, Haywood County Cooperative Extension and Wayne Buhler, NC State Univ.</a:t>
            </a:r>
            <a:endParaRPr lang="en-US" dirty="0"/>
          </a:p>
        </p:txBody>
      </p:sp>
      <p:sp>
        <p:nvSpPr>
          <p:cNvPr id="4" name="TextBox 3"/>
          <p:cNvSpPr txBox="1"/>
          <p:nvPr/>
        </p:nvSpPr>
        <p:spPr>
          <a:xfrm>
            <a:off x="7480435" y="6690869"/>
            <a:ext cx="1646605" cy="215444"/>
          </a:xfrm>
          <a:prstGeom prst="rect">
            <a:avLst/>
          </a:prstGeom>
          <a:noFill/>
        </p:spPr>
        <p:txBody>
          <a:bodyPr wrap="none" rtlCol="0">
            <a:spAutoFit/>
          </a:bodyPr>
          <a:lstStyle/>
          <a:p>
            <a:r>
              <a:rPr lang="en-US" sz="800" dirty="0" smtClean="0"/>
              <a:t>Photo Source: CrystalGraphics.com</a:t>
            </a:r>
            <a:endParaRPr lang="en-US" sz="800" dirty="0"/>
          </a:p>
        </p:txBody>
      </p:sp>
      <p:sp>
        <p:nvSpPr>
          <p:cNvPr id="5" name="TextBox 4"/>
          <p:cNvSpPr txBox="1"/>
          <p:nvPr/>
        </p:nvSpPr>
        <p:spPr>
          <a:xfrm>
            <a:off x="2402123" y="4829557"/>
            <a:ext cx="4943277" cy="646331"/>
          </a:xfrm>
          <a:prstGeom prst="rect">
            <a:avLst/>
          </a:prstGeom>
          <a:solidFill>
            <a:srgbClr val="00B0F0"/>
          </a:solidFill>
          <a:ln w="28575">
            <a:solidFill>
              <a:schemeClr val="bg1"/>
            </a:solidFill>
          </a:ln>
        </p:spPr>
        <p:txBody>
          <a:bodyPr wrap="none" rtlCol="0">
            <a:spAutoFit/>
          </a:bodyPr>
          <a:lstStyle/>
          <a:p>
            <a:pPr algn="ctr"/>
            <a:r>
              <a:rPr lang="en-US" b="1" dirty="0"/>
              <a:t>What You can do as a Private Pesticide Applicator </a:t>
            </a:r>
            <a:endParaRPr lang="en-US" b="1" dirty="0" smtClean="0"/>
          </a:p>
          <a:p>
            <a:pPr algn="ctr"/>
            <a:r>
              <a:rPr lang="en-US" b="1" dirty="0" smtClean="0"/>
              <a:t>to </a:t>
            </a:r>
            <a:r>
              <a:rPr lang="en-US" b="1" dirty="0"/>
              <a:t>Safeguard Bees from Pesticide Poisoning.</a:t>
            </a:r>
          </a:p>
        </p:txBody>
      </p:sp>
    </p:spTree>
    <p:extLst>
      <p:ext uri="{BB962C8B-B14F-4D97-AF65-F5344CB8AC3E}">
        <p14:creationId xmlns:p14="http://schemas.microsoft.com/office/powerpoint/2010/main" val="23997833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35" y="459065"/>
            <a:ext cx="8410330" cy="1604962"/>
          </a:xfrm>
        </p:spPr>
        <p:txBody>
          <a:bodyPr>
            <a:noAutofit/>
          </a:bodyPr>
          <a:lstStyle/>
          <a:p>
            <a:r>
              <a:rPr lang="en-US" sz="3200" b="1" dirty="0" smtClean="0">
                <a:latin typeface="Franklin Gothic Heavy" panose="020B0903020102020204" pitchFamily="34" charset="0"/>
              </a:rPr>
              <a:t>750,000+ acres of almonds in Central CA require 1.5 million colonies of honey bees for pollination</a:t>
            </a:r>
            <a:endParaRPr lang="en-US" sz="3200" b="1" dirty="0">
              <a:latin typeface="Franklin Gothic Heavy" panose="020B0903020102020204" pitchFamily="34" charset="0"/>
            </a:endParaRPr>
          </a:p>
        </p:txBody>
      </p:sp>
      <p:sp>
        <p:nvSpPr>
          <p:cNvPr id="3" name="TextBox 2"/>
          <p:cNvSpPr txBox="1"/>
          <p:nvPr/>
        </p:nvSpPr>
        <p:spPr>
          <a:xfrm>
            <a:off x="3287499" y="5753033"/>
            <a:ext cx="3229487" cy="584776"/>
          </a:xfrm>
          <a:prstGeom prst="rect">
            <a:avLst/>
          </a:prstGeom>
          <a:noFill/>
        </p:spPr>
        <p:txBody>
          <a:bodyPr wrap="none" rtlCol="0">
            <a:spAutoFit/>
          </a:bodyPr>
          <a:lstStyle/>
          <a:p>
            <a:r>
              <a:rPr lang="en-US" sz="3200" b="1" dirty="0" smtClean="0">
                <a:latin typeface="Calibri"/>
              </a:rPr>
              <a:t>No Bees, No Nuts</a:t>
            </a:r>
            <a:endParaRPr lang="en-US" sz="3200" b="1" dirty="0">
              <a:latin typeface="Calibri"/>
            </a:endParaRPr>
          </a:p>
        </p:txBody>
      </p:sp>
      <p:sp>
        <p:nvSpPr>
          <p:cNvPr id="7" name="Content Placeholder 6"/>
          <p:cNvSpPr>
            <a:spLocks noGrp="1"/>
          </p:cNvSpPr>
          <p:nvPr>
            <p:ph idx="1"/>
          </p:nvPr>
        </p:nvSpPr>
        <p:spPr/>
        <p:txBody>
          <a:bodyPr/>
          <a:lstStyle/>
          <a:p>
            <a:endParaRPr lang="en-US" dirty="0"/>
          </a:p>
        </p:txBody>
      </p:sp>
      <p:grpSp>
        <p:nvGrpSpPr>
          <p:cNvPr id="8" name="Group 7"/>
          <p:cNvGrpSpPr/>
          <p:nvPr/>
        </p:nvGrpSpPr>
        <p:grpSpPr>
          <a:xfrm>
            <a:off x="2027207" y="2865424"/>
            <a:ext cx="5750072" cy="2743200"/>
            <a:chOff x="1058068" y="1752600"/>
            <a:chExt cx="7027863" cy="3352800"/>
          </a:xfrm>
        </p:grpSpPr>
        <p:pic>
          <p:nvPicPr>
            <p:cNvPr id="9" name="Picture 8" descr="across drop roads croppe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58068" y="1752600"/>
              <a:ext cx="7027863" cy="33528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636540" y="4771574"/>
              <a:ext cx="2288768" cy="300937"/>
            </a:xfrm>
            <a:prstGeom prst="rect">
              <a:avLst/>
            </a:prstGeom>
            <a:noFill/>
          </p:spPr>
          <p:txBody>
            <a:bodyPr wrap="none" rtlCol="0">
              <a:spAutoFit/>
            </a:bodyPr>
            <a:lstStyle/>
            <a:p>
              <a:r>
                <a:rPr lang="en-US" sz="1000" dirty="0" smtClean="0">
                  <a:solidFill>
                    <a:schemeClr val="bg1"/>
                  </a:solidFill>
                </a:rPr>
                <a:t>Photo source: </a:t>
              </a:r>
              <a:r>
                <a:rPr lang="en-US" sz="1000" dirty="0" err="1" smtClean="0">
                  <a:solidFill>
                    <a:schemeClr val="bg1"/>
                  </a:solidFill>
                </a:rPr>
                <a:t>Coy’s</a:t>
              </a:r>
              <a:r>
                <a:rPr lang="en-US" sz="1000" dirty="0" smtClean="0">
                  <a:solidFill>
                    <a:schemeClr val="bg1"/>
                  </a:solidFill>
                </a:rPr>
                <a:t> Honey Farm</a:t>
              </a:r>
              <a:endParaRPr lang="en-US" sz="1000" dirty="0">
                <a:solidFill>
                  <a:schemeClr val="bg1"/>
                </a:solidFill>
              </a:endParaRPr>
            </a:p>
          </p:txBody>
        </p:sp>
      </p:grpSp>
      <p:pic>
        <p:nvPicPr>
          <p:cNvPr id="4" name="Picture 3" descr="BeeonAlmon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 y="2147821"/>
            <a:ext cx="2136409" cy="1944132"/>
          </a:xfrm>
          <a:prstGeom prst="rect">
            <a:avLst/>
          </a:prstGeom>
        </p:spPr>
      </p:pic>
      <p:pic>
        <p:nvPicPr>
          <p:cNvPr id="5" name="Picture 4" descr="index.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794500" y="2208436"/>
            <a:ext cx="2146300" cy="1844754"/>
          </a:xfrm>
          <a:prstGeom prst="rect">
            <a:avLst/>
          </a:prstGeom>
        </p:spPr>
      </p:pic>
      <p:sp>
        <p:nvSpPr>
          <p:cNvPr id="6" name="TextBox 5"/>
          <p:cNvSpPr txBox="1"/>
          <p:nvPr/>
        </p:nvSpPr>
        <p:spPr>
          <a:xfrm>
            <a:off x="7192825" y="6596390"/>
            <a:ext cx="1951175" cy="261610"/>
          </a:xfrm>
          <a:prstGeom prst="rect">
            <a:avLst/>
          </a:prstGeom>
          <a:noFill/>
        </p:spPr>
        <p:txBody>
          <a:bodyPr wrap="none" rtlCol="0">
            <a:spAutoFit/>
          </a:bodyPr>
          <a:lstStyle/>
          <a:p>
            <a:r>
              <a:rPr lang="en-US" sz="1100" dirty="0" smtClean="0"/>
              <a:t>Slide source: M. </a:t>
            </a:r>
            <a:r>
              <a:rPr lang="en-US" sz="1100" dirty="0" err="1" smtClean="0"/>
              <a:t>Spivak</a:t>
            </a:r>
            <a:r>
              <a:rPr lang="en-US" sz="1100" dirty="0" smtClean="0"/>
              <a:t>, </a:t>
            </a:r>
            <a:r>
              <a:rPr lang="en-US" sz="1100" dirty="0" err="1" smtClean="0"/>
              <a:t>UMinn</a:t>
            </a:r>
            <a:endParaRPr lang="en-US" sz="1100" dirty="0"/>
          </a:p>
        </p:txBody>
      </p:sp>
    </p:spTree>
    <p:extLst>
      <p:ext uri="{BB962C8B-B14F-4D97-AF65-F5344CB8AC3E}">
        <p14:creationId xmlns:p14="http://schemas.microsoft.com/office/powerpoint/2010/main" val="24248478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ueberries-Large.jp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2332007" y="3521330"/>
            <a:ext cx="4667901" cy="2567166"/>
          </a:xfrm>
        </p:spPr>
      </p:pic>
      <p:pic>
        <p:nvPicPr>
          <p:cNvPr id="12" name="Picture 11" descr="ind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077" y="2062162"/>
            <a:ext cx="2948315" cy="2208391"/>
          </a:xfrm>
          <a:prstGeom prst="rect">
            <a:avLst/>
          </a:prstGeom>
        </p:spPr>
      </p:pic>
      <p:pic>
        <p:nvPicPr>
          <p:cNvPr id="13" name="Picture 12" descr="inde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062" y="1989544"/>
            <a:ext cx="2247418" cy="2721138"/>
          </a:xfrm>
          <a:prstGeom prst="rect">
            <a:avLst/>
          </a:prstGeom>
        </p:spPr>
      </p:pic>
      <p:sp>
        <p:nvSpPr>
          <p:cNvPr id="14" name="Title 1"/>
          <p:cNvSpPr>
            <a:spLocks noGrp="1"/>
          </p:cNvSpPr>
          <p:nvPr>
            <p:ph type="title"/>
          </p:nvPr>
        </p:nvSpPr>
        <p:spPr>
          <a:xfrm>
            <a:off x="355600" y="457200"/>
            <a:ext cx="8410330" cy="1604962"/>
          </a:xfrm>
        </p:spPr>
        <p:txBody>
          <a:bodyPr>
            <a:noAutofit/>
          </a:bodyPr>
          <a:lstStyle/>
          <a:p>
            <a:r>
              <a:rPr lang="en-US" sz="3200" b="1" dirty="0" smtClean="0">
                <a:latin typeface="Franklin Gothic Heavy" panose="020B0903020102020204" pitchFamily="34" charset="0"/>
              </a:rPr>
              <a:t>72,000 acres of blueberries across U.S. require 150,000 colonies of honey bees for pollination</a:t>
            </a:r>
            <a:endParaRPr lang="en-US" sz="3200" b="1" dirty="0">
              <a:latin typeface="Franklin Gothic Heavy" panose="020B0903020102020204" pitchFamily="34" charset="0"/>
            </a:endParaRPr>
          </a:p>
        </p:txBody>
      </p:sp>
      <p:sp>
        <p:nvSpPr>
          <p:cNvPr id="2" name="TextBox 1"/>
          <p:cNvSpPr txBox="1"/>
          <p:nvPr/>
        </p:nvSpPr>
        <p:spPr>
          <a:xfrm>
            <a:off x="1440611" y="6243026"/>
            <a:ext cx="6676251" cy="369332"/>
          </a:xfrm>
          <a:prstGeom prst="rect">
            <a:avLst/>
          </a:prstGeom>
          <a:noFill/>
        </p:spPr>
        <p:txBody>
          <a:bodyPr wrap="none" rtlCol="0">
            <a:spAutoFit/>
          </a:bodyPr>
          <a:lstStyle/>
          <a:p>
            <a:r>
              <a:rPr lang="en-US" dirty="0" smtClean="0">
                <a:latin typeface="Franklin Gothic Heavy" panose="020B0903020102020204" pitchFamily="34" charset="0"/>
              </a:rPr>
              <a:t>90% of the pollination of blueberries is done by honey bees!</a:t>
            </a:r>
            <a:endParaRPr lang="en-US" dirty="0">
              <a:latin typeface="Franklin Gothic Heavy" panose="020B0903020102020204" pitchFamily="34" charset="0"/>
            </a:endParaRPr>
          </a:p>
        </p:txBody>
      </p:sp>
      <p:sp>
        <p:nvSpPr>
          <p:cNvPr id="10" name="TextBox 9"/>
          <p:cNvSpPr txBox="1"/>
          <p:nvPr/>
        </p:nvSpPr>
        <p:spPr>
          <a:xfrm>
            <a:off x="7192825" y="6596390"/>
            <a:ext cx="1951175" cy="261610"/>
          </a:xfrm>
          <a:prstGeom prst="rect">
            <a:avLst/>
          </a:prstGeom>
          <a:noFill/>
        </p:spPr>
        <p:txBody>
          <a:bodyPr wrap="none" rtlCol="0">
            <a:spAutoFit/>
          </a:bodyPr>
          <a:lstStyle/>
          <a:p>
            <a:r>
              <a:rPr lang="en-US" sz="1100" dirty="0" smtClean="0"/>
              <a:t>Slide source: M. </a:t>
            </a:r>
            <a:r>
              <a:rPr lang="en-US" sz="1100" dirty="0" err="1" smtClean="0"/>
              <a:t>Spivak</a:t>
            </a:r>
            <a:r>
              <a:rPr lang="en-US" sz="1100" dirty="0" smtClean="0"/>
              <a:t>, </a:t>
            </a:r>
            <a:r>
              <a:rPr lang="en-US" sz="1100" dirty="0" err="1" smtClean="0"/>
              <a:t>UMinn</a:t>
            </a:r>
            <a:endParaRPr lang="en-US" sz="1100" dirty="0"/>
          </a:p>
        </p:txBody>
      </p:sp>
    </p:spTree>
    <p:extLst>
      <p:ext uri="{BB962C8B-B14F-4D97-AF65-F5344CB8AC3E}">
        <p14:creationId xmlns:p14="http://schemas.microsoft.com/office/powerpoint/2010/main" val="16330878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Why care about pollinators?</a:t>
            </a:r>
            <a:endParaRPr lang="en-US" dirty="0">
              <a:latin typeface="Franklin Gothic Heavy" panose="020B0903020102020204" pitchFamily="34" charset="0"/>
            </a:endParaRPr>
          </a:p>
        </p:txBody>
      </p:sp>
      <p:sp>
        <p:nvSpPr>
          <p:cNvPr id="4" name="TextBox 3"/>
          <p:cNvSpPr txBox="1"/>
          <p:nvPr/>
        </p:nvSpPr>
        <p:spPr>
          <a:xfrm>
            <a:off x="810883" y="1644758"/>
            <a:ext cx="2209800" cy="4524315"/>
          </a:xfrm>
          <a:prstGeom prst="rect">
            <a:avLst/>
          </a:prstGeom>
          <a:noFill/>
        </p:spPr>
        <p:txBody>
          <a:bodyPr wrap="square" rtlCol="0">
            <a:spAutoFit/>
          </a:bodyPr>
          <a:lstStyle/>
          <a:p>
            <a:r>
              <a:rPr lang="en-US" sz="2400" b="1" i="1" dirty="0" smtClean="0"/>
              <a:t>In NC</a:t>
            </a:r>
            <a:r>
              <a:rPr lang="en-US" sz="2400" b="1" dirty="0" smtClean="0"/>
              <a:t>…</a:t>
            </a:r>
          </a:p>
          <a:p>
            <a:r>
              <a:rPr lang="en-US" sz="2400" b="1" dirty="0" smtClean="0"/>
              <a:t>Apples</a:t>
            </a:r>
          </a:p>
          <a:p>
            <a:r>
              <a:rPr lang="en-US" sz="2400" b="1" dirty="0" smtClean="0"/>
              <a:t>Blueberries</a:t>
            </a:r>
          </a:p>
          <a:p>
            <a:r>
              <a:rPr lang="en-US" sz="2400" b="1" dirty="0" smtClean="0"/>
              <a:t>Cucumbers</a:t>
            </a:r>
          </a:p>
          <a:p>
            <a:r>
              <a:rPr lang="en-US" sz="2400" b="1" dirty="0" smtClean="0"/>
              <a:t>Squash</a:t>
            </a:r>
          </a:p>
          <a:p>
            <a:r>
              <a:rPr lang="en-US" sz="2400" b="1" dirty="0" smtClean="0"/>
              <a:t>Pumpkin</a:t>
            </a:r>
          </a:p>
          <a:p>
            <a:r>
              <a:rPr lang="en-US" sz="2400" b="1" dirty="0" smtClean="0"/>
              <a:t>Watermelon</a:t>
            </a:r>
          </a:p>
          <a:p>
            <a:r>
              <a:rPr lang="en-US" sz="2400" b="1" dirty="0" smtClean="0"/>
              <a:t>Strawberries</a:t>
            </a:r>
          </a:p>
          <a:p>
            <a:r>
              <a:rPr lang="en-US" sz="2400" b="1" dirty="0" smtClean="0"/>
              <a:t>Peaches</a:t>
            </a:r>
          </a:p>
          <a:p>
            <a:r>
              <a:rPr lang="en-US" sz="2400" b="1" dirty="0" smtClean="0"/>
              <a:t>Blackberries</a:t>
            </a:r>
          </a:p>
          <a:p>
            <a:r>
              <a:rPr lang="en-US" sz="2400" b="1" dirty="0" smtClean="0"/>
              <a:t>Raspberries</a:t>
            </a:r>
          </a:p>
          <a:p>
            <a:r>
              <a:rPr lang="en-US" sz="2400" b="1" dirty="0" smtClean="0"/>
              <a:t>Others</a:t>
            </a:r>
            <a:endParaRPr lang="en-US" sz="24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127326" y="1081611"/>
            <a:ext cx="3044511" cy="3569360"/>
          </a:xfrm>
          <a:prstGeom prst="rect">
            <a:avLst/>
          </a:prstGeom>
        </p:spPr>
      </p:pic>
      <p:sp>
        <p:nvSpPr>
          <p:cNvPr id="6" name="TextBox 5"/>
          <p:cNvSpPr txBox="1"/>
          <p:nvPr/>
        </p:nvSpPr>
        <p:spPr>
          <a:xfrm>
            <a:off x="3089694" y="4599355"/>
            <a:ext cx="5257801" cy="1477328"/>
          </a:xfrm>
          <a:prstGeom prst="rect">
            <a:avLst/>
          </a:prstGeom>
          <a:solidFill>
            <a:schemeClr val="bg1">
              <a:lumMod val="75000"/>
            </a:schemeClr>
          </a:solidFill>
        </p:spPr>
        <p:txBody>
          <a:bodyPr wrap="square" rtlCol="0">
            <a:spAutoFit/>
          </a:bodyPr>
          <a:lstStyle/>
          <a:p>
            <a:r>
              <a:rPr lang="en-US" b="1" i="1" dirty="0" smtClean="0"/>
              <a:t>A partially pollinated cucumber (top) compared with a completely pollinated one (bottom). The seed did not form throughout the poorly pollinated cucumber and consequently the fruit did not grow around that portion.</a:t>
            </a:r>
            <a:endParaRPr lang="en-US" b="1" i="1" dirty="0"/>
          </a:p>
        </p:txBody>
      </p:sp>
    </p:spTree>
    <p:extLst>
      <p:ext uri="{BB962C8B-B14F-4D97-AF65-F5344CB8AC3E}">
        <p14:creationId xmlns:p14="http://schemas.microsoft.com/office/powerpoint/2010/main" val="30155727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986" y="447690"/>
            <a:ext cx="8216660" cy="1219199"/>
          </a:xfrm>
        </p:spPr>
        <p:txBody>
          <a:bodyPr>
            <a:normAutofit/>
          </a:bodyPr>
          <a:lstStyle/>
          <a:p>
            <a:pPr algn="l"/>
            <a:r>
              <a:rPr lang="en-US" dirty="0" smtClean="0">
                <a:latin typeface="Franklin Gothic Heavy" panose="020B0903020102020204" pitchFamily="34" charset="0"/>
              </a:rPr>
              <a:t>What </a:t>
            </a:r>
            <a:r>
              <a:rPr lang="en-US" dirty="0">
                <a:latin typeface="Franklin Gothic Heavy" panose="020B0903020102020204" pitchFamily="34" charset="0"/>
              </a:rPr>
              <a:t>is the current status of pollinators?</a:t>
            </a:r>
          </a:p>
        </p:txBody>
      </p:sp>
      <p:pic>
        <p:nvPicPr>
          <p:cNvPr id="6" name="Picture 3" descr="IMG_1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945" y="2152042"/>
            <a:ext cx="4362757" cy="2904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58416" y="5213727"/>
            <a:ext cx="7543800" cy="1107996"/>
          </a:xfrm>
          <a:prstGeom prst="rect">
            <a:avLst/>
          </a:prstGeom>
          <a:noFill/>
        </p:spPr>
        <p:txBody>
          <a:bodyPr wrap="square" rtlCol="0">
            <a:spAutoFit/>
          </a:bodyPr>
          <a:lstStyle/>
          <a:p>
            <a:r>
              <a:rPr lang="en-US" sz="2400" b="1" dirty="0" smtClean="0"/>
              <a:t>2013-2014 Honey Bee Overwintering Losses – 23.2% died over the winter (an unsustainable number)</a:t>
            </a:r>
          </a:p>
          <a:p>
            <a:r>
              <a:rPr lang="en-US" i="1" dirty="0" smtClean="0"/>
              <a:t>                                                                                  -USDA /Bee  Informed Survey</a:t>
            </a:r>
            <a:endParaRPr lang="en-US" i="1" dirty="0"/>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447"/>
          <a:stretch/>
        </p:blipFill>
        <p:spPr bwMode="auto">
          <a:xfrm>
            <a:off x="1596079" y="1824239"/>
            <a:ext cx="2404280" cy="1718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61534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6661"/>
            <a:ext cx="7772400" cy="1219199"/>
          </a:xfrm>
        </p:spPr>
        <p:txBody>
          <a:bodyPr>
            <a:normAutofit fontScale="90000"/>
          </a:bodyPr>
          <a:lstStyle/>
          <a:p>
            <a:pPr algn="l"/>
            <a:r>
              <a:rPr lang="en-US" dirty="0" smtClean="0">
                <a:latin typeface="Franklin Gothic Heavy" panose="020B0903020102020204" pitchFamily="34" charset="0"/>
              </a:rPr>
              <a:t>Causes of pollinator decline???</a:t>
            </a:r>
            <a:br>
              <a:rPr lang="en-US" dirty="0" smtClean="0">
                <a:latin typeface="Franklin Gothic Heavy" panose="020B0903020102020204" pitchFamily="34" charset="0"/>
              </a:rPr>
            </a:br>
            <a:r>
              <a:rPr lang="en-US" sz="2700" dirty="0" smtClean="0">
                <a:latin typeface="Franklin Gothic Heavy" panose="020B0903020102020204" pitchFamily="34" charset="0"/>
              </a:rPr>
              <a:t>Several possible factors or a combination of them</a:t>
            </a:r>
            <a:endParaRPr lang="en-US" sz="2700" dirty="0">
              <a:latin typeface="Franklin Gothic Heavy" panose="020B09030201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350"/>
          <a:stretch/>
        </p:blipFill>
        <p:spPr>
          <a:xfrm>
            <a:off x="1171027" y="2070339"/>
            <a:ext cx="6180842" cy="3876934"/>
          </a:xfrm>
          <a:prstGeom prst="rect">
            <a:avLst/>
          </a:prstGeom>
        </p:spPr>
      </p:pic>
      <p:sp>
        <p:nvSpPr>
          <p:cNvPr id="3" name="TextBox 2"/>
          <p:cNvSpPr txBox="1"/>
          <p:nvPr/>
        </p:nvSpPr>
        <p:spPr>
          <a:xfrm>
            <a:off x="5397488" y="6276085"/>
            <a:ext cx="1954381" cy="246221"/>
          </a:xfrm>
          <a:prstGeom prst="rect">
            <a:avLst/>
          </a:prstGeom>
          <a:noFill/>
        </p:spPr>
        <p:txBody>
          <a:bodyPr wrap="none" rtlCol="0">
            <a:spAutoFit/>
          </a:bodyPr>
          <a:lstStyle/>
          <a:p>
            <a:r>
              <a:rPr lang="en-US" sz="1000" dirty="0" smtClean="0"/>
              <a:t>Source: Marla </a:t>
            </a:r>
            <a:r>
              <a:rPr lang="en-US" sz="1000" dirty="0" err="1" smtClean="0"/>
              <a:t>Spivak</a:t>
            </a:r>
            <a:r>
              <a:rPr lang="en-US" sz="1000" dirty="0" smtClean="0"/>
              <a:t>, Univ. of MN</a:t>
            </a:r>
            <a:endParaRPr lang="en-US" sz="1000" dirty="0"/>
          </a:p>
        </p:txBody>
      </p:sp>
    </p:spTree>
    <p:extLst>
      <p:ext uri="{BB962C8B-B14F-4D97-AF65-F5344CB8AC3E}">
        <p14:creationId xmlns:p14="http://schemas.microsoft.com/office/powerpoint/2010/main" val="12362494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Box 7"/>
          <p:cNvSpPr txBox="1">
            <a:spLocks noChangeArrowheads="1"/>
          </p:cNvSpPr>
          <p:nvPr/>
        </p:nvSpPr>
        <p:spPr bwMode="auto">
          <a:xfrm>
            <a:off x="568009" y="654161"/>
            <a:ext cx="8001000" cy="584775"/>
          </a:xfrm>
          <a:prstGeom prst="rect">
            <a:avLst/>
          </a:prstGeom>
          <a:noFill/>
          <a:ln w="9525">
            <a:noFill/>
            <a:miter lim="800000"/>
            <a:headEnd/>
            <a:tailEnd/>
          </a:ln>
        </p:spPr>
        <p:txBody>
          <a:bodyPr>
            <a:prstTxWarp prst="textNoShape">
              <a:avLst/>
            </a:prstTxWarp>
            <a:spAutoFit/>
          </a:bodyPr>
          <a:lstStyle/>
          <a:p>
            <a:pPr algn="ctr"/>
            <a:r>
              <a:rPr lang="en-US" sz="3200" b="1" i="1" dirty="0" err="1" smtClean="0">
                <a:latin typeface="Franklin Gothic Heavy" panose="020B0903020102020204" pitchFamily="34" charset="0"/>
              </a:rPr>
              <a:t>Varroa</a:t>
            </a:r>
            <a:r>
              <a:rPr lang="en-US" sz="3200" b="1" dirty="0">
                <a:latin typeface="Franklin Gothic Heavy" panose="020B0903020102020204" pitchFamily="34" charset="0"/>
              </a:rPr>
              <a:t> </a:t>
            </a:r>
            <a:r>
              <a:rPr lang="en-US" sz="3200" b="1" i="0" dirty="0" smtClean="0">
                <a:latin typeface="Franklin Gothic Heavy" panose="020B0903020102020204" pitchFamily="34" charset="0"/>
              </a:rPr>
              <a:t>mite is the chief menace</a:t>
            </a:r>
            <a:endParaRPr lang="en-US" sz="3200" b="1" i="0" dirty="0">
              <a:latin typeface="Franklin Gothic Heavy" panose="020B0903020102020204" pitchFamily="34" charset="0"/>
            </a:endParaRPr>
          </a:p>
        </p:txBody>
      </p:sp>
      <p:sp>
        <p:nvSpPr>
          <p:cNvPr id="48135" name="TextBox 8"/>
          <p:cNvSpPr txBox="1">
            <a:spLocks noChangeArrowheads="1"/>
          </p:cNvSpPr>
          <p:nvPr/>
        </p:nvSpPr>
        <p:spPr bwMode="auto">
          <a:xfrm>
            <a:off x="228600" y="1558289"/>
            <a:ext cx="4876800" cy="954088"/>
          </a:xfrm>
          <a:prstGeom prst="rect">
            <a:avLst/>
          </a:prstGeom>
          <a:noFill/>
          <a:ln w="9525">
            <a:noFill/>
            <a:miter lim="800000"/>
            <a:headEnd/>
            <a:tailEnd/>
          </a:ln>
        </p:spPr>
        <p:txBody>
          <a:bodyPr>
            <a:prstTxWarp prst="textNoShape">
              <a:avLst/>
            </a:prstTxWarp>
            <a:spAutoFit/>
          </a:bodyPr>
          <a:lstStyle/>
          <a:p>
            <a:r>
              <a:rPr lang="en-US" sz="2800" i="0" dirty="0" smtClean="0">
                <a:latin typeface="Calibri" pitchFamily="-107" charset="0"/>
              </a:rPr>
              <a:t>Large mite sucks bee </a:t>
            </a:r>
            <a:r>
              <a:rPr lang="en-US" sz="2800" i="0" dirty="0">
                <a:latin typeface="Calibri" pitchFamily="-107" charset="0"/>
              </a:rPr>
              <a:t>blood</a:t>
            </a:r>
          </a:p>
          <a:p>
            <a:r>
              <a:rPr lang="en-US" sz="2800" i="0" dirty="0">
                <a:latin typeface="Calibri" pitchFamily="-107" charset="0"/>
              </a:rPr>
              <a:t>Circulates bee </a:t>
            </a:r>
            <a:r>
              <a:rPr lang="en-US" sz="2800" b="1" i="0" dirty="0">
                <a:latin typeface="Calibri" pitchFamily="-107" charset="0"/>
              </a:rPr>
              <a:t>viruses</a:t>
            </a:r>
          </a:p>
        </p:txBody>
      </p:sp>
      <p:grpSp>
        <p:nvGrpSpPr>
          <p:cNvPr id="5" name="Group 4"/>
          <p:cNvGrpSpPr/>
          <p:nvPr/>
        </p:nvGrpSpPr>
        <p:grpSpPr>
          <a:xfrm>
            <a:off x="1674287" y="1590725"/>
            <a:ext cx="6543188" cy="4987843"/>
            <a:chOff x="1674287" y="1590725"/>
            <a:chExt cx="6543188" cy="4987843"/>
          </a:xfrm>
        </p:grpSpPr>
        <p:pic>
          <p:nvPicPr>
            <p:cNvPr id="48130" name="Picture 3" descr="VarroaonBe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8803" y="1590725"/>
              <a:ext cx="3298672" cy="2243582"/>
            </a:xfrm>
            <a:prstGeom prst="rect">
              <a:avLst/>
            </a:prstGeom>
            <a:noFill/>
            <a:ln w="9525">
              <a:noFill/>
              <a:miter lim="800000"/>
              <a:headEnd/>
              <a:tailEnd/>
            </a:ln>
          </p:spPr>
        </p:pic>
        <p:pic>
          <p:nvPicPr>
            <p:cNvPr id="48131" name="Picture 4" descr="Varro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8723" y="2644286"/>
              <a:ext cx="1954160" cy="1463068"/>
            </a:xfrm>
            <a:prstGeom prst="rect">
              <a:avLst/>
            </a:prstGeom>
            <a:noFill/>
            <a:ln w="9525">
              <a:noFill/>
              <a:miter lim="800000"/>
              <a:headEnd/>
              <a:tailEnd/>
            </a:ln>
          </p:spPr>
        </p:pic>
        <p:pic>
          <p:nvPicPr>
            <p:cNvPr id="48132" name="Picture 5" descr="var5instar1.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69924" y="4195472"/>
              <a:ext cx="2360805" cy="1877501"/>
            </a:xfrm>
            <a:prstGeom prst="rect">
              <a:avLst/>
            </a:prstGeom>
            <a:noFill/>
            <a:ln w="9525">
              <a:noFill/>
              <a:miter lim="800000"/>
              <a:headEnd/>
              <a:tailEnd/>
            </a:ln>
          </p:spPr>
        </p:pic>
        <p:pic>
          <p:nvPicPr>
            <p:cNvPr id="48133" name="Picture 6" descr="good reprod.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74287" y="4502284"/>
              <a:ext cx="2757258" cy="1664878"/>
            </a:xfrm>
            <a:prstGeom prst="rect">
              <a:avLst/>
            </a:prstGeom>
            <a:noFill/>
            <a:ln w="9525">
              <a:noFill/>
              <a:miter lim="800000"/>
              <a:headEnd/>
              <a:tailEnd/>
            </a:ln>
          </p:spPr>
        </p:pic>
        <p:sp>
          <p:nvSpPr>
            <p:cNvPr id="2" name="Right Arrow 1"/>
            <p:cNvSpPr/>
            <p:nvPr/>
          </p:nvSpPr>
          <p:spPr>
            <a:xfrm rot="6569964">
              <a:off x="2187065" y="4407947"/>
              <a:ext cx="1259208" cy="199104"/>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642399">
              <a:off x="3544621" y="4348469"/>
              <a:ext cx="2904586" cy="199104"/>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20228677">
              <a:off x="3809425" y="2553918"/>
              <a:ext cx="2680639" cy="199104"/>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98879" y="3815106"/>
              <a:ext cx="2338204" cy="338554"/>
            </a:xfrm>
            <a:prstGeom prst="rect">
              <a:avLst/>
            </a:prstGeom>
            <a:noFill/>
          </p:spPr>
          <p:txBody>
            <a:bodyPr wrap="none" rtlCol="0">
              <a:spAutoFit/>
            </a:bodyPr>
            <a:lstStyle/>
            <a:p>
              <a:r>
                <a:rPr lang="en-US" sz="1600" dirty="0" smtClean="0"/>
                <a:t>Mite feeding on adult bee</a:t>
              </a:r>
              <a:endParaRPr lang="en-US" sz="1600" dirty="0"/>
            </a:p>
          </p:txBody>
        </p:sp>
        <p:sp>
          <p:nvSpPr>
            <p:cNvPr id="4" name="TextBox 3"/>
            <p:cNvSpPr txBox="1"/>
            <p:nvPr/>
          </p:nvSpPr>
          <p:spPr>
            <a:xfrm>
              <a:off x="3130504" y="6209236"/>
              <a:ext cx="3902543" cy="369332"/>
            </a:xfrm>
            <a:prstGeom prst="rect">
              <a:avLst/>
            </a:prstGeom>
            <a:noFill/>
          </p:spPr>
          <p:txBody>
            <a:bodyPr wrap="none" rtlCol="0">
              <a:spAutoFit/>
            </a:bodyPr>
            <a:lstStyle/>
            <a:p>
              <a:r>
                <a:rPr lang="en-US" dirty="0" smtClean="0"/>
                <a:t>Mite feeding on immature bees (brood)</a:t>
              </a:r>
              <a:endParaRPr lang="en-US" dirty="0"/>
            </a:p>
          </p:txBody>
        </p:sp>
      </p:grpSp>
      <p:sp>
        <p:nvSpPr>
          <p:cNvPr id="6" name="TextBox 5"/>
          <p:cNvSpPr txBox="1"/>
          <p:nvPr/>
        </p:nvSpPr>
        <p:spPr>
          <a:xfrm>
            <a:off x="7444496" y="6640861"/>
            <a:ext cx="1699504" cy="230832"/>
          </a:xfrm>
          <a:prstGeom prst="rect">
            <a:avLst/>
          </a:prstGeom>
          <a:noFill/>
        </p:spPr>
        <p:txBody>
          <a:bodyPr wrap="none" rtlCol="0">
            <a:spAutoFit/>
          </a:bodyPr>
          <a:lstStyle/>
          <a:p>
            <a:r>
              <a:rPr lang="en-US" sz="900" dirty="0" smtClean="0"/>
              <a:t>Photo Source: M. </a:t>
            </a:r>
            <a:r>
              <a:rPr lang="en-US" sz="900" dirty="0" err="1" smtClean="0"/>
              <a:t>Spivak</a:t>
            </a:r>
            <a:r>
              <a:rPr lang="en-US" sz="900" dirty="0" smtClean="0"/>
              <a:t>, </a:t>
            </a:r>
            <a:r>
              <a:rPr lang="en-US" sz="900" dirty="0" err="1" smtClean="0"/>
              <a:t>UMinn</a:t>
            </a:r>
            <a:endParaRPr lang="en-US" sz="900" dirty="0"/>
          </a:p>
        </p:txBody>
      </p:sp>
    </p:spTree>
    <p:extLst>
      <p:ext uri="{BB962C8B-B14F-4D97-AF65-F5344CB8AC3E}">
        <p14:creationId xmlns:p14="http://schemas.microsoft.com/office/powerpoint/2010/main" val="13191045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Questions</a:t>
            </a:r>
            <a:endParaRPr lang="en-US" dirty="0"/>
          </a:p>
        </p:txBody>
      </p:sp>
      <p:sp>
        <p:nvSpPr>
          <p:cNvPr id="3" name="Content Placeholder 2"/>
          <p:cNvSpPr>
            <a:spLocks noGrp="1"/>
          </p:cNvSpPr>
          <p:nvPr>
            <p:ph idx="1"/>
          </p:nvPr>
        </p:nvSpPr>
        <p:spPr>
          <a:xfrm>
            <a:off x="457200" y="1908969"/>
            <a:ext cx="8229600" cy="3103563"/>
          </a:xfrm>
        </p:spPr>
        <p:txBody>
          <a:bodyPr/>
          <a:lstStyle/>
          <a:p>
            <a:pPr marL="0" indent="0">
              <a:buNone/>
            </a:pPr>
            <a:r>
              <a:rPr lang="en-US" b="1" dirty="0" smtClean="0"/>
              <a:t>Why is it important to protect pollinators?</a:t>
            </a:r>
          </a:p>
          <a:p>
            <a:pPr marL="971550" lvl="1" indent="-514350">
              <a:buAutoNum type="alphaLcParenR"/>
            </a:pPr>
            <a:r>
              <a:rPr lang="en-US" b="1" dirty="0" smtClean="0"/>
              <a:t>Humans are highly dependent on pollinators for crops</a:t>
            </a:r>
          </a:p>
          <a:p>
            <a:pPr marL="971550" lvl="1" indent="-514350">
              <a:buAutoNum type="alphaLcParenR"/>
            </a:pPr>
            <a:r>
              <a:rPr lang="en-US" b="1" dirty="0" smtClean="0"/>
              <a:t>Many plants need animal pollinators</a:t>
            </a:r>
          </a:p>
          <a:p>
            <a:pPr marL="971550" lvl="1" indent="-514350">
              <a:buAutoNum type="alphaLcParenR"/>
            </a:pPr>
            <a:r>
              <a:rPr lang="en-US" b="1" dirty="0" smtClean="0"/>
              <a:t>Pollinators are important for wildlife</a:t>
            </a:r>
          </a:p>
          <a:p>
            <a:pPr marL="971550" lvl="1" indent="-514350">
              <a:buAutoNum type="alphaLcParenR"/>
            </a:pPr>
            <a:r>
              <a:rPr lang="en-US" b="1" dirty="0" smtClean="0"/>
              <a:t>All of the above</a:t>
            </a:r>
            <a:endParaRPr lang="en-US" b="1"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716" y="49530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47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200" y="1976051"/>
            <a:ext cx="8229600" cy="3103563"/>
          </a:xfrm>
        </p:spPr>
        <p:txBody>
          <a:bodyPr/>
          <a:lstStyle/>
          <a:p>
            <a:pPr marL="0" indent="0">
              <a:buNone/>
            </a:pPr>
            <a:r>
              <a:rPr lang="en-US" b="1" dirty="0" smtClean="0"/>
              <a:t>Which of the following foods depend on animal pollination?</a:t>
            </a:r>
          </a:p>
          <a:p>
            <a:pPr marL="971550" lvl="1" indent="-514350">
              <a:buAutoNum type="alphaLcParenR"/>
            </a:pPr>
            <a:r>
              <a:rPr lang="en-US" b="1" dirty="0" smtClean="0"/>
              <a:t>Apples</a:t>
            </a:r>
          </a:p>
          <a:p>
            <a:pPr marL="971550" lvl="1" indent="-514350">
              <a:buAutoNum type="alphaLcParenR"/>
            </a:pPr>
            <a:r>
              <a:rPr lang="en-US" b="1" dirty="0" smtClean="0"/>
              <a:t>Blueberries</a:t>
            </a:r>
          </a:p>
          <a:p>
            <a:pPr marL="971550" lvl="1" indent="-514350">
              <a:buAutoNum type="alphaLcParenR"/>
            </a:pPr>
            <a:r>
              <a:rPr lang="en-US" b="1" dirty="0" smtClean="0"/>
              <a:t>Cucumbers</a:t>
            </a:r>
          </a:p>
          <a:p>
            <a:pPr marL="971550" lvl="1" indent="-514350">
              <a:buAutoNum type="alphaLcParenR"/>
            </a:pPr>
            <a:r>
              <a:rPr lang="en-US" b="1" dirty="0" smtClean="0"/>
              <a:t>Wheat</a:t>
            </a:r>
          </a:p>
          <a:p>
            <a:pPr marL="971550" lvl="1" indent="-514350">
              <a:buAutoNum type="alphaLcParenR"/>
            </a:pP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0292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342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chemeClr val="accent2"/>
                                      </p:to>
                                    </p:animClr>
                                    <p:animClr clrSpc="rgb" dir="cw">
                                      <p:cBhvr>
                                        <p:cTn id="12" dur="500" fill="hold"/>
                                        <p:tgtEl>
                                          <p:spTgt spid="3">
                                            <p:txEl>
                                              <p:pRg st="2" end="2"/>
                                            </p:txEl>
                                          </p:spTgt>
                                        </p:tgtEl>
                                        <p:attrNameLst>
                                          <p:attrName>fillcolor</p:attrName>
                                        </p:attrNameLst>
                                      </p:cBhvr>
                                      <p:to>
                                        <a:schemeClr val="accent2"/>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3" end="3"/>
                                            </p:txEl>
                                          </p:spTgt>
                                        </p:tgtEl>
                                        <p:attrNameLst>
                                          <p:attrName>style.color</p:attrName>
                                        </p:attrNameLst>
                                      </p:cBhvr>
                                      <p:to>
                                        <a:schemeClr val="accent2"/>
                                      </p:to>
                                    </p:animClr>
                                    <p:animClr clrSpc="rgb" dir="cw">
                                      <p:cBhvr>
                                        <p:cTn id="17" dur="500" fill="hold"/>
                                        <p:tgtEl>
                                          <p:spTgt spid="3">
                                            <p:txEl>
                                              <p:pRg st="3" end="3"/>
                                            </p:txEl>
                                          </p:spTgt>
                                        </p:tgtEl>
                                        <p:attrNameLst>
                                          <p:attrName>fillcolor</p:attrName>
                                        </p:attrNameLst>
                                      </p:cBhvr>
                                      <p:to>
                                        <a:schemeClr val="accent2"/>
                                      </p:to>
                                    </p:animClr>
                                    <p:set>
                                      <p:cBhvr>
                                        <p:cTn id="18" dur="500" fill="hold"/>
                                        <p:tgtEl>
                                          <p:spTgt spid="3">
                                            <p:txEl>
                                              <p:pRg st="3" end="3"/>
                                            </p:txEl>
                                          </p:spTgt>
                                        </p:tgtEl>
                                        <p:attrNameLst>
                                          <p:attrName>fill.type</p:attrName>
                                        </p:attrNameLst>
                                      </p:cBhvr>
                                      <p:to>
                                        <p:strVal val="solid"/>
                                      </p:to>
                                    </p:set>
                                    <p:set>
                                      <p:cBhvr>
                                        <p:cTn id="1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199" y="1818330"/>
            <a:ext cx="8229600" cy="3103563"/>
          </a:xfrm>
        </p:spPr>
        <p:txBody>
          <a:bodyPr/>
          <a:lstStyle/>
          <a:p>
            <a:pPr marL="0" indent="0">
              <a:buNone/>
            </a:pPr>
            <a:r>
              <a:rPr lang="en-US" b="1" dirty="0" smtClean="0"/>
              <a:t>In addition to honey bees, what other animals can pollinate flowers?</a:t>
            </a:r>
          </a:p>
          <a:p>
            <a:pPr marL="971550" lvl="1" indent="-514350">
              <a:buAutoNum type="alphaLcParenR"/>
            </a:pPr>
            <a:r>
              <a:rPr lang="en-US" b="1" dirty="0" smtClean="0"/>
              <a:t>Butterflies</a:t>
            </a:r>
          </a:p>
          <a:p>
            <a:pPr marL="971550" lvl="1" indent="-514350">
              <a:buAutoNum type="alphaLcParenR"/>
            </a:pPr>
            <a:r>
              <a:rPr lang="en-US" b="1" dirty="0" smtClean="0"/>
              <a:t>Birds</a:t>
            </a:r>
          </a:p>
          <a:p>
            <a:pPr marL="971550" lvl="1" indent="-514350">
              <a:buAutoNum type="alphaLcParenR"/>
            </a:pPr>
            <a:r>
              <a:rPr lang="en-US" b="1" dirty="0" smtClean="0"/>
              <a:t>Bats</a:t>
            </a:r>
          </a:p>
          <a:p>
            <a:pPr marL="971550" lvl="1" indent="-514350">
              <a:buAutoNum type="alphaLcParenR"/>
            </a:pPr>
            <a:r>
              <a:rPr lang="en-US" b="1" dirty="0" smtClean="0"/>
              <a:t>Flies</a:t>
            </a:r>
          </a:p>
          <a:p>
            <a:pPr marL="971550" lvl="1" indent="-514350">
              <a:buAutoNum type="alphaLcParenR"/>
            </a:pPr>
            <a:r>
              <a:rPr lang="en-US" b="1" dirty="0" smtClean="0"/>
              <a:t>Cattle</a:t>
            </a:r>
          </a:p>
          <a:p>
            <a:pPr marL="971550" lvl="1" indent="-514350">
              <a:buAutoNum type="alphaLcParenR"/>
            </a:pP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5193741"/>
            <a:ext cx="5486401" cy="152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119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chemeClr val="accent2"/>
                                      </p:to>
                                    </p:animClr>
                                    <p:animClr clrSpc="rgb" dir="cw">
                                      <p:cBhvr>
                                        <p:cTn id="12" dur="500" fill="hold"/>
                                        <p:tgtEl>
                                          <p:spTgt spid="3">
                                            <p:txEl>
                                              <p:pRg st="2" end="2"/>
                                            </p:txEl>
                                          </p:spTgt>
                                        </p:tgtEl>
                                        <p:attrNameLst>
                                          <p:attrName>fillcolor</p:attrName>
                                        </p:attrNameLst>
                                      </p:cBhvr>
                                      <p:to>
                                        <a:schemeClr val="accent2"/>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3" end="3"/>
                                            </p:txEl>
                                          </p:spTgt>
                                        </p:tgtEl>
                                        <p:attrNameLst>
                                          <p:attrName>style.color</p:attrName>
                                        </p:attrNameLst>
                                      </p:cBhvr>
                                      <p:to>
                                        <a:schemeClr val="accent2"/>
                                      </p:to>
                                    </p:animClr>
                                    <p:animClr clrSpc="rgb" dir="cw">
                                      <p:cBhvr>
                                        <p:cTn id="17" dur="500" fill="hold"/>
                                        <p:tgtEl>
                                          <p:spTgt spid="3">
                                            <p:txEl>
                                              <p:pRg st="3" end="3"/>
                                            </p:txEl>
                                          </p:spTgt>
                                        </p:tgtEl>
                                        <p:attrNameLst>
                                          <p:attrName>fillcolor</p:attrName>
                                        </p:attrNameLst>
                                      </p:cBhvr>
                                      <p:to>
                                        <a:schemeClr val="accent2"/>
                                      </p:to>
                                    </p:animClr>
                                    <p:set>
                                      <p:cBhvr>
                                        <p:cTn id="18" dur="500" fill="hold"/>
                                        <p:tgtEl>
                                          <p:spTgt spid="3">
                                            <p:txEl>
                                              <p:pRg st="3" end="3"/>
                                            </p:txEl>
                                          </p:spTgt>
                                        </p:tgtEl>
                                        <p:attrNameLst>
                                          <p:attrName>fill.type</p:attrName>
                                        </p:attrNameLst>
                                      </p:cBhvr>
                                      <p:to>
                                        <p:strVal val="solid"/>
                                      </p:to>
                                    </p:set>
                                    <p:set>
                                      <p:cBhvr>
                                        <p:cTn id="19" dur="500" fill="hold"/>
                                        <p:tgtEl>
                                          <p:spTgt spid="3">
                                            <p:txEl>
                                              <p:pRg st="3" end="3"/>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3">
                                            <p:txEl>
                                              <p:pRg st="4" end="4"/>
                                            </p:txEl>
                                          </p:spTgt>
                                        </p:tgtEl>
                                        <p:attrNameLst>
                                          <p:attrName>style.color</p:attrName>
                                        </p:attrNameLst>
                                      </p:cBhvr>
                                      <p:to>
                                        <a:schemeClr val="accent2"/>
                                      </p:to>
                                    </p:animClr>
                                    <p:animClr clrSpc="rgb" dir="cw">
                                      <p:cBhvr>
                                        <p:cTn id="22" dur="500" fill="hold"/>
                                        <p:tgtEl>
                                          <p:spTgt spid="3">
                                            <p:txEl>
                                              <p:pRg st="4" end="4"/>
                                            </p:txEl>
                                          </p:spTgt>
                                        </p:tgtEl>
                                        <p:attrNameLst>
                                          <p:attrName>fillcolor</p:attrName>
                                        </p:attrNameLst>
                                      </p:cBhvr>
                                      <p:to>
                                        <a:schemeClr val="accent2"/>
                                      </p:to>
                                    </p:animClr>
                                    <p:set>
                                      <p:cBhvr>
                                        <p:cTn id="23" dur="500" fill="hold"/>
                                        <p:tgtEl>
                                          <p:spTgt spid="3">
                                            <p:txEl>
                                              <p:pRg st="4" end="4"/>
                                            </p:txEl>
                                          </p:spTgt>
                                        </p:tgtEl>
                                        <p:attrNameLst>
                                          <p:attrName>fill.type</p:attrName>
                                        </p:attrNameLst>
                                      </p:cBhvr>
                                      <p:to>
                                        <p:strVal val="solid"/>
                                      </p:to>
                                    </p:set>
                                    <p:set>
                                      <p:cBhvr>
                                        <p:cTn id="24"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523103" y="2025864"/>
            <a:ext cx="8229600" cy="3103563"/>
          </a:xfrm>
        </p:spPr>
        <p:txBody>
          <a:bodyPr/>
          <a:lstStyle/>
          <a:p>
            <a:pPr marL="0" indent="0">
              <a:buNone/>
            </a:pPr>
            <a:r>
              <a:rPr lang="en-US" b="1" dirty="0" smtClean="0"/>
              <a:t>What are the factors affecting pollinator health?</a:t>
            </a:r>
          </a:p>
          <a:p>
            <a:pPr marL="971550" lvl="1" indent="-514350">
              <a:buAutoNum type="alphaLcParenR"/>
            </a:pPr>
            <a:r>
              <a:rPr lang="en-US" b="1" dirty="0" smtClean="0"/>
              <a:t>Mites and parasites</a:t>
            </a:r>
          </a:p>
          <a:p>
            <a:pPr marL="971550" lvl="1" indent="-514350">
              <a:buAutoNum type="alphaLcParenR"/>
            </a:pPr>
            <a:r>
              <a:rPr lang="en-US" b="1" dirty="0" smtClean="0"/>
              <a:t>Nutrition and forage</a:t>
            </a:r>
          </a:p>
          <a:p>
            <a:pPr marL="971550" lvl="1" indent="-514350">
              <a:buAutoNum type="alphaLcParenR"/>
            </a:pPr>
            <a:r>
              <a:rPr lang="en-US" b="1" dirty="0" smtClean="0"/>
              <a:t>Pesticides</a:t>
            </a:r>
          </a:p>
          <a:p>
            <a:pPr marL="971550" lvl="1" indent="-514350">
              <a:buAutoNum type="alphaLcParenR"/>
            </a:pPr>
            <a:r>
              <a:rPr lang="en-US" b="1" dirty="0" smtClean="0"/>
              <a:t>A combination of these and/or other factors</a:t>
            </a:r>
          </a:p>
          <a:p>
            <a:pPr marL="971550" lvl="1" indent="-514350">
              <a:buAutoNum type="alphaLcParenR"/>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518" y="51054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21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524000"/>
          </a:xfrm>
        </p:spPr>
        <p:txBody>
          <a:bodyPr>
            <a:normAutofit fontScale="90000"/>
          </a:bodyPr>
          <a:lstStyle/>
          <a:p>
            <a:pPr algn="l"/>
            <a:r>
              <a:rPr lang="en-US" dirty="0" smtClean="0">
                <a:solidFill>
                  <a:srgbClr val="FF0066"/>
                </a:solidFill>
                <a:latin typeface="Franklin Gothic Heavy" panose="020B0903020102020204" pitchFamily="34" charset="0"/>
              </a:rPr>
              <a:t/>
            </a:r>
            <a:br>
              <a:rPr lang="en-US" dirty="0" smtClean="0">
                <a:solidFill>
                  <a:srgbClr val="FF0066"/>
                </a:solidFill>
                <a:latin typeface="Franklin Gothic Heavy" panose="020B0903020102020204" pitchFamily="34" charset="0"/>
              </a:rPr>
            </a:br>
            <a:r>
              <a:rPr lang="en-US" dirty="0" smtClean="0">
                <a:solidFill>
                  <a:srgbClr val="FF0000"/>
                </a:solidFill>
                <a:latin typeface="Franklin Gothic Heavy" panose="020B0903020102020204" pitchFamily="34" charset="0"/>
              </a:rPr>
              <a:t>Introduction</a:t>
            </a:r>
            <a:r>
              <a:rPr lang="en-US" dirty="0" smtClean="0">
                <a:latin typeface="Franklin Gothic Heavy" panose="020B0903020102020204" pitchFamily="34" charset="0"/>
              </a:rPr>
              <a:t/>
            </a:r>
            <a:br>
              <a:rPr lang="en-US" dirty="0" smtClean="0">
                <a:latin typeface="Franklin Gothic Heavy" panose="020B0903020102020204" pitchFamily="34" charset="0"/>
              </a:rPr>
            </a:br>
            <a:r>
              <a:rPr lang="en-US" dirty="0" smtClean="0">
                <a:latin typeface="Franklin Gothic Heavy" panose="020B0903020102020204" pitchFamily="34" charset="0"/>
              </a:rPr>
              <a:t>This presentation will help you understand:</a:t>
            </a:r>
            <a:br>
              <a:rPr lang="en-US" dirty="0" smtClean="0">
                <a:latin typeface="Franklin Gothic Heavy" panose="020B0903020102020204" pitchFamily="34" charset="0"/>
              </a:rPr>
            </a:br>
            <a:r>
              <a:rPr lang="en-US" dirty="0" smtClean="0">
                <a:latin typeface="Franklin Gothic Heavy" panose="020B0903020102020204" pitchFamily="34" charset="0"/>
              </a:rPr>
              <a:t/>
            </a:r>
            <a:br>
              <a:rPr lang="en-US" dirty="0" smtClean="0">
                <a:latin typeface="Franklin Gothic Heavy" panose="020B0903020102020204" pitchFamily="34" charset="0"/>
              </a:rPr>
            </a:br>
            <a:endParaRPr lang="en-US" dirty="0">
              <a:latin typeface="Franklin Gothic Heavy" panose="020B0903020102020204" pitchFamily="34" charset="0"/>
            </a:endParaRPr>
          </a:p>
        </p:txBody>
      </p:sp>
      <p:sp>
        <p:nvSpPr>
          <p:cNvPr id="5" name="TextBox 4"/>
          <p:cNvSpPr txBox="1"/>
          <p:nvPr/>
        </p:nvSpPr>
        <p:spPr>
          <a:xfrm>
            <a:off x="685800" y="2096529"/>
            <a:ext cx="81534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tx1">
                    <a:lumMod val="75000"/>
                    <a:lumOff val="25000"/>
                  </a:schemeClr>
                </a:solidFill>
                <a:latin typeface="Franklin Gothic Heavy" panose="020B0903020102020204" pitchFamily="34" charset="0"/>
              </a:rPr>
              <a:t>The importance and status of pollinators</a:t>
            </a:r>
          </a:p>
          <a:p>
            <a:pPr marL="457200" indent="-457200">
              <a:buFont typeface="Arial" panose="020B0604020202020204" pitchFamily="34" charset="0"/>
              <a:buChar char="•"/>
            </a:pPr>
            <a:r>
              <a:rPr lang="en-US" sz="2800" dirty="0" smtClean="0">
                <a:solidFill>
                  <a:schemeClr val="tx1">
                    <a:lumMod val="75000"/>
                    <a:lumOff val="25000"/>
                  </a:schemeClr>
                </a:solidFill>
                <a:latin typeface="Franklin Gothic Heavy" panose="020B0903020102020204" pitchFamily="34" charset="0"/>
              </a:rPr>
              <a:t>How pesticide applicators </a:t>
            </a:r>
            <a:r>
              <a:rPr lang="en-US" sz="2800" dirty="0">
                <a:solidFill>
                  <a:schemeClr val="tx1">
                    <a:lumMod val="75000"/>
                    <a:lumOff val="25000"/>
                  </a:schemeClr>
                </a:solidFill>
                <a:latin typeface="Franklin Gothic Heavy" panose="020B0903020102020204" pitchFamily="34" charset="0"/>
              </a:rPr>
              <a:t>can help protect </a:t>
            </a:r>
            <a:r>
              <a:rPr lang="en-US" sz="2800" dirty="0" smtClean="0">
                <a:solidFill>
                  <a:schemeClr val="tx1">
                    <a:lumMod val="75000"/>
                    <a:lumOff val="25000"/>
                  </a:schemeClr>
                </a:solidFill>
                <a:latin typeface="Franklin Gothic Heavy" panose="020B0903020102020204" pitchFamily="34" charset="0"/>
              </a:rPr>
              <a:t>pollinators</a:t>
            </a:r>
          </a:p>
          <a:p>
            <a:pPr marL="457200" indent="-457200">
              <a:buFont typeface="Arial" panose="020B0604020202020204" pitchFamily="34" charset="0"/>
              <a:buChar char="•"/>
            </a:pPr>
            <a:r>
              <a:rPr lang="en-US" sz="2800" dirty="0" smtClean="0">
                <a:solidFill>
                  <a:schemeClr val="tx1">
                    <a:lumMod val="75000"/>
                    <a:lumOff val="25000"/>
                  </a:schemeClr>
                </a:solidFill>
                <a:latin typeface="Franklin Gothic Heavy" panose="020B0903020102020204" pitchFamily="34" charset="0"/>
              </a:rPr>
              <a:t>How pesticides can be used to control pests with minimal risks to pollinators</a:t>
            </a:r>
          </a:p>
          <a:p>
            <a:pPr marL="457200" indent="-457200">
              <a:buFont typeface="Arial" panose="020B0604020202020204" pitchFamily="34" charset="0"/>
              <a:buChar char="•"/>
            </a:pPr>
            <a:r>
              <a:rPr lang="en-US" sz="2800" dirty="0" smtClean="0">
                <a:solidFill>
                  <a:schemeClr val="tx1">
                    <a:lumMod val="75000"/>
                    <a:lumOff val="25000"/>
                  </a:schemeClr>
                </a:solidFill>
                <a:latin typeface="Franklin Gothic Heavy" panose="020B0903020102020204" pitchFamily="34" charset="0"/>
              </a:rPr>
              <a:t>The potential effects of treating crops during the flowering period of the crop and adjacent blooming crops and plants</a:t>
            </a:r>
          </a:p>
        </p:txBody>
      </p:sp>
    </p:spTree>
    <p:extLst>
      <p:ext uri="{BB962C8B-B14F-4D97-AF65-F5344CB8AC3E}">
        <p14:creationId xmlns:p14="http://schemas.microsoft.com/office/powerpoint/2010/main" val="2746578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3226"/>
            <a:ext cx="7772400" cy="1219199"/>
          </a:xfrm>
        </p:spPr>
        <p:txBody>
          <a:bodyPr>
            <a:normAutofit fontScale="90000"/>
          </a:bodyPr>
          <a:lstStyle/>
          <a:p>
            <a:pPr algn="l"/>
            <a:r>
              <a:rPr lang="en-US" dirty="0" smtClean="0">
                <a:latin typeface="Franklin Gothic Heavy" panose="020B0903020102020204" pitchFamily="34" charset="0"/>
              </a:rPr>
              <a:t>Pesticide applicators can help by reducing risks to honey bees and other pollinators</a:t>
            </a:r>
            <a:endParaRPr lang="en-US" dirty="0">
              <a:latin typeface="Franklin Gothic Heavy" panose="020B0903020102020204" pitchFamily="34" charset="0"/>
            </a:endParaRPr>
          </a:p>
        </p:txBody>
      </p:sp>
      <p:sp>
        <p:nvSpPr>
          <p:cNvPr id="4" name="TextBox 3"/>
          <p:cNvSpPr txBox="1"/>
          <p:nvPr/>
        </p:nvSpPr>
        <p:spPr>
          <a:xfrm>
            <a:off x="745980" y="2465810"/>
            <a:ext cx="7203533" cy="2523768"/>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solidFill>
                  <a:srgbClr val="00B0F0"/>
                </a:solidFill>
                <a:latin typeface="+mn-lt"/>
              </a:rPr>
              <a:t>Understand How Pesticides Can Harm Bees</a:t>
            </a:r>
          </a:p>
          <a:p>
            <a:pPr marL="457200" indent="-457200">
              <a:buFont typeface="Arial" panose="020B0604020202020204" pitchFamily="34" charset="0"/>
              <a:buChar char="•"/>
            </a:pPr>
            <a:r>
              <a:rPr lang="en-US" sz="2800" b="1" dirty="0" smtClean="0">
                <a:solidFill>
                  <a:srgbClr val="00B0F0"/>
                </a:solidFill>
                <a:latin typeface="+mn-lt"/>
              </a:rPr>
              <a:t>Recognize Pollinator Foraging Habits</a:t>
            </a:r>
          </a:p>
          <a:p>
            <a:pPr marL="457200" indent="-457200">
              <a:buFont typeface="Arial" panose="020B0604020202020204" pitchFamily="34" charset="0"/>
              <a:buChar char="•"/>
            </a:pPr>
            <a:r>
              <a:rPr lang="en-US" sz="2800" b="1" dirty="0" smtClean="0">
                <a:solidFill>
                  <a:srgbClr val="00B0F0"/>
                </a:solidFill>
                <a:latin typeface="+mn-lt"/>
              </a:rPr>
              <a:t>Read the Label</a:t>
            </a:r>
          </a:p>
          <a:p>
            <a:pPr marL="457200" indent="-457200">
              <a:buFont typeface="Arial" panose="020B0604020202020204" pitchFamily="34" charset="0"/>
              <a:buChar char="•"/>
            </a:pPr>
            <a:r>
              <a:rPr lang="en-US" sz="2800" b="1" dirty="0" smtClean="0">
                <a:solidFill>
                  <a:srgbClr val="00B0F0"/>
                </a:solidFill>
                <a:latin typeface="+mn-lt"/>
              </a:rPr>
              <a:t>Use IPM</a:t>
            </a:r>
          </a:p>
          <a:p>
            <a:pPr marL="457200" indent="-457200">
              <a:buFont typeface="Arial" panose="020B0604020202020204" pitchFamily="34" charset="0"/>
              <a:buChar char="•"/>
            </a:pPr>
            <a:r>
              <a:rPr lang="en-US" sz="2800" b="1" dirty="0" smtClean="0">
                <a:solidFill>
                  <a:srgbClr val="00B0F0"/>
                </a:solidFill>
                <a:latin typeface="+mn-lt"/>
              </a:rPr>
              <a:t>Follow Best Management Practices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425" y="3203663"/>
            <a:ext cx="1247775" cy="1457325"/>
          </a:xfrm>
          <a:prstGeom prst="rect">
            <a:avLst/>
          </a:prstGeom>
        </p:spPr>
      </p:pic>
    </p:spTree>
    <p:extLst>
      <p:ext uri="{BB962C8B-B14F-4D97-AF65-F5344CB8AC3E}">
        <p14:creationId xmlns:p14="http://schemas.microsoft.com/office/powerpoint/2010/main" val="2226771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074"/>
            <a:ext cx="8229600" cy="1068387"/>
          </a:xfrm>
        </p:spPr>
        <p:txBody>
          <a:bodyPr/>
          <a:lstStyle/>
          <a:p>
            <a:r>
              <a:rPr lang="en-US" dirty="0" smtClean="0">
                <a:latin typeface="Franklin Gothic Heavy" panose="020B0903020102020204" pitchFamily="34" charset="0"/>
              </a:rPr>
              <a:t>Did You Know?</a:t>
            </a:r>
            <a:endParaRPr lang="en-US" dirty="0">
              <a:latin typeface="Franklin Gothic Heavy" panose="020B0903020102020204" pitchFamily="34" charset="0"/>
            </a:endParaRPr>
          </a:p>
        </p:txBody>
      </p:sp>
      <p:sp>
        <p:nvSpPr>
          <p:cNvPr id="4" name="Content Placeholder 2"/>
          <p:cNvSpPr txBox="1">
            <a:spLocks/>
          </p:cNvSpPr>
          <p:nvPr/>
        </p:nvSpPr>
        <p:spPr>
          <a:xfrm>
            <a:off x="457200" y="1524000"/>
            <a:ext cx="8534400" cy="28415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latin typeface="Franklin Gothic Demi" panose="020B0703020102020204" pitchFamily="34" charset="0"/>
              </a:rPr>
              <a:t>Most pesticides are not toxic to honey bees and other pollinators.</a:t>
            </a:r>
          </a:p>
          <a:p>
            <a:r>
              <a:rPr lang="en-US" sz="2600" dirty="0" smtClean="0">
                <a:latin typeface="Franklin Gothic Demi" panose="020B0703020102020204" pitchFamily="34" charset="0"/>
              </a:rPr>
              <a:t>As a general rule, insecticides are more toxic to pollinators than fungicides and herbicides.</a:t>
            </a:r>
          </a:p>
          <a:p>
            <a:pPr lvl="1"/>
            <a:r>
              <a:rPr lang="en-US" sz="2600" dirty="0">
                <a:latin typeface="Franklin Gothic Demi" panose="020B0703020102020204" pitchFamily="34" charset="0"/>
              </a:rPr>
              <a:t>However, not all insecticides are toxic to pollinators.</a:t>
            </a:r>
            <a:endParaRPr lang="en-US" sz="2600" dirty="0" smtClean="0">
              <a:latin typeface="Franklin Gothic Demi" panose="020B0703020102020204" pitchFamily="34" charset="0"/>
            </a:endParaRPr>
          </a:p>
          <a:p>
            <a:pPr marL="457200" lvl="1" indent="0">
              <a:buNone/>
            </a:pPr>
            <a:endParaRPr lang="en-US" dirty="0" smtClean="0"/>
          </a:p>
        </p:txBody>
      </p:sp>
      <p:pic>
        <p:nvPicPr>
          <p:cNvPr id="5" name="Picture 4" descr="lettuc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02" y="4024222"/>
            <a:ext cx="3733800" cy="2462213"/>
          </a:xfrm>
          <a:prstGeom prst="rect">
            <a:avLst/>
          </a:prstGeom>
          <a:noFill/>
          <a:ln w="9525">
            <a:noFill/>
            <a:miter lim="800000"/>
            <a:headEnd/>
            <a:tailEnd/>
          </a:ln>
        </p:spPr>
      </p:pic>
      <p:pic>
        <p:nvPicPr>
          <p:cNvPr id="6" name="Picture 5" descr="A_MS0011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011" y="3997235"/>
            <a:ext cx="3733800" cy="2489200"/>
          </a:xfrm>
          <a:prstGeom prst="rect">
            <a:avLst/>
          </a:prstGeom>
          <a:noFill/>
          <a:ln w="9525">
            <a:noFill/>
            <a:miter lim="800000"/>
            <a:headEnd/>
            <a:tailEnd/>
          </a:ln>
        </p:spPr>
      </p:pic>
      <p:sp>
        <p:nvSpPr>
          <p:cNvPr id="3" name="TextBox 2"/>
          <p:cNvSpPr txBox="1"/>
          <p:nvPr/>
        </p:nvSpPr>
        <p:spPr>
          <a:xfrm>
            <a:off x="3598563" y="6224825"/>
            <a:ext cx="574196" cy="261610"/>
          </a:xfrm>
          <a:prstGeom prst="rect">
            <a:avLst/>
          </a:prstGeom>
          <a:noFill/>
        </p:spPr>
        <p:txBody>
          <a:bodyPr wrap="none" rtlCol="0">
            <a:spAutoFit/>
          </a:bodyPr>
          <a:lstStyle/>
          <a:p>
            <a:r>
              <a:rPr lang="en-US" sz="1100" dirty="0" err="1" smtClean="0">
                <a:solidFill>
                  <a:schemeClr val="bg1"/>
                </a:solidFill>
              </a:rPr>
              <a:t>UMinn</a:t>
            </a:r>
            <a:endParaRPr lang="en-US" sz="1100" dirty="0">
              <a:solidFill>
                <a:schemeClr val="bg1"/>
              </a:solidFill>
            </a:endParaRPr>
          </a:p>
        </p:txBody>
      </p:sp>
    </p:spTree>
    <p:extLst>
      <p:ext uri="{BB962C8B-B14F-4D97-AF65-F5344CB8AC3E}">
        <p14:creationId xmlns:p14="http://schemas.microsoft.com/office/powerpoint/2010/main" val="119533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572729"/>
            <a:ext cx="7772400" cy="1219199"/>
          </a:xfrm>
        </p:spPr>
        <p:txBody>
          <a:bodyPr>
            <a:normAutofit/>
          </a:bodyPr>
          <a:lstStyle/>
          <a:p>
            <a:pPr algn="l"/>
            <a:r>
              <a:rPr lang="en-US" dirty="0" smtClean="0">
                <a:latin typeface="Franklin Gothic Heavy" panose="020B0903020102020204" pitchFamily="34" charset="0"/>
              </a:rPr>
              <a:t>Pollinator poisoning can occur from:</a:t>
            </a:r>
            <a:endParaRPr lang="en-US" dirty="0">
              <a:latin typeface="Franklin Gothic Heavy" panose="020B0903020102020204" pitchFamily="34" charset="0"/>
            </a:endParaRPr>
          </a:p>
        </p:txBody>
      </p:sp>
      <p:sp>
        <p:nvSpPr>
          <p:cNvPr id="4" name="TextBox 3"/>
          <p:cNvSpPr txBox="1"/>
          <p:nvPr/>
        </p:nvSpPr>
        <p:spPr>
          <a:xfrm>
            <a:off x="685800" y="1920412"/>
            <a:ext cx="4726858" cy="3046988"/>
          </a:xfrm>
          <a:prstGeom prst="rect">
            <a:avLst/>
          </a:prstGeom>
          <a:noFill/>
        </p:spPr>
        <p:txBody>
          <a:bodyPr wrap="square" rtlCol="0">
            <a:spAutoFit/>
          </a:bodyPr>
          <a:lstStyle/>
          <a:p>
            <a:pPr marL="457200" indent="-457200">
              <a:buFont typeface="Arial" panose="020B0604020202020204" pitchFamily="34" charset="0"/>
              <a:buChar char="•"/>
            </a:pPr>
            <a:r>
              <a:rPr lang="en-US" sz="2400" b="1" dirty="0" smtClean="0">
                <a:solidFill>
                  <a:srgbClr val="00B0F0"/>
                </a:solidFill>
                <a:latin typeface="Franklin Gothic Demi" panose="020B0703020102020204" pitchFamily="34" charset="0"/>
              </a:rPr>
              <a:t>Direct exposure </a:t>
            </a:r>
            <a:r>
              <a:rPr lang="en-US" sz="2400" b="1" dirty="0" smtClean="0">
                <a:latin typeface="Franklin Gothic Demi" panose="020B0703020102020204" pitchFamily="34" charset="0"/>
              </a:rPr>
              <a:t>during application</a:t>
            </a:r>
          </a:p>
          <a:p>
            <a:pPr marL="457200" indent="-457200">
              <a:buFont typeface="Arial" panose="020B0604020202020204" pitchFamily="34" charset="0"/>
              <a:buChar char="•"/>
            </a:pPr>
            <a:r>
              <a:rPr lang="en-US" sz="2400" b="1" dirty="0" smtClean="0">
                <a:solidFill>
                  <a:srgbClr val="00B0F0"/>
                </a:solidFill>
                <a:latin typeface="Franklin Gothic Demi" panose="020B0703020102020204" pitchFamily="34" charset="0"/>
              </a:rPr>
              <a:t>Residues</a:t>
            </a:r>
            <a:r>
              <a:rPr lang="en-US" sz="2400" b="1" dirty="0" smtClean="0">
                <a:solidFill>
                  <a:schemeClr val="bg2">
                    <a:lumMod val="25000"/>
                  </a:schemeClr>
                </a:solidFill>
                <a:latin typeface="Franklin Gothic Demi" panose="020B0703020102020204" pitchFamily="34" charset="0"/>
              </a:rPr>
              <a:t> </a:t>
            </a:r>
            <a:r>
              <a:rPr lang="en-US" sz="2400" b="1" dirty="0" smtClean="0">
                <a:latin typeface="Franklin Gothic Demi" panose="020B0703020102020204" pitchFamily="34" charset="0"/>
              </a:rPr>
              <a:t>picked up through foraging (pollen and nectar) and taken back to the hive</a:t>
            </a:r>
          </a:p>
          <a:p>
            <a:pPr marL="457200" indent="-457200">
              <a:buFont typeface="Arial" panose="020B0604020202020204" pitchFamily="34" charset="0"/>
              <a:buChar char="•"/>
            </a:pPr>
            <a:r>
              <a:rPr lang="en-US" sz="2400" b="1" dirty="0" smtClean="0">
                <a:solidFill>
                  <a:srgbClr val="00B0F0"/>
                </a:solidFill>
                <a:latin typeface="Franklin Gothic Demi" panose="020B0703020102020204" pitchFamily="34" charset="0"/>
              </a:rPr>
              <a:t>Residues </a:t>
            </a:r>
            <a:r>
              <a:rPr lang="en-US" sz="2400" b="1" dirty="0" smtClean="0">
                <a:latin typeface="Franklin Gothic Demi" panose="020B0703020102020204" pitchFamily="34" charset="0"/>
              </a:rPr>
              <a:t>from non-crop plants (ground cover, field edges, ditches, etc.)</a:t>
            </a:r>
          </a:p>
        </p:txBody>
      </p:sp>
      <p:grpSp>
        <p:nvGrpSpPr>
          <p:cNvPr id="5" name="Group 4"/>
          <p:cNvGrpSpPr/>
          <p:nvPr/>
        </p:nvGrpSpPr>
        <p:grpSpPr>
          <a:xfrm>
            <a:off x="5662436" y="1998405"/>
            <a:ext cx="3149042" cy="2904714"/>
            <a:chOff x="4426527" y="1524000"/>
            <a:chExt cx="4565073" cy="42108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527" y="1524000"/>
              <a:ext cx="4488873" cy="4191000"/>
            </a:xfrm>
            <a:prstGeom prst="rect">
              <a:avLst/>
            </a:prstGeom>
            <a:ln w="25400">
              <a:solidFill>
                <a:schemeClr val="accent1">
                  <a:lumMod val="50000"/>
                </a:schemeClr>
              </a:solidFill>
            </a:ln>
          </p:spPr>
        </p:pic>
        <p:sp>
          <p:nvSpPr>
            <p:cNvPr id="7" name="TextBox 6"/>
            <p:cNvSpPr txBox="1"/>
            <p:nvPr/>
          </p:nvSpPr>
          <p:spPr>
            <a:xfrm>
              <a:off x="8001000" y="5519433"/>
              <a:ext cx="990600" cy="215444"/>
            </a:xfrm>
            <a:prstGeom prst="rect">
              <a:avLst/>
            </a:prstGeom>
            <a:noFill/>
          </p:spPr>
          <p:txBody>
            <a:bodyPr wrap="square" rtlCol="0">
              <a:spAutoFit/>
            </a:bodyPr>
            <a:lstStyle/>
            <a:p>
              <a:r>
                <a:rPr lang="en-US" sz="800" dirty="0" smtClean="0">
                  <a:solidFill>
                    <a:schemeClr val="bg1"/>
                  </a:solidFill>
                </a:rPr>
                <a:t>iStockphoto.com</a:t>
              </a:r>
              <a:endParaRPr lang="en-US" sz="800" dirty="0">
                <a:solidFill>
                  <a:schemeClr val="bg1"/>
                </a:solidFill>
              </a:endParaRPr>
            </a:p>
          </p:txBody>
        </p:sp>
      </p:grpSp>
    </p:spTree>
    <p:extLst>
      <p:ext uri="{BB962C8B-B14F-4D97-AF65-F5344CB8AC3E}">
        <p14:creationId xmlns:p14="http://schemas.microsoft.com/office/powerpoint/2010/main" val="3258312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Recognize Residual toxicity</a:t>
            </a:r>
            <a:endParaRPr lang="en-US" dirty="0">
              <a:latin typeface="Franklin Gothic Heavy" panose="020B0903020102020204" pitchFamily="34" charset="0"/>
            </a:endParaRPr>
          </a:p>
        </p:txBody>
      </p:sp>
      <p:sp>
        <p:nvSpPr>
          <p:cNvPr id="3" name="TextBox 2"/>
          <p:cNvSpPr txBox="1"/>
          <p:nvPr/>
        </p:nvSpPr>
        <p:spPr>
          <a:xfrm>
            <a:off x="990599" y="2017485"/>
            <a:ext cx="3795253" cy="3539430"/>
          </a:xfrm>
          <a:prstGeom prst="rect">
            <a:avLst/>
          </a:prstGeom>
          <a:noFill/>
        </p:spPr>
        <p:txBody>
          <a:bodyPr wrap="square" rtlCol="0">
            <a:spAutoFit/>
          </a:bodyPr>
          <a:lstStyle/>
          <a:p>
            <a:r>
              <a:rPr lang="en-US" sz="2800" dirty="0" smtClean="0">
                <a:latin typeface="Franklin Gothic Medium" panose="020B0603020102020204" pitchFamily="34" charset="0"/>
              </a:rPr>
              <a:t>Some pesticides remain toxic to bees for some time after the application is made via contact with residues on the treated plant, including bloom. </a:t>
            </a:r>
            <a:r>
              <a:rPr lang="en-US" sz="2800" b="1" dirty="0" smtClean="0">
                <a:solidFill>
                  <a:srgbClr val="FF0000"/>
                </a:solidFill>
                <a:latin typeface="Franklin Gothic Medium" panose="020B0603020102020204" pitchFamily="34" charset="0"/>
              </a:rPr>
              <a:t>This is residual toxicity.</a:t>
            </a:r>
            <a:endParaRPr lang="en-US" sz="2800" b="1" dirty="0">
              <a:solidFill>
                <a:srgbClr val="FF0000"/>
              </a:solidFill>
              <a:latin typeface="Franklin Gothic Medium" panose="020B0603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404" y="2185549"/>
            <a:ext cx="3486912" cy="2642616"/>
          </a:xfrm>
          <a:prstGeom prst="rect">
            <a:avLst/>
          </a:prstGeom>
        </p:spPr>
      </p:pic>
    </p:spTree>
    <p:extLst>
      <p:ext uri="{BB962C8B-B14F-4D97-AF65-F5344CB8AC3E}">
        <p14:creationId xmlns:p14="http://schemas.microsoft.com/office/powerpoint/2010/main" val="36212771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 Extended Residual Toxicity (ERT)</a:t>
            </a:r>
            <a:endParaRPr lang="en-US" dirty="0">
              <a:latin typeface="Franklin Gothic Heavy" panose="020B0903020102020204" pitchFamily="34" charset="0"/>
            </a:endParaRPr>
          </a:p>
        </p:txBody>
      </p:sp>
      <p:sp>
        <p:nvSpPr>
          <p:cNvPr id="3" name="TextBox 2"/>
          <p:cNvSpPr txBox="1"/>
          <p:nvPr/>
        </p:nvSpPr>
        <p:spPr>
          <a:xfrm>
            <a:off x="990600" y="2017485"/>
            <a:ext cx="3200400" cy="3970318"/>
          </a:xfrm>
          <a:prstGeom prst="rect">
            <a:avLst/>
          </a:prstGeom>
          <a:noFill/>
        </p:spPr>
        <p:txBody>
          <a:bodyPr wrap="square" rtlCol="0">
            <a:spAutoFit/>
          </a:bodyPr>
          <a:lstStyle/>
          <a:p>
            <a:r>
              <a:rPr lang="en-US" sz="2800" dirty="0" smtClean="0">
                <a:latin typeface="Franklin Gothic Medium" panose="020B0603020102020204" pitchFamily="34" charset="0"/>
              </a:rPr>
              <a:t>Compounds that remain toxic to bees for an </a:t>
            </a:r>
            <a:r>
              <a:rPr lang="en-US" sz="2800" u="sng" dirty="0" smtClean="0">
                <a:latin typeface="Franklin Gothic Medium" panose="020B0603020102020204" pitchFamily="34" charset="0"/>
              </a:rPr>
              <a:t>extended</a:t>
            </a:r>
            <a:r>
              <a:rPr lang="en-US" sz="2800" dirty="0" smtClean="0">
                <a:latin typeface="Franklin Gothic Medium" panose="020B0603020102020204" pitchFamily="34" charset="0"/>
              </a:rPr>
              <a:t> period of time following foliar applications are referred to as </a:t>
            </a:r>
            <a:r>
              <a:rPr lang="en-US" sz="2800" b="1" dirty="0">
                <a:solidFill>
                  <a:srgbClr val="FF0000"/>
                </a:solidFill>
                <a:latin typeface="Franklin Gothic Medium" panose="020B0603020102020204" pitchFamily="34" charset="0"/>
              </a:rPr>
              <a:t>E</a:t>
            </a:r>
            <a:r>
              <a:rPr lang="en-US" sz="2800" b="1" dirty="0" smtClean="0">
                <a:solidFill>
                  <a:srgbClr val="FF0000"/>
                </a:solidFill>
                <a:latin typeface="Franklin Gothic Medium" panose="020B0603020102020204" pitchFamily="34" charset="0"/>
              </a:rPr>
              <a:t>xtended </a:t>
            </a:r>
            <a:r>
              <a:rPr lang="en-US" sz="2800" b="1" dirty="0">
                <a:solidFill>
                  <a:srgbClr val="FF0000"/>
                </a:solidFill>
                <a:latin typeface="Franklin Gothic Medium" panose="020B0603020102020204" pitchFamily="34" charset="0"/>
              </a:rPr>
              <a:t>R</a:t>
            </a:r>
            <a:r>
              <a:rPr lang="en-US" sz="2800" b="1" dirty="0" smtClean="0">
                <a:solidFill>
                  <a:srgbClr val="FF0000"/>
                </a:solidFill>
                <a:latin typeface="Franklin Gothic Medium" panose="020B0603020102020204" pitchFamily="34" charset="0"/>
              </a:rPr>
              <a:t>esidual Toxicity or </a:t>
            </a:r>
            <a:r>
              <a:rPr lang="en-US" sz="2800" b="1" dirty="0" err="1" smtClean="0">
                <a:solidFill>
                  <a:srgbClr val="FF0000"/>
                </a:solidFill>
                <a:latin typeface="Franklin Gothic Medium" panose="020B0603020102020204" pitchFamily="34" charset="0"/>
              </a:rPr>
              <a:t>ERT</a:t>
            </a:r>
            <a:r>
              <a:rPr lang="en-US" sz="2800" b="1" dirty="0" smtClean="0">
                <a:solidFill>
                  <a:srgbClr val="FF0000"/>
                </a:solidFill>
                <a:latin typeface="Franklin Gothic Medium" panose="020B0603020102020204" pitchFamily="34" charset="0"/>
              </a:rPr>
              <a:t>.</a:t>
            </a:r>
            <a:endParaRPr lang="en-US" sz="2800" b="1" dirty="0">
              <a:solidFill>
                <a:srgbClr val="FF0000"/>
              </a:solidFill>
              <a:latin typeface="Franklin Gothic Medium" panose="020B0603020102020204" pitchFamily="34" charset="0"/>
            </a:endParaRPr>
          </a:p>
        </p:txBody>
      </p:sp>
      <p:sp>
        <p:nvSpPr>
          <p:cNvPr id="4" name="TextBox 3"/>
          <p:cNvSpPr txBox="1"/>
          <p:nvPr/>
        </p:nvSpPr>
        <p:spPr>
          <a:xfrm>
            <a:off x="4495800" y="4349262"/>
            <a:ext cx="3581400" cy="1815882"/>
          </a:xfrm>
          <a:prstGeom prst="rect">
            <a:avLst/>
          </a:prstGeom>
          <a:noFill/>
        </p:spPr>
        <p:txBody>
          <a:bodyPr wrap="square" rtlCol="0">
            <a:spAutoFit/>
          </a:bodyPr>
          <a:lstStyle/>
          <a:p>
            <a:r>
              <a:rPr lang="en-US" sz="2800" b="1" dirty="0" err="1" smtClean="0">
                <a:latin typeface="Franklin Gothic Medium" panose="020B0603020102020204" pitchFamily="34" charset="0"/>
              </a:rPr>
              <a:t>ERT</a:t>
            </a:r>
            <a:r>
              <a:rPr lang="en-US" sz="2800" b="1" dirty="0" smtClean="0">
                <a:latin typeface="Franklin Gothic Medium" panose="020B0603020102020204" pitchFamily="34" charset="0"/>
              </a:rPr>
              <a:t> pesticides may not be applied to blooming crops or weeds.</a:t>
            </a:r>
            <a:endParaRPr lang="en-US" sz="2800" b="1" dirty="0">
              <a:latin typeface="Franklin Gothic Medium" panose="020B0603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60905"/>
            <a:ext cx="3374923" cy="2326588"/>
          </a:xfrm>
          <a:prstGeom prst="rect">
            <a:avLst/>
          </a:prstGeom>
        </p:spPr>
      </p:pic>
    </p:spTree>
    <p:extLst>
      <p:ext uri="{BB962C8B-B14F-4D97-AF65-F5344CB8AC3E}">
        <p14:creationId xmlns:p14="http://schemas.microsoft.com/office/powerpoint/2010/main" val="5821272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Pesticides with Extended Residual Toxicity</a:t>
            </a:r>
            <a:endParaRPr lang="en-US" dirty="0">
              <a:latin typeface="Franklin Gothic Heavy" panose="020B0903020102020204" pitchFamily="34" charset="0"/>
            </a:endParaRPr>
          </a:p>
        </p:txBody>
      </p:sp>
      <p:sp>
        <p:nvSpPr>
          <p:cNvPr id="3" name="TextBox 2"/>
          <p:cNvSpPr txBox="1"/>
          <p:nvPr/>
        </p:nvSpPr>
        <p:spPr>
          <a:xfrm>
            <a:off x="762000" y="1828800"/>
            <a:ext cx="7924800" cy="2739211"/>
          </a:xfrm>
          <a:prstGeom prst="rect">
            <a:avLst/>
          </a:prstGeom>
          <a:noFill/>
        </p:spPr>
        <p:txBody>
          <a:bodyPr wrap="square" rtlCol="0">
            <a:spAutoFit/>
          </a:bodyPr>
          <a:lstStyle/>
          <a:p>
            <a:r>
              <a:rPr lang="en-US" sz="2800" dirty="0" smtClean="0"/>
              <a:t>The </a:t>
            </a:r>
            <a:r>
              <a:rPr lang="en-US" sz="2800" i="1" dirty="0" smtClean="0"/>
              <a:t>families</a:t>
            </a:r>
            <a:r>
              <a:rPr lang="en-US" sz="2800" dirty="0" smtClean="0"/>
              <a:t> of pesticides most commonly associated with ERT include:</a:t>
            </a:r>
          </a:p>
          <a:p>
            <a:pPr lvl="1"/>
            <a:r>
              <a:rPr lang="en-US" sz="800" dirty="0" smtClean="0"/>
              <a:t/>
            </a:r>
            <a:br>
              <a:rPr lang="en-US" sz="800" dirty="0" smtClean="0"/>
            </a:br>
            <a:r>
              <a:rPr lang="en-US" sz="2000" b="1" i="1" dirty="0" smtClean="0"/>
              <a:t>Organophosphates</a:t>
            </a:r>
            <a:r>
              <a:rPr lang="en-US" sz="2000" dirty="0" smtClean="0"/>
              <a:t> (e.g., </a:t>
            </a:r>
            <a:r>
              <a:rPr lang="en-US" sz="2000" dirty="0" err="1" smtClean="0"/>
              <a:t>acephate</a:t>
            </a:r>
            <a:r>
              <a:rPr lang="en-US" sz="2000" dirty="0" smtClean="0"/>
              <a:t>, </a:t>
            </a:r>
            <a:r>
              <a:rPr lang="en-US" sz="2000" dirty="0" err="1" smtClean="0"/>
              <a:t>chlorpyrifos</a:t>
            </a:r>
            <a:r>
              <a:rPr lang="en-US" sz="2000" dirty="0" smtClean="0"/>
              <a:t>, malathion)</a:t>
            </a:r>
            <a:br>
              <a:rPr lang="en-US" sz="2000" dirty="0" smtClean="0"/>
            </a:br>
            <a:r>
              <a:rPr lang="en-US" sz="2000" b="1" i="1" dirty="0" err="1" smtClean="0"/>
              <a:t>Carbamates</a:t>
            </a:r>
            <a:r>
              <a:rPr lang="en-US" sz="2000" dirty="0" smtClean="0"/>
              <a:t> (e.g., </a:t>
            </a:r>
            <a:r>
              <a:rPr lang="en-US" sz="2000" dirty="0" err="1" smtClean="0"/>
              <a:t>carbaryl</a:t>
            </a:r>
            <a:r>
              <a:rPr lang="en-US" sz="2000" dirty="0" smtClean="0"/>
              <a:t>)</a:t>
            </a:r>
            <a:br>
              <a:rPr lang="en-US" sz="2000" dirty="0" smtClean="0"/>
            </a:br>
            <a:r>
              <a:rPr lang="en-US" sz="2000" b="1" i="1" dirty="0" smtClean="0"/>
              <a:t>Neonicotinoids</a:t>
            </a:r>
            <a:r>
              <a:rPr lang="en-US" sz="2000" dirty="0" smtClean="0"/>
              <a:t> (e.g., </a:t>
            </a:r>
            <a:r>
              <a:rPr lang="en-US" sz="2000" dirty="0" err="1" smtClean="0"/>
              <a:t>imidacloprid</a:t>
            </a:r>
            <a:r>
              <a:rPr lang="en-US" sz="2000" dirty="0" smtClean="0"/>
              <a:t>)</a:t>
            </a:r>
            <a:br>
              <a:rPr lang="en-US" sz="2000" dirty="0" smtClean="0"/>
            </a:br>
            <a:r>
              <a:rPr lang="en-US" sz="2000" b="1" i="1" dirty="0" err="1" smtClean="0"/>
              <a:t>Pyrethroids</a:t>
            </a:r>
            <a:r>
              <a:rPr lang="en-US" sz="2000" dirty="0" smtClean="0"/>
              <a:t> (e.g., </a:t>
            </a:r>
            <a:r>
              <a:rPr lang="en-US" sz="2000" dirty="0" err="1" smtClean="0"/>
              <a:t>deltamethrin</a:t>
            </a:r>
            <a:r>
              <a:rPr lang="en-US" sz="2000" dirty="0" smtClean="0"/>
              <a:t> and </a:t>
            </a:r>
            <a:r>
              <a:rPr lang="en-US" sz="2000" dirty="0" err="1" smtClean="0"/>
              <a:t>cyfluthrin</a:t>
            </a:r>
            <a:r>
              <a:rPr lang="en-US" sz="2000" dirty="0" smtClean="0"/>
              <a:t>)</a:t>
            </a:r>
          </a:p>
          <a:p>
            <a:endParaRPr lang="en-US"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4" t="23987"/>
          <a:stretch/>
        </p:blipFill>
        <p:spPr bwMode="auto">
          <a:xfrm>
            <a:off x="3655432" y="4464908"/>
            <a:ext cx="4948241" cy="20180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869880" y="4464908"/>
            <a:ext cx="3571103" cy="923330"/>
          </a:xfrm>
          <a:prstGeom prst="rect">
            <a:avLst/>
          </a:prstGeom>
          <a:solidFill>
            <a:schemeClr val="tx2">
              <a:lumMod val="75000"/>
            </a:schemeClr>
          </a:solidFill>
          <a:ln w="76200">
            <a:solidFill>
              <a:schemeClr val="tx1"/>
            </a:solidFill>
          </a:ln>
        </p:spPr>
        <p:txBody>
          <a:bodyPr wrap="square" rtlCol="0">
            <a:spAutoFit/>
          </a:bodyPr>
          <a:lstStyle/>
          <a:p>
            <a:r>
              <a:rPr lang="en-US" dirty="0">
                <a:solidFill>
                  <a:schemeClr val="bg1"/>
                </a:solidFill>
              </a:rPr>
              <a:t>Always read the label to determine </a:t>
            </a:r>
            <a:endParaRPr lang="en-US" dirty="0" smtClean="0">
              <a:solidFill>
                <a:schemeClr val="bg1"/>
              </a:solidFill>
            </a:endParaRPr>
          </a:p>
          <a:p>
            <a:r>
              <a:rPr lang="en-US" dirty="0" smtClean="0">
                <a:solidFill>
                  <a:schemeClr val="bg1"/>
                </a:solidFill>
              </a:rPr>
              <a:t>if </a:t>
            </a:r>
            <a:r>
              <a:rPr lang="en-US" dirty="0">
                <a:solidFill>
                  <a:schemeClr val="bg1"/>
                </a:solidFill>
              </a:rPr>
              <a:t>a pesticide leaves residues </a:t>
            </a:r>
            <a:endParaRPr lang="en-US" dirty="0" smtClean="0">
              <a:solidFill>
                <a:schemeClr val="bg1"/>
              </a:solidFill>
            </a:endParaRPr>
          </a:p>
          <a:p>
            <a:r>
              <a:rPr lang="en-US" dirty="0" smtClean="0">
                <a:solidFill>
                  <a:schemeClr val="bg1"/>
                </a:solidFill>
              </a:rPr>
              <a:t>that </a:t>
            </a:r>
            <a:r>
              <a:rPr lang="en-US" dirty="0">
                <a:solidFill>
                  <a:schemeClr val="bg1"/>
                </a:solidFill>
              </a:rPr>
              <a:t>are toxic to </a:t>
            </a:r>
            <a:r>
              <a:rPr lang="en-US" dirty="0" smtClean="0">
                <a:solidFill>
                  <a:schemeClr val="bg1"/>
                </a:solidFill>
              </a:rPr>
              <a:t>bees!</a:t>
            </a:r>
            <a:endParaRPr lang="en-US" dirty="0">
              <a:solidFill>
                <a:schemeClr val="bg1"/>
              </a:solidFill>
            </a:endParaRPr>
          </a:p>
        </p:txBody>
      </p:sp>
    </p:spTree>
    <p:extLst>
      <p:ext uri="{BB962C8B-B14F-4D97-AF65-F5344CB8AC3E}">
        <p14:creationId xmlns:p14="http://schemas.microsoft.com/office/powerpoint/2010/main" val="20322653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946"/>
            <a:ext cx="8229600" cy="1068387"/>
          </a:xfrm>
        </p:spPr>
        <p:txBody>
          <a:bodyPr/>
          <a:lstStyle/>
          <a:p>
            <a:r>
              <a:rPr lang="en-US" dirty="0" smtClean="0">
                <a:latin typeface="Franklin Gothic Heavy" panose="020B0903020102020204" pitchFamily="34" charset="0"/>
              </a:rPr>
              <a:t>A Honey Bee’s (Daily) Life</a:t>
            </a:r>
            <a:endParaRPr lang="en-US" dirty="0">
              <a:latin typeface="Franklin Gothic Heavy" panose="020B0903020102020204" pitchFamily="34" charset="0"/>
            </a:endParaRPr>
          </a:p>
        </p:txBody>
      </p:sp>
      <p:grpSp>
        <p:nvGrpSpPr>
          <p:cNvPr id="4" name="Group 3"/>
          <p:cNvGrpSpPr/>
          <p:nvPr/>
        </p:nvGrpSpPr>
        <p:grpSpPr>
          <a:xfrm>
            <a:off x="1507524" y="2061882"/>
            <a:ext cx="6608805" cy="3644107"/>
            <a:chOff x="457200" y="1981200"/>
            <a:chExt cx="8153400" cy="4495800"/>
          </a:xfrm>
        </p:grpSpPr>
        <p:sp>
          <p:nvSpPr>
            <p:cNvPr id="5" name="Line 4"/>
            <p:cNvSpPr>
              <a:spLocks noChangeShapeType="1"/>
            </p:cNvSpPr>
            <p:nvPr/>
          </p:nvSpPr>
          <p:spPr bwMode="auto">
            <a:xfrm>
              <a:off x="1143000" y="19812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 name="Line 5"/>
            <p:cNvSpPr>
              <a:spLocks noChangeShapeType="1"/>
            </p:cNvSpPr>
            <p:nvPr/>
          </p:nvSpPr>
          <p:spPr bwMode="auto">
            <a:xfrm>
              <a:off x="457200" y="5638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7" name="Text Box 6"/>
            <p:cNvSpPr txBox="1">
              <a:spLocks noChangeArrowheads="1"/>
            </p:cNvSpPr>
            <p:nvPr/>
          </p:nvSpPr>
          <p:spPr bwMode="auto">
            <a:xfrm>
              <a:off x="685800" y="5770563"/>
              <a:ext cx="1100845" cy="461665"/>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up</a:t>
              </a:r>
            </a:p>
          </p:txBody>
        </p:sp>
        <p:sp>
          <p:nvSpPr>
            <p:cNvPr id="8" name="Text Box 7"/>
            <p:cNvSpPr txBox="1">
              <a:spLocks noChangeArrowheads="1"/>
            </p:cNvSpPr>
            <p:nvPr/>
          </p:nvSpPr>
          <p:spPr bwMode="auto">
            <a:xfrm>
              <a:off x="6080125" y="5754688"/>
              <a:ext cx="1478803" cy="461665"/>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down</a:t>
              </a:r>
            </a:p>
          </p:txBody>
        </p:sp>
        <p:sp>
          <p:nvSpPr>
            <p:cNvPr id="9" name="Line 8"/>
            <p:cNvSpPr>
              <a:spLocks noChangeShapeType="1"/>
            </p:cNvSpPr>
            <p:nvPr/>
          </p:nvSpPr>
          <p:spPr bwMode="auto">
            <a:xfrm>
              <a:off x="6781800" y="19812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0" name="Text Box 11"/>
            <p:cNvSpPr txBox="1">
              <a:spLocks noChangeArrowheads="1"/>
            </p:cNvSpPr>
            <p:nvPr/>
          </p:nvSpPr>
          <p:spPr bwMode="auto">
            <a:xfrm rot="16200000">
              <a:off x="-206375" y="3087754"/>
              <a:ext cx="1895476" cy="457200"/>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 of foragers</a:t>
              </a:r>
            </a:p>
          </p:txBody>
        </p:sp>
        <p:sp>
          <p:nvSpPr>
            <p:cNvPr id="11" name="Text Box 12"/>
            <p:cNvSpPr txBox="1">
              <a:spLocks noChangeArrowheads="1"/>
            </p:cNvSpPr>
            <p:nvPr/>
          </p:nvSpPr>
          <p:spPr bwMode="auto">
            <a:xfrm>
              <a:off x="2743200" y="6019800"/>
              <a:ext cx="2133600" cy="457200"/>
            </a:xfrm>
            <a:prstGeom prst="rect">
              <a:avLst/>
            </a:prstGeom>
            <a:solidFill>
              <a:schemeClr val="bg1"/>
            </a:solidFill>
            <a:ln>
              <a:noFill/>
            </a:ln>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dirty="0">
                  <a:latin typeface="Calibri"/>
                </a:rPr>
                <a:t>Time of Day</a:t>
              </a:r>
            </a:p>
          </p:txBody>
        </p:sp>
        <p:sp>
          <p:nvSpPr>
            <p:cNvPr id="12" name="Freeform 13"/>
            <p:cNvSpPr>
              <a:spLocks/>
            </p:cNvSpPr>
            <p:nvPr/>
          </p:nvSpPr>
          <p:spPr bwMode="auto">
            <a:xfrm>
              <a:off x="1371600" y="2870200"/>
              <a:ext cx="5410200" cy="2768600"/>
            </a:xfrm>
            <a:custGeom>
              <a:avLst/>
              <a:gdLst>
                <a:gd name="T0" fmla="*/ 0 w 3408"/>
                <a:gd name="T1" fmla="*/ 1744 h 1744"/>
                <a:gd name="T2" fmla="*/ 1008 w 3408"/>
                <a:gd name="T3" fmla="*/ 736 h 1744"/>
                <a:gd name="T4" fmla="*/ 2352 w 3408"/>
                <a:gd name="T5" fmla="*/ 16 h 1744"/>
                <a:gd name="T6" fmla="*/ 3072 w 3408"/>
                <a:gd name="T7" fmla="*/ 640 h 1744"/>
                <a:gd name="T8" fmla="*/ 3408 w 3408"/>
                <a:gd name="T9" fmla="*/ 1744 h 1744"/>
                <a:gd name="T10" fmla="*/ 0 60000 65536"/>
                <a:gd name="T11" fmla="*/ 0 60000 65536"/>
                <a:gd name="T12" fmla="*/ 0 60000 65536"/>
                <a:gd name="T13" fmla="*/ 0 60000 65536"/>
                <a:gd name="T14" fmla="*/ 0 60000 65536"/>
                <a:gd name="T15" fmla="*/ 0 w 3408"/>
                <a:gd name="T16" fmla="*/ 0 h 1744"/>
                <a:gd name="T17" fmla="*/ 3408 w 3408"/>
                <a:gd name="T18" fmla="*/ 1744 h 1744"/>
              </a:gdLst>
              <a:ahLst/>
              <a:cxnLst>
                <a:cxn ang="T10">
                  <a:pos x="T0" y="T1"/>
                </a:cxn>
                <a:cxn ang="T11">
                  <a:pos x="T2" y="T3"/>
                </a:cxn>
                <a:cxn ang="T12">
                  <a:pos x="T4" y="T5"/>
                </a:cxn>
                <a:cxn ang="T13">
                  <a:pos x="T6" y="T7"/>
                </a:cxn>
                <a:cxn ang="T14">
                  <a:pos x="T8" y="T9"/>
                </a:cxn>
              </a:cxnLst>
              <a:rect l="T15" t="T16" r="T17" b="T18"/>
              <a:pathLst>
                <a:path w="3408" h="1744">
                  <a:moveTo>
                    <a:pt x="0" y="1744"/>
                  </a:moveTo>
                  <a:cubicBezTo>
                    <a:pt x="308" y="1384"/>
                    <a:pt x="616" y="1024"/>
                    <a:pt x="1008" y="736"/>
                  </a:cubicBezTo>
                  <a:cubicBezTo>
                    <a:pt x="1400" y="448"/>
                    <a:pt x="2008" y="32"/>
                    <a:pt x="2352" y="16"/>
                  </a:cubicBezTo>
                  <a:cubicBezTo>
                    <a:pt x="2696" y="0"/>
                    <a:pt x="2896" y="352"/>
                    <a:pt x="3072" y="640"/>
                  </a:cubicBezTo>
                  <a:cubicBezTo>
                    <a:pt x="3248" y="928"/>
                    <a:pt x="3328" y="1336"/>
                    <a:pt x="3408" y="1744"/>
                  </a:cubicBezTo>
                </a:path>
              </a:pathLst>
            </a:custGeom>
            <a:solidFill>
              <a:schemeClr val="bg1"/>
            </a:solidFill>
            <a:ln w="9525">
              <a:solidFill>
                <a:schemeClr val="tx1"/>
              </a:solidFill>
              <a:round/>
              <a:headEnd/>
              <a:tailEnd/>
            </a:ln>
            <a:extLst/>
          </p:spPr>
          <p:txBody>
            <a:bodyPr wrap="none" anchor="ctr"/>
            <a:lstStyle/>
            <a:p>
              <a:pPr eaLnBrk="0" hangingPunct="0"/>
              <a:endParaRPr lang="en-US" dirty="0">
                <a:latin typeface="Calibri"/>
              </a:endParaRPr>
            </a:p>
          </p:txBody>
        </p:sp>
      </p:grpSp>
      <p:sp>
        <p:nvSpPr>
          <p:cNvPr id="13" name="TextBox 12"/>
          <p:cNvSpPr txBox="1"/>
          <p:nvPr/>
        </p:nvSpPr>
        <p:spPr>
          <a:xfrm>
            <a:off x="1690297" y="1410068"/>
            <a:ext cx="5502084" cy="369332"/>
          </a:xfrm>
          <a:prstGeom prst="rect">
            <a:avLst/>
          </a:prstGeom>
          <a:noFill/>
        </p:spPr>
        <p:txBody>
          <a:bodyPr wrap="none" rtlCol="0">
            <a:spAutoFit/>
          </a:bodyPr>
          <a:lstStyle/>
          <a:p>
            <a:r>
              <a:rPr lang="en-US" dirty="0" smtClean="0">
                <a:latin typeface="+mj-lt"/>
              </a:rPr>
              <a:t>Honey bees forage sun up to sun down unless it’s raining</a:t>
            </a:r>
            <a:endParaRPr lang="en-US" dirty="0">
              <a:latin typeface="+mj-lt"/>
            </a:endParaRPr>
          </a:p>
        </p:txBody>
      </p:sp>
      <p:sp>
        <p:nvSpPr>
          <p:cNvPr id="15" name="TextBox 14"/>
          <p:cNvSpPr txBox="1"/>
          <p:nvPr/>
        </p:nvSpPr>
        <p:spPr>
          <a:xfrm>
            <a:off x="7077736" y="6611779"/>
            <a:ext cx="1685077" cy="246221"/>
          </a:xfrm>
          <a:prstGeom prst="rect">
            <a:avLst/>
          </a:prstGeom>
          <a:noFill/>
        </p:spPr>
        <p:txBody>
          <a:bodyPr wrap="none" rtlCol="0">
            <a:spAutoFit/>
          </a:bodyPr>
          <a:lstStyle/>
          <a:p>
            <a:r>
              <a:rPr lang="en-US" sz="1000" dirty="0" smtClean="0"/>
              <a:t>Source: Marla </a:t>
            </a:r>
            <a:r>
              <a:rPr lang="en-US" sz="1000" dirty="0" err="1" smtClean="0"/>
              <a:t>Spivak</a:t>
            </a:r>
            <a:r>
              <a:rPr lang="en-US" sz="1000" dirty="0" smtClean="0"/>
              <a:t>, </a:t>
            </a:r>
            <a:r>
              <a:rPr lang="en-US" sz="1000" dirty="0" err="1" smtClean="0"/>
              <a:t>UMinn</a:t>
            </a:r>
            <a:endParaRPr lang="en-US" sz="1000" dirty="0"/>
          </a:p>
        </p:txBody>
      </p:sp>
    </p:spTree>
    <p:extLst>
      <p:ext uri="{BB962C8B-B14F-4D97-AF65-F5344CB8AC3E}">
        <p14:creationId xmlns:p14="http://schemas.microsoft.com/office/powerpoint/2010/main" val="26116443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5244"/>
            <a:ext cx="8229600" cy="1068387"/>
          </a:xfrm>
        </p:spPr>
        <p:txBody>
          <a:bodyPr/>
          <a:lstStyle/>
          <a:p>
            <a:r>
              <a:rPr lang="en-US" dirty="0">
                <a:solidFill>
                  <a:srgbClr val="000000"/>
                </a:solidFill>
                <a:latin typeface="Franklin Gothic Heavy" panose="020B0903020102020204" pitchFamily="34" charset="0"/>
                <a:cs typeface="ＭＳ Ｐゴシック" charset="0"/>
              </a:rPr>
              <a:t>Best time for pesticide application:</a:t>
            </a:r>
            <a:br>
              <a:rPr lang="en-US" dirty="0">
                <a:solidFill>
                  <a:srgbClr val="000000"/>
                </a:solidFill>
                <a:latin typeface="Franklin Gothic Heavy" panose="020B0903020102020204" pitchFamily="34" charset="0"/>
                <a:cs typeface="ＭＳ Ｐゴシック" charset="0"/>
              </a:rPr>
            </a:br>
            <a:r>
              <a:rPr lang="en-US" dirty="0">
                <a:solidFill>
                  <a:srgbClr val="000000"/>
                </a:solidFill>
                <a:latin typeface="Franklin Gothic Heavy" panose="020B0903020102020204" pitchFamily="34" charset="0"/>
                <a:cs typeface="ＭＳ Ｐゴシック" charset="0"/>
              </a:rPr>
              <a:t>Dusk to Dawn</a:t>
            </a:r>
            <a:endParaRPr lang="en-US" dirty="0">
              <a:latin typeface="Franklin Gothic Heavy" panose="020B0903020102020204" pitchFamily="34" charset="0"/>
            </a:endParaRPr>
          </a:p>
        </p:txBody>
      </p:sp>
      <p:grpSp>
        <p:nvGrpSpPr>
          <p:cNvPr id="4" name="Group 3"/>
          <p:cNvGrpSpPr/>
          <p:nvPr/>
        </p:nvGrpSpPr>
        <p:grpSpPr>
          <a:xfrm>
            <a:off x="1507524" y="2634490"/>
            <a:ext cx="6608805" cy="3644107"/>
            <a:chOff x="457200" y="1981200"/>
            <a:chExt cx="8153400" cy="4495800"/>
          </a:xfrm>
        </p:grpSpPr>
        <p:sp>
          <p:nvSpPr>
            <p:cNvPr id="5" name="Line 4"/>
            <p:cNvSpPr>
              <a:spLocks noChangeShapeType="1"/>
            </p:cNvSpPr>
            <p:nvPr/>
          </p:nvSpPr>
          <p:spPr bwMode="auto">
            <a:xfrm>
              <a:off x="1143000" y="19812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6" name="Line 5"/>
            <p:cNvSpPr>
              <a:spLocks noChangeShapeType="1"/>
            </p:cNvSpPr>
            <p:nvPr/>
          </p:nvSpPr>
          <p:spPr bwMode="auto">
            <a:xfrm>
              <a:off x="457200" y="5638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7" name="Text Box 6"/>
            <p:cNvSpPr txBox="1">
              <a:spLocks noChangeArrowheads="1"/>
            </p:cNvSpPr>
            <p:nvPr/>
          </p:nvSpPr>
          <p:spPr bwMode="auto">
            <a:xfrm>
              <a:off x="685800" y="5770563"/>
              <a:ext cx="1100845" cy="461665"/>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up</a:t>
              </a:r>
            </a:p>
          </p:txBody>
        </p:sp>
        <p:sp>
          <p:nvSpPr>
            <p:cNvPr id="8" name="Text Box 7"/>
            <p:cNvSpPr txBox="1">
              <a:spLocks noChangeArrowheads="1"/>
            </p:cNvSpPr>
            <p:nvPr/>
          </p:nvSpPr>
          <p:spPr bwMode="auto">
            <a:xfrm>
              <a:off x="6080125" y="5754688"/>
              <a:ext cx="1478803" cy="461665"/>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down</a:t>
              </a:r>
            </a:p>
          </p:txBody>
        </p:sp>
        <p:sp>
          <p:nvSpPr>
            <p:cNvPr id="9" name="Line 8"/>
            <p:cNvSpPr>
              <a:spLocks noChangeShapeType="1"/>
            </p:cNvSpPr>
            <p:nvPr/>
          </p:nvSpPr>
          <p:spPr bwMode="auto">
            <a:xfrm>
              <a:off x="6781800" y="1981200"/>
              <a:ext cx="0" cy="388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Calibri"/>
              </a:endParaRPr>
            </a:p>
          </p:txBody>
        </p:sp>
        <p:sp>
          <p:nvSpPr>
            <p:cNvPr id="10" name="Text Box 11"/>
            <p:cNvSpPr txBox="1">
              <a:spLocks noChangeArrowheads="1"/>
            </p:cNvSpPr>
            <p:nvPr/>
          </p:nvSpPr>
          <p:spPr bwMode="auto">
            <a:xfrm rot="-5400000">
              <a:off x="-206375" y="3057526"/>
              <a:ext cx="1895475" cy="457200"/>
            </a:xfrm>
            <a:prstGeom prst="rect">
              <a:avLst/>
            </a:prstGeom>
            <a:solidFill>
              <a:schemeClr val="bg1"/>
            </a:solidFill>
            <a:ln>
              <a:noFill/>
            </a:ln>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 of foragers</a:t>
              </a:r>
            </a:p>
          </p:txBody>
        </p:sp>
        <p:sp>
          <p:nvSpPr>
            <p:cNvPr id="11" name="Text Box 12"/>
            <p:cNvSpPr txBox="1">
              <a:spLocks noChangeArrowheads="1"/>
            </p:cNvSpPr>
            <p:nvPr/>
          </p:nvSpPr>
          <p:spPr bwMode="auto">
            <a:xfrm>
              <a:off x="2743200" y="6019800"/>
              <a:ext cx="2133600" cy="457200"/>
            </a:xfrm>
            <a:prstGeom prst="rect">
              <a:avLst/>
            </a:prstGeom>
            <a:solidFill>
              <a:schemeClr val="bg1"/>
            </a:solidFill>
            <a:ln>
              <a:noFill/>
            </a:ln>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dirty="0">
                  <a:latin typeface="Calibri"/>
                </a:rPr>
                <a:t>Time of Day</a:t>
              </a:r>
            </a:p>
          </p:txBody>
        </p:sp>
        <p:sp>
          <p:nvSpPr>
            <p:cNvPr id="12" name="Freeform 13"/>
            <p:cNvSpPr>
              <a:spLocks/>
            </p:cNvSpPr>
            <p:nvPr/>
          </p:nvSpPr>
          <p:spPr bwMode="auto">
            <a:xfrm>
              <a:off x="1371600" y="2870200"/>
              <a:ext cx="5410200" cy="2768600"/>
            </a:xfrm>
            <a:custGeom>
              <a:avLst/>
              <a:gdLst>
                <a:gd name="T0" fmla="*/ 0 w 3408"/>
                <a:gd name="T1" fmla="*/ 1744 h 1744"/>
                <a:gd name="T2" fmla="*/ 1008 w 3408"/>
                <a:gd name="T3" fmla="*/ 736 h 1744"/>
                <a:gd name="T4" fmla="*/ 2352 w 3408"/>
                <a:gd name="T5" fmla="*/ 16 h 1744"/>
                <a:gd name="T6" fmla="*/ 3072 w 3408"/>
                <a:gd name="T7" fmla="*/ 640 h 1744"/>
                <a:gd name="T8" fmla="*/ 3408 w 3408"/>
                <a:gd name="T9" fmla="*/ 1744 h 1744"/>
                <a:gd name="T10" fmla="*/ 0 60000 65536"/>
                <a:gd name="T11" fmla="*/ 0 60000 65536"/>
                <a:gd name="T12" fmla="*/ 0 60000 65536"/>
                <a:gd name="T13" fmla="*/ 0 60000 65536"/>
                <a:gd name="T14" fmla="*/ 0 60000 65536"/>
                <a:gd name="T15" fmla="*/ 0 w 3408"/>
                <a:gd name="T16" fmla="*/ 0 h 1744"/>
                <a:gd name="T17" fmla="*/ 3408 w 3408"/>
                <a:gd name="T18" fmla="*/ 1744 h 1744"/>
              </a:gdLst>
              <a:ahLst/>
              <a:cxnLst>
                <a:cxn ang="T10">
                  <a:pos x="T0" y="T1"/>
                </a:cxn>
                <a:cxn ang="T11">
                  <a:pos x="T2" y="T3"/>
                </a:cxn>
                <a:cxn ang="T12">
                  <a:pos x="T4" y="T5"/>
                </a:cxn>
                <a:cxn ang="T13">
                  <a:pos x="T6" y="T7"/>
                </a:cxn>
                <a:cxn ang="T14">
                  <a:pos x="T8" y="T9"/>
                </a:cxn>
              </a:cxnLst>
              <a:rect l="T15" t="T16" r="T17" b="T18"/>
              <a:pathLst>
                <a:path w="3408" h="1744">
                  <a:moveTo>
                    <a:pt x="0" y="1744"/>
                  </a:moveTo>
                  <a:cubicBezTo>
                    <a:pt x="308" y="1384"/>
                    <a:pt x="616" y="1024"/>
                    <a:pt x="1008" y="736"/>
                  </a:cubicBezTo>
                  <a:cubicBezTo>
                    <a:pt x="1400" y="448"/>
                    <a:pt x="2008" y="32"/>
                    <a:pt x="2352" y="16"/>
                  </a:cubicBezTo>
                  <a:cubicBezTo>
                    <a:pt x="2696" y="0"/>
                    <a:pt x="2896" y="352"/>
                    <a:pt x="3072" y="640"/>
                  </a:cubicBezTo>
                  <a:cubicBezTo>
                    <a:pt x="3248" y="928"/>
                    <a:pt x="3328" y="1336"/>
                    <a:pt x="3408" y="1744"/>
                  </a:cubicBezTo>
                </a:path>
              </a:pathLst>
            </a:custGeom>
            <a:solidFill>
              <a:schemeClr val="bg1"/>
            </a:solidFill>
            <a:ln w="9525">
              <a:solidFill>
                <a:schemeClr val="tx1"/>
              </a:solidFill>
              <a:round/>
              <a:headEnd/>
              <a:tailEnd/>
            </a:ln>
            <a:extLst/>
          </p:spPr>
          <p:txBody>
            <a:bodyPr wrap="none" anchor="ctr"/>
            <a:lstStyle/>
            <a:p>
              <a:pPr eaLnBrk="0" hangingPunct="0"/>
              <a:endParaRPr lang="en-US" dirty="0">
                <a:latin typeface="Calibri"/>
              </a:endParaRPr>
            </a:p>
          </p:txBody>
        </p:sp>
      </p:grpSp>
      <p:sp>
        <p:nvSpPr>
          <p:cNvPr id="14" name="Text Box 1044"/>
          <p:cNvSpPr txBox="1">
            <a:spLocks noChangeArrowheads="1"/>
          </p:cNvSpPr>
          <p:nvPr/>
        </p:nvSpPr>
        <p:spPr bwMode="auto">
          <a:xfrm>
            <a:off x="1274419" y="1980820"/>
            <a:ext cx="1066800" cy="641350"/>
          </a:xfrm>
          <a:prstGeom prst="rect">
            <a:avLst/>
          </a:prstGeom>
          <a:solidFill>
            <a:srgbClr val="FFFF00"/>
          </a:solidFill>
          <a:ln>
            <a:solidFill>
              <a:schemeClr val="tx1"/>
            </a:solidFill>
          </a:ln>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dirty="0">
                <a:latin typeface="Calibri"/>
              </a:rPr>
              <a:t>OK if no residue</a:t>
            </a:r>
          </a:p>
        </p:txBody>
      </p:sp>
      <p:grpSp>
        <p:nvGrpSpPr>
          <p:cNvPr id="20" name="Group 19"/>
          <p:cNvGrpSpPr/>
          <p:nvPr/>
        </p:nvGrpSpPr>
        <p:grpSpPr>
          <a:xfrm>
            <a:off x="2688566" y="1987285"/>
            <a:ext cx="6014084" cy="609944"/>
            <a:chOff x="2688566" y="1987285"/>
            <a:chExt cx="6014084" cy="609944"/>
          </a:xfrm>
        </p:grpSpPr>
        <p:sp>
          <p:nvSpPr>
            <p:cNvPr id="15" name="Rectangle 1038"/>
            <p:cNvSpPr>
              <a:spLocks noChangeArrowheads="1"/>
            </p:cNvSpPr>
            <p:nvPr/>
          </p:nvSpPr>
          <p:spPr bwMode="auto">
            <a:xfrm>
              <a:off x="2688566" y="1987629"/>
              <a:ext cx="3956684" cy="609600"/>
            </a:xfrm>
            <a:prstGeom prst="rect">
              <a:avLst/>
            </a:prstGeom>
            <a:solidFill>
              <a:srgbClr val="ED181E"/>
            </a:solidFill>
            <a:ln w="9525">
              <a:solidFill>
                <a:schemeClr val="tx1"/>
              </a:solidFill>
              <a:miter lim="800000"/>
              <a:headEnd/>
              <a:tailEnd/>
            </a:ln>
          </p:spPr>
          <p:txBody>
            <a:bodyPr wrap="none" anchor="ctr"/>
            <a:lstStyle/>
            <a:p>
              <a:pPr algn="ctr" eaLnBrk="0" hangingPunct="0"/>
              <a:r>
                <a:rPr lang="en-US" b="1" dirty="0">
                  <a:solidFill>
                    <a:schemeClr val="bg1"/>
                  </a:solidFill>
                  <a:latin typeface="Calibri"/>
                </a:rPr>
                <a:t>Kills Bees</a:t>
              </a:r>
              <a:endParaRPr lang="en-US" b="1" dirty="0">
                <a:latin typeface="Calibri"/>
              </a:endParaRPr>
            </a:p>
          </p:txBody>
        </p:sp>
        <p:sp>
          <p:nvSpPr>
            <p:cNvPr id="16" name="Rectangle 1037"/>
            <p:cNvSpPr>
              <a:spLocks noChangeArrowheads="1"/>
            </p:cNvSpPr>
            <p:nvPr/>
          </p:nvSpPr>
          <p:spPr bwMode="auto">
            <a:xfrm>
              <a:off x="6645250" y="1987628"/>
              <a:ext cx="914400" cy="609600"/>
            </a:xfrm>
            <a:prstGeom prst="rect">
              <a:avLst/>
            </a:prstGeom>
            <a:solidFill>
              <a:srgbClr val="187534"/>
            </a:solidFill>
            <a:ln w="9525">
              <a:solidFill>
                <a:schemeClr val="tx1"/>
              </a:solidFill>
              <a:miter lim="800000"/>
              <a:headEnd/>
              <a:tailEnd/>
            </a:ln>
          </p:spPr>
          <p:txBody>
            <a:bodyPr wrap="none" anchor="ctr"/>
            <a:lstStyle/>
            <a:p>
              <a:pPr eaLnBrk="0" hangingPunct="0"/>
              <a:r>
                <a:rPr lang="en-US" dirty="0" smtClean="0">
                  <a:solidFill>
                    <a:schemeClr val="bg1"/>
                  </a:solidFill>
                  <a:latin typeface="Calibri"/>
                </a:rPr>
                <a:t>  </a:t>
              </a:r>
              <a:r>
                <a:rPr lang="en-US" sz="2000" b="1" i="1" dirty="0" smtClean="0">
                  <a:solidFill>
                    <a:schemeClr val="bg1"/>
                  </a:solidFill>
                  <a:latin typeface="Calibri"/>
                </a:rPr>
                <a:t>Best</a:t>
              </a:r>
              <a:endParaRPr lang="en-US" sz="2000" b="1" i="1" dirty="0">
                <a:solidFill>
                  <a:schemeClr val="bg1"/>
                </a:solidFill>
                <a:latin typeface="Calibri"/>
              </a:endParaRPr>
            </a:p>
          </p:txBody>
        </p:sp>
        <p:sp>
          <p:nvSpPr>
            <p:cNvPr id="17" name="Rectangle 1040"/>
            <p:cNvSpPr>
              <a:spLocks noChangeArrowheads="1"/>
            </p:cNvSpPr>
            <p:nvPr/>
          </p:nvSpPr>
          <p:spPr bwMode="auto">
            <a:xfrm>
              <a:off x="7559650" y="1987285"/>
              <a:ext cx="1143000" cy="609600"/>
            </a:xfrm>
            <a:prstGeom prst="rect">
              <a:avLst/>
            </a:prstGeom>
            <a:solidFill>
              <a:srgbClr val="FFEA18"/>
            </a:solidFill>
            <a:ln w="9525">
              <a:solidFill>
                <a:schemeClr val="tx1"/>
              </a:solidFill>
              <a:miter lim="800000"/>
              <a:headEnd/>
              <a:tailEnd/>
            </a:ln>
          </p:spPr>
          <p:txBody>
            <a:bodyPr wrap="none" anchor="ctr"/>
            <a:lstStyle/>
            <a:p>
              <a:pPr eaLnBrk="0" hangingPunct="0"/>
              <a:r>
                <a:rPr lang="en-US" i="1" dirty="0" smtClean="0">
                  <a:latin typeface="Calibri"/>
                </a:rPr>
                <a:t>OK if little</a:t>
              </a:r>
              <a:br>
                <a:rPr lang="en-US" i="1" dirty="0" smtClean="0">
                  <a:latin typeface="Calibri"/>
                </a:rPr>
              </a:br>
              <a:r>
                <a:rPr lang="en-US" i="1" dirty="0" smtClean="0">
                  <a:latin typeface="Calibri"/>
                </a:rPr>
                <a:t>residue</a:t>
              </a:r>
              <a:endParaRPr lang="en-US" i="1" dirty="0">
                <a:latin typeface="Calibri"/>
              </a:endParaRPr>
            </a:p>
          </p:txBody>
        </p:sp>
      </p:grpSp>
      <p:sp>
        <p:nvSpPr>
          <p:cNvPr id="21" name="TextBox 20"/>
          <p:cNvSpPr txBox="1"/>
          <p:nvPr/>
        </p:nvSpPr>
        <p:spPr>
          <a:xfrm>
            <a:off x="7077736" y="6611779"/>
            <a:ext cx="1685077" cy="246221"/>
          </a:xfrm>
          <a:prstGeom prst="rect">
            <a:avLst/>
          </a:prstGeom>
          <a:noFill/>
        </p:spPr>
        <p:txBody>
          <a:bodyPr wrap="none" rtlCol="0">
            <a:spAutoFit/>
          </a:bodyPr>
          <a:lstStyle/>
          <a:p>
            <a:r>
              <a:rPr lang="en-US" sz="1000" dirty="0" smtClean="0"/>
              <a:t>Source: Marla </a:t>
            </a:r>
            <a:r>
              <a:rPr lang="en-US" sz="1000" dirty="0" err="1" smtClean="0"/>
              <a:t>Spivak</a:t>
            </a:r>
            <a:r>
              <a:rPr lang="en-US" sz="1000" dirty="0" smtClean="0"/>
              <a:t>, </a:t>
            </a:r>
            <a:r>
              <a:rPr lang="en-US" sz="1000" dirty="0" err="1" smtClean="0"/>
              <a:t>UMinn</a:t>
            </a:r>
            <a:endParaRPr lang="en-US" sz="1000" dirty="0"/>
          </a:p>
        </p:txBody>
      </p:sp>
    </p:spTree>
    <p:extLst>
      <p:ext uri="{BB962C8B-B14F-4D97-AF65-F5344CB8AC3E}">
        <p14:creationId xmlns:p14="http://schemas.microsoft.com/office/powerpoint/2010/main" val="7166082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Pesticides and bloom</a:t>
            </a:r>
            <a:endParaRPr lang="en-US" dirty="0">
              <a:latin typeface="Franklin Gothic Heavy" panose="020B0903020102020204" pitchFamily="34" charset="0"/>
            </a:endParaRPr>
          </a:p>
        </p:txBody>
      </p:sp>
      <p:sp>
        <p:nvSpPr>
          <p:cNvPr id="3" name="TextBox 2"/>
          <p:cNvSpPr txBox="1"/>
          <p:nvPr/>
        </p:nvSpPr>
        <p:spPr>
          <a:xfrm>
            <a:off x="762000" y="1828800"/>
            <a:ext cx="7924800" cy="3108543"/>
          </a:xfrm>
          <a:prstGeom prst="rect">
            <a:avLst/>
          </a:prstGeom>
          <a:noFill/>
        </p:spPr>
        <p:txBody>
          <a:bodyPr wrap="square" rtlCol="0">
            <a:spAutoFit/>
          </a:bodyPr>
          <a:lstStyle/>
          <a:p>
            <a:r>
              <a:rPr lang="en-US" sz="2800" dirty="0" smtClean="0"/>
              <a:t>When crops or ground cover are in bloom consider using pesticides that have a short activity period (i.e., non-ERT). Preferably apply them between late evening and early morning</a:t>
            </a:r>
          </a:p>
          <a:p>
            <a:endParaRPr lang="en-US" sz="2800" dirty="0"/>
          </a:p>
          <a:p>
            <a:r>
              <a:rPr lang="en-US" sz="2800" b="1" dirty="0" smtClean="0"/>
              <a:t>The bottom line: DO NOT apply pesticides that have an ERT during bloom!</a:t>
            </a:r>
            <a:endParaRPr lang="en-US" sz="2800" b="1" dirty="0"/>
          </a:p>
        </p:txBody>
      </p:sp>
    </p:spTree>
    <p:extLst>
      <p:ext uri="{BB962C8B-B14F-4D97-AF65-F5344CB8AC3E}">
        <p14:creationId xmlns:p14="http://schemas.microsoft.com/office/powerpoint/2010/main" val="15893851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Read and understand the label</a:t>
            </a:r>
            <a:endParaRPr lang="en-US" dirty="0">
              <a:latin typeface="Franklin Gothic Heavy" panose="020B09030201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631" y="2851310"/>
            <a:ext cx="1919288" cy="172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524000"/>
            <a:ext cx="5715000" cy="4524315"/>
          </a:xfrm>
          <a:prstGeom prst="rect">
            <a:avLst/>
          </a:prstGeom>
          <a:noFill/>
        </p:spPr>
        <p:txBody>
          <a:bodyPr wrap="square" rtlCol="0">
            <a:spAutoFit/>
          </a:bodyPr>
          <a:lstStyle/>
          <a:p>
            <a:r>
              <a:rPr lang="en-US" sz="2400" b="1" dirty="0" smtClean="0">
                <a:latin typeface="Franklin Gothic Medium" panose="020B0603020102020204" pitchFamily="34" charset="0"/>
              </a:rPr>
              <a:t>Pollinator Protection Statements on the label instruct you to:</a:t>
            </a:r>
          </a:p>
          <a:p>
            <a:pPr marL="285750" indent="-285750">
              <a:buFont typeface="Arial" panose="020B0604020202020204" pitchFamily="34" charset="0"/>
              <a:buChar char="•"/>
            </a:pPr>
            <a:r>
              <a:rPr lang="en-US" sz="2400" dirty="0" smtClean="0">
                <a:latin typeface="Franklin Gothic Medium" panose="020B0603020102020204" pitchFamily="34" charset="0"/>
              </a:rPr>
              <a:t>Check the status of the application site for the presence of blooming plants and pollinators</a:t>
            </a:r>
          </a:p>
          <a:p>
            <a:pPr marL="285750" indent="-285750">
              <a:buFont typeface="Arial" panose="020B0604020202020204" pitchFamily="34" charset="0"/>
              <a:buChar char="•"/>
            </a:pPr>
            <a:r>
              <a:rPr lang="en-US" sz="2400" dirty="0" smtClean="0">
                <a:latin typeface="Franklin Gothic Medium" panose="020B0603020102020204" pitchFamily="34" charset="0"/>
              </a:rPr>
              <a:t>Eliminate the exposure of bees and other insect pollinators when they are foraging on pollinator-attractive plants at the application site</a:t>
            </a:r>
          </a:p>
          <a:p>
            <a:pPr marL="285750" indent="-285750">
              <a:buFont typeface="Arial" panose="020B0604020202020204" pitchFamily="34" charset="0"/>
              <a:buChar char="•"/>
            </a:pPr>
            <a:r>
              <a:rPr lang="en-US" sz="2400" dirty="0" smtClean="0">
                <a:latin typeface="Franklin Gothic Medium" panose="020B0603020102020204" pitchFamily="34" charset="0"/>
              </a:rPr>
              <a:t>Do this BEFORE you schedule an application</a:t>
            </a:r>
          </a:p>
          <a:p>
            <a:endParaRPr lang="en-US" sz="2400" dirty="0"/>
          </a:p>
        </p:txBody>
      </p:sp>
    </p:spTree>
    <p:extLst>
      <p:ext uri="{BB962C8B-B14F-4D97-AF65-F5344CB8AC3E}">
        <p14:creationId xmlns:p14="http://schemas.microsoft.com/office/powerpoint/2010/main" val="3949906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Why care about pollinators?</a:t>
            </a:r>
            <a:endParaRPr lang="en-US" dirty="0">
              <a:latin typeface="Franklin Gothic Heavy" panose="020B0903020102020204" pitchFamily="34" charset="0"/>
            </a:endParaRPr>
          </a:p>
        </p:txBody>
      </p:sp>
      <p:sp>
        <p:nvSpPr>
          <p:cNvPr id="5" name="TextBox 4"/>
          <p:cNvSpPr txBox="1"/>
          <p:nvPr/>
        </p:nvSpPr>
        <p:spPr>
          <a:xfrm>
            <a:off x="3276600" y="1524000"/>
            <a:ext cx="5029200" cy="954107"/>
          </a:xfrm>
          <a:prstGeom prst="rect">
            <a:avLst/>
          </a:prstGeom>
          <a:noFill/>
        </p:spPr>
        <p:txBody>
          <a:bodyPr wrap="square" rtlCol="0">
            <a:spAutoFit/>
          </a:bodyPr>
          <a:lstStyle/>
          <a:p>
            <a:r>
              <a:rPr lang="en-US" sz="2800" b="1" dirty="0" smtClean="0"/>
              <a:t>Wild lands and the environment – the value is incalculable</a:t>
            </a:r>
            <a:endParaRPr lang="en-US" sz="2800" b="1" dirty="0"/>
          </a:p>
        </p:txBody>
      </p:sp>
      <p:sp>
        <p:nvSpPr>
          <p:cNvPr id="3" name="TextBox 2"/>
          <p:cNvSpPr txBox="1"/>
          <p:nvPr/>
        </p:nvSpPr>
        <p:spPr>
          <a:xfrm>
            <a:off x="685800" y="1600200"/>
            <a:ext cx="2438400" cy="2769989"/>
          </a:xfrm>
          <a:prstGeom prst="rect">
            <a:avLst/>
          </a:prstGeom>
          <a:noFill/>
        </p:spPr>
        <p:txBody>
          <a:bodyPr wrap="square" rtlCol="0">
            <a:spAutoFit/>
          </a:bodyPr>
          <a:lstStyle/>
          <a:p>
            <a:endParaRPr lang="en-US" sz="2400" dirty="0"/>
          </a:p>
          <a:p>
            <a:r>
              <a:rPr lang="en-US" sz="2400" b="1" dirty="0" smtClean="0"/>
              <a:t>80 % of all flowering plants </a:t>
            </a:r>
            <a:r>
              <a:rPr lang="en-US" sz="2400" dirty="0" smtClean="0"/>
              <a:t>require animal pollinators</a:t>
            </a:r>
          </a:p>
          <a:p>
            <a:endParaRPr lang="en-US" dirty="0"/>
          </a:p>
          <a:p>
            <a:endParaRPr lang="en-US" dirty="0" smtClean="0"/>
          </a:p>
          <a:p>
            <a:endParaRPr lang="en-US" dirty="0"/>
          </a:p>
        </p:txBody>
      </p:sp>
      <p:pic>
        <p:nvPicPr>
          <p:cNvPr id="8" name="Picture 5" descr="Humm on Penst18990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478107"/>
            <a:ext cx="4953000" cy="368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697642" y="3585332"/>
            <a:ext cx="3052313" cy="1569714"/>
            <a:chOff x="1295400" y="2310667"/>
            <a:chExt cx="6553200" cy="3370117"/>
          </a:xfrm>
        </p:grpSpPr>
        <p:pic>
          <p:nvPicPr>
            <p:cNvPr id="7" name="Picture 2" descr="C:\Users\wmr11\AppData\Local\Microsoft\Windows\Temporary Internet Files\Content.Outlook\JTWBW3AS\Copy of lepidopterousonbottlebrushbuckey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310667"/>
              <a:ext cx="6553200" cy="3356517"/>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67478" y="5087958"/>
              <a:ext cx="5181122" cy="592826"/>
            </a:xfrm>
            <a:prstGeom prst="rect">
              <a:avLst/>
            </a:prstGeom>
            <a:noFill/>
          </p:spPr>
          <p:txBody>
            <a:bodyPr wrap="square" rtlCol="0">
              <a:spAutoFit/>
            </a:bodyPr>
            <a:lstStyle/>
            <a:p>
              <a:pPr algn="r"/>
              <a:r>
                <a:rPr lang="en-US" sz="800" dirty="0" smtClean="0">
                  <a:solidFill>
                    <a:schemeClr val="bg2">
                      <a:lumMod val="90000"/>
                    </a:schemeClr>
                  </a:solidFill>
                </a:rPr>
                <a:t>Tom Butzler,</a:t>
              </a:r>
              <a:br>
                <a:rPr lang="en-US" sz="800" dirty="0" smtClean="0">
                  <a:solidFill>
                    <a:schemeClr val="bg2">
                      <a:lumMod val="90000"/>
                    </a:schemeClr>
                  </a:solidFill>
                </a:rPr>
              </a:br>
              <a:r>
                <a:rPr lang="en-US" sz="800" dirty="0" smtClean="0">
                  <a:solidFill>
                    <a:schemeClr val="bg2">
                      <a:lumMod val="90000"/>
                    </a:schemeClr>
                  </a:solidFill>
                </a:rPr>
                <a:t>Penn State Extension</a:t>
              </a:r>
              <a:endParaRPr lang="en-US" sz="800" dirty="0">
                <a:solidFill>
                  <a:schemeClr val="bg2">
                    <a:lumMod val="90000"/>
                  </a:schemeClr>
                </a:solidFill>
              </a:endParaRPr>
            </a:p>
          </p:txBody>
        </p:sp>
      </p:grpSp>
    </p:spTree>
    <p:extLst>
      <p:ext uri="{BB962C8B-B14F-4D97-AF65-F5344CB8AC3E}">
        <p14:creationId xmlns:p14="http://schemas.microsoft.com/office/powerpoint/2010/main" val="11216413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2116"/>
            <a:ext cx="7772400" cy="1219199"/>
          </a:xfrm>
        </p:spPr>
        <p:txBody>
          <a:bodyPr>
            <a:normAutofit/>
          </a:bodyPr>
          <a:lstStyle/>
          <a:p>
            <a:pPr algn="l"/>
            <a:r>
              <a:rPr lang="en-US" dirty="0" smtClean="0">
                <a:latin typeface="Franklin Gothic Heavy" panose="020B0903020102020204" pitchFamily="34" charset="0"/>
              </a:rPr>
              <a:t>The “Bee Advisory Box”</a:t>
            </a:r>
            <a:endParaRPr lang="en-US" dirty="0">
              <a:latin typeface="Franklin Gothic Heavy" panose="020B09030201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239" y="1681315"/>
            <a:ext cx="6782782" cy="481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4198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866"/>
            <a:ext cx="7772400" cy="1219199"/>
          </a:xfrm>
        </p:spPr>
        <p:txBody>
          <a:bodyPr>
            <a:normAutofit fontScale="90000"/>
          </a:bodyPr>
          <a:lstStyle/>
          <a:p>
            <a:pPr algn="l"/>
            <a:r>
              <a:rPr lang="en-US" dirty="0" smtClean="0">
                <a:latin typeface="Franklin Gothic Heavy" panose="020B0903020102020204" pitchFamily="34" charset="0"/>
              </a:rPr>
              <a:t>Pollinator protection statements should inform you of pesticide selection--and application timing--decisions</a:t>
            </a:r>
            <a:endParaRPr lang="en-US" dirty="0">
              <a:latin typeface="Franklin Gothic Heavy" panose="020B0903020102020204" pitchFamily="34" charset="0"/>
            </a:endParaRPr>
          </a:p>
        </p:txBody>
      </p:sp>
      <p:sp>
        <p:nvSpPr>
          <p:cNvPr id="3" name="TextBox 2"/>
          <p:cNvSpPr txBox="1"/>
          <p:nvPr/>
        </p:nvSpPr>
        <p:spPr>
          <a:xfrm>
            <a:off x="1066800" y="2709369"/>
            <a:ext cx="4648200" cy="369332"/>
          </a:xfrm>
          <a:prstGeom prst="rect">
            <a:avLst/>
          </a:prstGeom>
          <a:noFill/>
        </p:spPr>
        <p:txBody>
          <a:bodyPr wrap="square" rtlCol="0">
            <a:spAutoFit/>
          </a:bodyPr>
          <a:lstStyle/>
          <a:p>
            <a:endParaRPr lang="en-US"/>
          </a:p>
        </p:txBody>
      </p:sp>
      <p:sp>
        <p:nvSpPr>
          <p:cNvPr id="4" name="TextBox 3"/>
          <p:cNvSpPr txBox="1"/>
          <p:nvPr/>
        </p:nvSpPr>
        <p:spPr>
          <a:xfrm>
            <a:off x="1219200" y="2092123"/>
            <a:ext cx="6172200" cy="2185214"/>
          </a:xfrm>
          <a:prstGeom prst="rect">
            <a:avLst/>
          </a:prstGeom>
          <a:noFill/>
        </p:spPr>
        <p:txBody>
          <a:bodyPr wrap="square" rtlCol="0">
            <a:spAutoFit/>
          </a:bodyPr>
          <a:lstStyle/>
          <a:p>
            <a:r>
              <a:rPr lang="en-US" sz="4000" b="1" dirty="0" smtClean="0">
                <a:solidFill>
                  <a:srgbClr val="FF0000"/>
                </a:solidFill>
              </a:rPr>
              <a:t>REMEMBER:</a:t>
            </a:r>
            <a:r>
              <a:rPr lang="en-US" sz="4000" b="1" dirty="0" smtClean="0">
                <a:solidFill>
                  <a:srgbClr val="FF0066"/>
                </a:solidFill>
              </a:rPr>
              <a:t> </a:t>
            </a:r>
          </a:p>
          <a:p>
            <a:r>
              <a:rPr lang="en-US" sz="3200" dirty="0" smtClean="0"/>
              <a:t>Take time, uninterrupted and undisturbed, to read and understand the label</a:t>
            </a:r>
            <a:endParaRPr lang="en-US" sz="3200" dirty="0"/>
          </a:p>
        </p:txBody>
      </p:sp>
      <p:sp>
        <p:nvSpPr>
          <p:cNvPr id="5" name="TextBox 4"/>
          <p:cNvSpPr txBox="1"/>
          <p:nvPr/>
        </p:nvSpPr>
        <p:spPr>
          <a:xfrm>
            <a:off x="685800" y="4489395"/>
            <a:ext cx="8001000" cy="1077218"/>
          </a:xfrm>
          <a:prstGeom prst="rect">
            <a:avLst/>
          </a:prstGeom>
          <a:noFill/>
        </p:spPr>
        <p:txBody>
          <a:bodyPr wrap="square" rtlCol="0">
            <a:spAutoFit/>
          </a:bodyPr>
          <a:lstStyle/>
          <a:p>
            <a:r>
              <a:rPr lang="en-US" sz="3200" b="1" dirty="0" smtClean="0">
                <a:solidFill>
                  <a:srgbClr val="00B0F0"/>
                </a:solidFill>
              </a:rPr>
              <a:t>Your actions must protect bees during application (and afterwards!)</a:t>
            </a:r>
            <a:r>
              <a:rPr lang="en-US" sz="3200" dirty="0" smtClean="0">
                <a:solidFill>
                  <a:srgbClr val="00B0F0"/>
                </a:solidFill>
              </a:rPr>
              <a:t>.</a:t>
            </a:r>
            <a:endParaRPr lang="en-US" sz="3200" dirty="0">
              <a:solidFill>
                <a:srgbClr val="00B0F0"/>
              </a:solidFill>
            </a:endParaRPr>
          </a:p>
        </p:txBody>
      </p:sp>
    </p:spTree>
    <p:extLst>
      <p:ext uri="{BB962C8B-B14F-4D97-AF65-F5344CB8AC3E}">
        <p14:creationId xmlns:p14="http://schemas.microsoft.com/office/powerpoint/2010/main" val="9353023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Key questions to consider</a:t>
            </a:r>
            <a:endParaRPr lang="en-US" dirty="0">
              <a:latin typeface="Franklin Gothic Heavy" panose="020B0903020102020204" pitchFamily="34" charset="0"/>
            </a:endParaRPr>
          </a:p>
        </p:txBody>
      </p:sp>
      <p:sp>
        <p:nvSpPr>
          <p:cNvPr id="3" name="TextBox 2"/>
          <p:cNvSpPr txBox="1"/>
          <p:nvPr/>
        </p:nvSpPr>
        <p:spPr>
          <a:xfrm>
            <a:off x="533400" y="1363362"/>
            <a:ext cx="822960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What is the growth cycle of the crop?</a:t>
            </a:r>
          </a:p>
          <a:p>
            <a:pPr marL="342900" indent="-342900">
              <a:buFont typeface="Arial" panose="020B0604020202020204" pitchFamily="34" charset="0"/>
              <a:buChar char="•"/>
            </a:pPr>
            <a:r>
              <a:rPr lang="en-US" sz="2400" dirty="0" smtClean="0">
                <a:solidFill>
                  <a:srgbClr val="FF0066"/>
                </a:solidFill>
              </a:rPr>
              <a:t>When will the crop be in bloom?</a:t>
            </a:r>
          </a:p>
          <a:p>
            <a:pPr marL="342900" indent="-342900">
              <a:buFont typeface="Arial" panose="020B0604020202020204" pitchFamily="34" charset="0"/>
              <a:buChar char="•"/>
            </a:pPr>
            <a:r>
              <a:rPr lang="en-US" sz="2400" dirty="0" smtClean="0"/>
              <a:t>What are the predicted dates that pests will need to be treated?</a:t>
            </a:r>
          </a:p>
          <a:p>
            <a:pPr marL="342900" indent="-342900">
              <a:buFont typeface="Arial" panose="020B0604020202020204" pitchFamily="34" charset="0"/>
              <a:buChar char="•"/>
            </a:pPr>
            <a:r>
              <a:rPr lang="en-US" sz="2400" dirty="0" smtClean="0">
                <a:solidFill>
                  <a:srgbClr val="FF0066"/>
                </a:solidFill>
              </a:rPr>
              <a:t>What else is blooming in or near the field?</a:t>
            </a:r>
          </a:p>
          <a:p>
            <a:pPr marL="800100" lvl="1" indent="-342900">
              <a:buFont typeface="Arial" panose="020B0604020202020204" pitchFamily="34" charset="0"/>
              <a:buChar char="•"/>
            </a:pPr>
            <a:r>
              <a:rPr lang="en-US" sz="2400" dirty="0" smtClean="0"/>
              <a:t>Cover crops</a:t>
            </a:r>
          </a:p>
          <a:p>
            <a:pPr marL="800100" lvl="1" indent="-342900">
              <a:buFont typeface="Arial" panose="020B0604020202020204" pitchFamily="34" charset="0"/>
              <a:buChar char="•"/>
            </a:pPr>
            <a:r>
              <a:rPr lang="en-US" sz="2400" dirty="0" smtClean="0"/>
              <a:t>Weeds</a:t>
            </a:r>
          </a:p>
          <a:p>
            <a:pPr marL="800100" lvl="1" indent="-342900">
              <a:buFont typeface="Arial" panose="020B0604020202020204" pitchFamily="34" charset="0"/>
              <a:buChar char="•"/>
            </a:pPr>
            <a:r>
              <a:rPr lang="en-US" sz="2400" dirty="0" smtClean="0"/>
              <a:t>Fencerow vegetation</a:t>
            </a:r>
          </a:p>
          <a:p>
            <a:pPr marL="800100" lvl="1" indent="-342900">
              <a:buFont typeface="Arial" panose="020B0604020202020204" pitchFamily="34" charset="0"/>
              <a:buChar char="•"/>
            </a:pPr>
            <a:r>
              <a:rPr lang="en-US" sz="2400" dirty="0" smtClean="0"/>
              <a:t>Adjacent crops or orchards</a:t>
            </a:r>
          </a:p>
          <a:p>
            <a:pPr marL="342900" indent="-342900">
              <a:buFont typeface="Arial" panose="020B0604020202020204" pitchFamily="34" charset="0"/>
              <a:buChar char="•"/>
            </a:pPr>
            <a:r>
              <a:rPr lang="en-US" sz="2400" dirty="0" smtClean="0">
                <a:solidFill>
                  <a:srgbClr val="FF0066"/>
                </a:solidFill>
              </a:rPr>
              <a:t>What pollinator activity is nearby?</a:t>
            </a:r>
          </a:p>
          <a:p>
            <a:pPr marL="342900" indent="-342900">
              <a:buFont typeface="Arial" panose="020B0604020202020204" pitchFamily="34" charset="0"/>
              <a:buChar char="•"/>
            </a:pPr>
            <a:r>
              <a:rPr lang="en-US" sz="2400" dirty="0" smtClean="0"/>
              <a:t>Can (non-crop) blossoms be removed by mowing or other methods before applying bee-toxic pesticides?</a:t>
            </a:r>
            <a:endParaRPr lang="en-US" sz="2400" dirty="0"/>
          </a:p>
        </p:txBody>
      </p:sp>
    </p:spTree>
    <p:extLst>
      <p:ext uri="{BB962C8B-B14F-4D97-AF65-F5344CB8AC3E}">
        <p14:creationId xmlns:p14="http://schemas.microsoft.com/office/powerpoint/2010/main" val="4103383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Know the landscape</a:t>
            </a:r>
            <a:endParaRPr lang="en-US" dirty="0">
              <a:latin typeface="Franklin Gothic Heavy" panose="020B09030201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038435" cy="541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676400"/>
            <a:ext cx="3581400" cy="2523768"/>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Franklin Gothic Medium" panose="020B0603020102020204" pitchFamily="34" charset="0"/>
              </a:rPr>
              <a:t>Observe the surroundings</a:t>
            </a:r>
          </a:p>
          <a:p>
            <a:pPr marL="285750" indent="-285750">
              <a:buFont typeface="Arial" panose="020B0604020202020204" pitchFamily="34" charset="0"/>
              <a:buChar char="•"/>
            </a:pPr>
            <a:endParaRPr lang="en-US" sz="2800" b="1" dirty="0">
              <a:latin typeface="Franklin Gothic Medium" panose="020B0603020102020204" pitchFamily="34" charset="0"/>
            </a:endParaRPr>
          </a:p>
          <a:p>
            <a:pPr marL="285750" indent="-285750">
              <a:buFont typeface="Arial" panose="020B0604020202020204" pitchFamily="34" charset="0"/>
              <a:buChar char="•"/>
            </a:pPr>
            <a:r>
              <a:rPr lang="en-US" sz="2800" b="1" dirty="0">
                <a:latin typeface="Franklin Gothic Medium" panose="020B0603020102020204" pitchFamily="34" charset="0"/>
              </a:rPr>
              <a:t>Observe </a:t>
            </a:r>
            <a:r>
              <a:rPr lang="en-US" sz="2800" b="1" dirty="0" smtClean="0">
                <a:latin typeface="Franklin Gothic Medium" panose="020B0603020102020204" pitchFamily="34" charset="0"/>
              </a:rPr>
              <a:t>fields </a:t>
            </a:r>
            <a:r>
              <a:rPr lang="en-US" sz="2800" b="1" dirty="0">
                <a:latin typeface="Franklin Gothic Medium" panose="020B0603020102020204" pitchFamily="34" charset="0"/>
              </a:rPr>
              <a:t>and adjacent areas</a:t>
            </a:r>
          </a:p>
          <a:p>
            <a:endParaRPr lang="en-US" dirty="0"/>
          </a:p>
        </p:txBody>
      </p:sp>
    </p:spTree>
    <p:extLst>
      <p:ext uri="{BB962C8B-B14F-4D97-AF65-F5344CB8AC3E}">
        <p14:creationId xmlns:p14="http://schemas.microsoft.com/office/powerpoint/2010/main" val="1235600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327"/>
            <a:ext cx="8229600" cy="1068387"/>
          </a:xfrm>
        </p:spPr>
        <p:txBody>
          <a:bodyPr>
            <a:normAutofit/>
          </a:bodyPr>
          <a:lstStyle/>
          <a:p>
            <a:pPr algn="l"/>
            <a:r>
              <a:rPr lang="en-US" dirty="0" smtClean="0">
                <a:latin typeface="Franklin Gothic Heavy" panose="020B0903020102020204" pitchFamily="34" charset="0"/>
              </a:rPr>
              <a:t>Develop </a:t>
            </a:r>
            <a:r>
              <a:rPr lang="en-US" dirty="0">
                <a:latin typeface="Franklin Gothic Heavy" panose="020B0903020102020204" pitchFamily="34" charset="0"/>
              </a:rPr>
              <a:t>an </a:t>
            </a:r>
            <a:r>
              <a:rPr lang="en-US" dirty="0" smtClean="0">
                <a:latin typeface="Franklin Gothic Heavy" panose="020B0903020102020204" pitchFamily="34" charset="0"/>
              </a:rPr>
              <a:t>IPM Plan</a:t>
            </a:r>
            <a:endParaRPr lang="en-US" dirty="0">
              <a:latin typeface="Franklin Gothic Heavy" panose="020B0903020102020204" pitchFamily="34" charset="0"/>
            </a:endParaRPr>
          </a:p>
        </p:txBody>
      </p:sp>
      <p:sp>
        <p:nvSpPr>
          <p:cNvPr id="3" name="Content Placeholder 2"/>
          <p:cNvSpPr>
            <a:spLocks noGrp="1"/>
          </p:cNvSpPr>
          <p:nvPr>
            <p:ph sz="half" idx="1"/>
          </p:nvPr>
        </p:nvSpPr>
        <p:spPr>
          <a:xfrm>
            <a:off x="457200" y="1664675"/>
            <a:ext cx="7403690" cy="4157663"/>
          </a:xfrm>
        </p:spPr>
        <p:txBody>
          <a:bodyPr>
            <a:normAutofit/>
          </a:bodyPr>
          <a:lstStyle/>
          <a:p>
            <a:r>
              <a:rPr lang="en-US" dirty="0">
                <a:latin typeface="Franklin Gothic Medium" panose="020B0603020102020204" pitchFamily="34" charset="0"/>
              </a:rPr>
              <a:t>Use a variety of tools beyond chemical controls only</a:t>
            </a:r>
          </a:p>
          <a:p>
            <a:r>
              <a:rPr lang="en-US" dirty="0" smtClean="0">
                <a:latin typeface="Franklin Gothic Medium" panose="020B0603020102020204" pitchFamily="34" charset="0"/>
              </a:rPr>
              <a:t>Use pesticides only when needed</a:t>
            </a:r>
          </a:p>
          <a:p>
            <a:r>
              <a:rPr lang="en-US" dirty="0" smtClean="0">
                <a:latin typeface="Franklin Gothic Medium" panose="020B0603020102020204" pitchFamily="34" charset="0"/>
              </a:rPr>
              <a:t>Determine the need for treatment through pest scouting or monitoring</a:t>
            </a:r>
          </a:p>
          <a:p>
            <a:r>
              <a:rPr lang="en-US" dirty="0" smtClean="0">
                <a:latin typeface="Franklin Gothic Medium" panose="020B0603020102020204" pitchFamily="34" charset="0"/>
              </a:rPr>
              <a:t>When using pesticides, prevent drift!</a:t>
            </a:r>
          </a:p>
        </p:txBody>
      </p:sp>
    </p:spTree>
    <p:extLst>
      <p:ext uri="{BB962C8B-B14F-4D97-AF65-F5344CB8AC3E}">
        <p14:creationId xmlns:p14="http://schemas.microsoft.com/office/powerpoint/2010/main" val="6125005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Cooperate and Communicate with Beekeepers</a:t>
            </a:r>
            <a:endParaRPr lang="en-US" dirty="0">
              <a:latin typeface="Franklin Gothic Heavy" panose="020B0903020102020204" pitchFamily="34" charset="0"/>
            </a:endParaRPr>
          </a:p>
        </p:txBody>
      </p:sp>
      <p:sp>
        <p:nvSpPr>
          <p:cNvPr id="3" name="TextBox 2"/>
          <p:cNvSpPr txBox="1"/>
          <p:nvPr/>
        </p:nvSpPr>
        <p:spPr>
          <a:xfrm>
            <a:off x="846469" y="1924196"/>
            <a:ext cx="6553200"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latin typeface="Franklin Gothic Medium" panose="020B0603020102020204" pitchFamily="34" charset="0"/>
              </a:rPr>
              <a:t>Get contact information</a:t>
            </a:r>
          </a:p>
          <a:p>
            <a:pPr marL="457200" indent="-457200">
              <a:buFont typeface="Arial" panose="020B0604020202020204" pitchFamily="34" charset="0"/>
              <a:buChar char="•"/>
            </a:pPr>
            <a:r>
              <a:rPr lang="en-US" sz="2400" dirty="0" smtClean="0">
                <a:latin typeface="Franklin Gothic Medium" panose="020B0603020102020204" pitchFamily="34" charset="0"/>
              </a:rPr>
              <a:t>Maintain open dialogue before problems</a:t>
            </a:r>
          </a:p>
          <a:p>
            <a:pPr marL="457200" indent="-457200">
              <a:buFont typeface="Arial" panose="020B0604020202020204" pitchFamily="34" charset="0"/>
              <a:buChar char="•"/>
            </a:pPr>
            <a:r>
              <a:rPr lang="en-US" sz="2400" dirty="0" smtClean="0">
                <a:latin typeface="Franklin Gothic Medium" panose="020B0603020102020204" pitchFamily="34" charset="0"/>
              </a:rPr>
              <a:t>Locate beekeepers in the area</a:t>
            </a:r>
          </a:p>
          <a:p>
            <a:pPr marL="457200" indent="-457200">
              <a:buFont typeface="Arial" panose="020B0604020202020204" pitchFamily="34" charset="0"/>
              <a:buChar char="•"/>
            </a:pPr>
            <a:r>
              <a:rPr lang="en-US" sz="2400" dirty="0" smtClean="0">
                <a:latin typeface="Franklin Gothic Medium" panose="020B0603020102020204" pitchFamily="34" charset="0"/>
              </a:rPr>
              <a:t>Build consensus</a:t>
            </a:r>
          </a:p>
          <a:p>
            <a:pPr marL="457200" indent="-457200">
              <a:buFont typeface="Arial" panose="020B0604020202020204" pitchFamily="34" charset="0"/>
              <a:buChar char="•"/>
            </a:pPr>
            <a:r>
              <a:rPr lang="en-US" sz="2400" u="sng" dirty="0" smtClean="0">
                <a:latin typeface="Franklin Gothic Medium" panose="020B0603020102020204" pitchFamily="34" charset="0"/>
              </a:rPr>
              <a:t>When we help the beekeeper, we’re helping ourselves.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05" y="3998059"/>
            <a:ext cx="4460491" cy="2617838"/>
          </a:xfrm>
          <a:prstGeom prst="rect">
            <a:avLst/>
          </a:prstGeom>
        </p:spPr>
      </p:pic>
      <p:sp>
        <p:nvSpPr>
          <p:cNvPr id="5" name="TextBox 4"/>
          <p:cNvSpPr txBox="1"/>
          <p:nvPr/>
        </p:nvSpPr>
        <p:spPr>
          <a:xfrm>
            <a:off x="5323432" y="6441570"/>
            <a:ext cx="3028393" cy="215444"/>
          </a:xfrm>
          <a:prstGeom prst="rect">
            <a:avLst/>
          </a:prstGeom>
          <a:noFill/>
        </p:spPr>
        <p:txBody>
          <a:bodyPr wrap="none" rtlCol="0">
            <a:spAutoFit/>
          </a:bodyPr>
          <a:lstStyle/>
          <a:p>
            <a:r>
              <a:rPr lang="en-US" sz="800" dirty="0" smtClean="0"/>
              <a:t>Image source: Coalition for Urban/Rural Environmental Stewardship</a:t>
            </a:r>
            <a:endParaRPr lang="en-US" sz="800" dirty="0"/>
          </a:p>
        </p:txBody>
      </p:sp>
    </p:spTree>
    <p:extLst>
      <p:ext uri="{BB962C8B-B14F-4D97-AF65-F5344CB8AC3E}">
        <p14:creationId xmlns:p14="http://schemas.microsoft.com/office/powerpoint/2010/main" val="4490459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200" y="2013818"/>
            <a:ext cx="8229600" cy="3103563"/>
          </a:xfrm>
        </p:spPr>
        <p:txBody>
          <a:bodyPr/>
          <a:lstStyle/>
          <a:p>
            <a:pPr marL="0" indent="0">
              <a:buNone/>
            </a:pPr>
            <a:r>
              <a:rPr lang="en-US" b="1" dirty="0" smtClean="0"/>
              <a:t>What has the EPA recently changed with regard to pesticide labels that will help protect pollinators?</a:t>
            </a:r>
          </a:p>
          <a:p>
            <a:pPr marL="457200" lvl="1" indent="0">
              <a:buNone/>
            </a:pPr>
            <a:r>
              <a:rPr lang="en-US" b="1" dirty="0" smtClean="0"/>
              <a:t>a) The color</a:t>
            </a:r>
          </a:p>
          <a:p>
            <a:pPr marL="457200" lvl="1" indent="0">
              <a:buNone/>
            </a:pPr>
            <a:r>
              <a:rPr lang="en-US" b="1" dirty="0" smtClean="0"/>
              <a:t>b) Pollinator protection language</a:t>
            </a:r>
          </a:p>
          <a:p>
            <a:pPr marL="457200" lvl="1" indent="0">
              <a:buNone/>
            </a:pPr>
            <a:r>
              <a:rPr lang="en-US" b="1" dirty="0" smtClean="0"/>
              <a:t>c) Added a bee hazard icon</a:t>
            </a:r>
          </a:p>
          <a:p>
            <a:pPr marL="457200" lvl="1"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1054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382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3" end="3"/>
                                            </p:txEl>
                                          </p:spTgt>
                                        </p:tgtEl>
                                        <p:attrNameLst>
                                          <p:attrName>style.color</p:attrName>
                                        </p:attrNameLst>
                                      </p:cBhvr>
                                      <p:to>
                                        <a:schemeClr val="accent2"/>
                                      </p:to>
                                    </p:animClr>
                                    <p:animClr clrSpc="rgb" dir="cw">
                                      <p:cBhvr>
                                        <p:cTn id="12" dur="500" fill="hold"/>
                                        <p:tgtEl>
                                          <p:spTgt spid="3">
                                            <p:txEl>
                                              <p:pRg st="3" end="3"/>
                                            </p:txEl>
                                          </p:spTgt>
                                        </p:tgtEl>
                                        <p:attrNameLst>
                                          <p:attrName>fillcolor</p:attrName>
                                        </p:attrNameLst>
                                      </p:cBhvr>
                                      <p:to>
                                        <a:schemeClr val="accent2"/>
                                      </p:to>
                                    </p:animClr>
                                    <p:set>
                                      <p:cBhvr>
                                        <p:cTn id="13" dur="500" fill="hold"/>
                                        <p:tgtEl>
                                          <p:spTgt spid="3">
                                            <p:txEl>
                                              <p:pRg st="3" end="3"/>
                                            </p:txEl>
                                          </p:spTgt>
                                        </p:tgtEl>
                                        <p:attrNameLst>
                                          <p:attrName>fill.type</p:attrName>
                                        </p:attrNameLst>
                                      </p:cBhvr>
                                      <p:to>
                                        <p:strVal val="solid"/>
                                      </p:to>
                                    </p:set>
                                    <p:set>
                                      <p:cBhvr>
                                        <p:cTn id="14"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200" y="1997734"/>
            <a:ext cx="8229600" cy="3103563"/>
          </a:xfrm>
        </p:spPr>
        <p:txBody>
          <a:bodyPr/>
          <a:lstStyle/>
          <a:p>
            <a:pPr marL="0" indent="0">
              <a:buNone/>
            </a:pPr>
            <a:r>
              <a:rPr lang="en-US" b="1" dirty="0" smtClean="0"/>
              <a:t>What does it mean to have foraging bees on the intended application site?</a:t>
            </a:r>
          </a:p>
          <a:p>
            <a:pPr marL="971550" lvl="1" indent="-514350">
              <a:buAutoNum type="alphaLcParenR"/>
            </a:pPr>
            <a:r>
              <a:rPr lang="en-US" b="1" dirty="0" smtClean="0"/>
              <a:t>You can apply any pesticide when you like</a:t>
            </a:r>
          </a:p>
          <a:p>
            <a:pPr marL="971550" lvl="1" indent="-514350">
              <a:buAutoNum type="alphaLcParenR"/>
            </a:pPr>
            <a:r>
              <a:rPr lang="en-US" b="1" dirty="0" smtClean="0"/>
              <a:t>You can apply non ERT pesticides from dusk until dawn</a:t>
            </a:r>
          </a:p>
          <a:p>
            <a:pPr marL="971550" lvl="1" indent="-514350">
              <a:buAutoNum type="alphaLcParenR"/>
            </a:pPr>
            <a:r>
              <a:rPr lang="en-US" b="1" dirty="0" smtClean="0"/>
              <a:t>You should avoid applying pesticides</a:t>
            </a:r>
            <a:endParaRPr lang="en-US"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539" y="4899803"/>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368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200" y="1976051"/>
            <a:ext cx="8229600" cy="3103563"/>
          </a:xfrm>
        </p:spPr>
        <p:txBody>
          <a:bodyPr/>
          <a:lstStyle/>
          <a:p>
            <a:pPr marL="0" indent="0">
              <a:buNone/>
            </a:pPr>
            <a:r>
              <a:rPr lang="en-US" b="1" dirty="0" smtClean="0"/>
              <a:t>When are pollinator poisonings most likely to occur?</a:t>
            </a:r>
          </a:p>
          <a:p>
            <a:pPr marL="971550" lvl="1" indent="-514350">
              <a:buAutoNum type="alphaLcParenR"/>
            </a:pPr>
            <a:r>
              <a:rPr lang="en-US" b="1" dirty="0" smtClean="0"/>
              <a:t>Whenever pesticides are used</a:t>
            </a:r>
          </a:p>
          <a:p>
            <a:pPr marL="971550" lvl="1" indent="-514350">
              <a:buAutoNum type="alphaLcParenR"/>
            </a:pPr>
            <a:r>
              <a:rPr lang="en-US" b="1" dirty="0" smtClean="0"/>
              <a:t>Whenever pesticides are sprayed from the air</a:t>
            </a:r>
          </a:p>
          <a:p>
            <a:pPr marL="971550" lvl="1" indent="-514350">
              <a:buAutoNum type="alphaLcParenR"/>
            </a:pPr>
            <a:r>
              <a:rPr lang="en-US" b="1" dirty="0" smtClean="0"/>
              <a:t>When pesticides are applied to crops during the bloom period</a:t>
            </a:r>
            <a:endParaRPr lang="en-US"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987" y="49530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755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chemeClr val="accent2"/>
                                      </p:to>
                                    </p:animClr>
                                    <p:animClr clrSpc="rgb" dir="cw">
                                      <p:cBhvr>
                                        <p:cTn id="7" dur="500" fill="hold"/>
                                        <p:tgtEl>
                                          <p:spTgt spid="3">
                                            <p:txEl>
                                              <p:pRg st="3" end="3"/>
                                            </p:txEl>
                                          </p:spTgt>
                                        </p:tgtEl>
                                        <p:attrNameLst>
                                          <p:attrName>fillcolor</p:attrName>
                                        </p:attrNameLst>
                                      </p:cBhvr>
                                      <p:to>
                                        <a:schemeClr val="accent2"/>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
        <p:nvSpPr>
          <p:cNvPr id="3" name="Content Placeholder 2"/>
          <p:cNvSpPr>
            <a:spLocks noGrp="1"/>
          </p:cNvSpPr>
          <p:nvPr>
            <p:ph idx="1"/>
          </p:nvPr>
        </p:nvSpPr>
        <p:spPr>
          <a:xfrm>
            <a:off x="457200" y="1968500"/>
            <a:ext cx="8229600" cy="3103563"/>
          </a:xfrm>
        </p:spPr>
        <p:txBody>
          <a:bodyPr>
            <a:normAutofit fontScale="92500" lnSpcReduction="10000"/>
          </a:bodyPr>
          <a:lstStyle/>
          <a:p>
            <a:pPr marL="0" indent="0">
              <a:buNone/>
            </a:pPr>
            <a:r>
              <a:rPr lang="en-US" b="1" dirty="0" smtClean="0"/>
              <a:t>What additional information might be useful to you when deciding what, where, and when to spray? (indicate all that apply)</a:t>
            </a:r>
          </a:p>
          <a:p>
            <a:pPr marL="971550" lvl="1" indent="-514350">
              <a:buAutoNum type="alphaLcParenR"/>
            </a:pPr>
            <a:r>
              <a:rPr lang="en-US" b="1" dirty="0" smtClean="0"/>
              <a:t>Location of the field</a:t>
            </a:r>
          </a:p>
          <a:p>
            <a:pPr marL="971550" lvl="1" indent="-514350">
              <a:buAutoNum type="alphaLcParenR"/>
            </a:pPr>
            <a:r>
              <a:rPr lang="en-US" b="1" dirty="0" smtClean="0"/>
              <a:t>What was in the field last year</a:t>
            </a:r>
          </a:p>
          <a:p>
            <a:pPr marL="971550" lvl="1" indent="-514350">
              <a:buAutoNum type="alphaLcParenR"/>
            </a:pPr>
            <a:r>
              <a:rPr lang="en-US" b="1" dirty="0" smtClean="0"/>
              <a:t>What is flowering in, around, and downwind of the target field</a:t>
            </a:r>
          </a:p>
          <a:p>
            <a:pPr marL="971550" lvl="1" indent="-514350">
              <a:buAutoNum type="alphaLcParenR"/>
            </a:pPr>
            <a:r>
              <a:rPr lang="en-US" b="1" dirty="0" smtClean="0"/>
              <a:t>Are there any sensitive areas (bee yards, natural areas, etc.) downwind of the target field?</a:t>
            </a:r>
            <a:endParaRPr lang="en-US" b="1"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30726" y="5222314"/>
            <a:ext cx="4587646" cy="127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213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3" end="3"/>
                                            </p:txEl>
                                          </p:spTgt>
                                        </p:tgtEl>
                                        <p:attrNameLst>
                                          <p:attrName>style.color</p:attrName>
                                        </p:attrNameLst>
                                      </p:cBhvr>
                                      <p:to>
                                        <a:schemeClr val="accent2"/>
                                      </p:to>
                                    </p:animClr>
                                    <p:animClr clrSpc="rgb" dir="cw">
                                      <p:cBhvr>
                                        <p:cTn id="12" dur="500" fill="hold"/>
                                        <p:tgtEl>
                                          <p:spTgt spid="3">
                                            <p:txEl>
                                              <p:pRg st="3" end="3"/>
                                            </p:txEl>
                                          </p:spTgt>
                                        </p:tgtEl>
                                        <p:attrNameLst>
                                          <p:attrName>fillcolor</p:attrName>
                                        </p:attrNameLst>
                                      </p:cBhvr>
                                      <p:to>
                                        <a:schemeClr val="accent2"/>
                                      </p:to>
                                    </p:animClr>
                                    <p:set>
                                      <p:cBhvr>
                                        <p:cTn id="13" dur="500" fill="hold"/>
                                        <p:tgtEl>
                                          <p:spTgt spid="3">
                                            <p:txEl>
                                              <p:pRg st="3" end="3"/>
                                            </p:txEl>
                                          </p:spTgt>
                                        </p:tgtEl>
                                        <p:attrNameLst>
                                          <p:attrName>fill.type</p:attrName>
                                        </p:attrNameLst>
                                      </p:cBhvr>
                                      <p:to>
                                        <p:strVal val="solid"/>
                                      </p:to>
                                    </p:set>
                                    <p:set>
                                      <p:cBhvr>
                                        <p:cTn id="14" dur="500" fill="hold"/>
                                        <p:tgtEl>
                                          <p:spTgt spid="3">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4" end="4"/>
                                            </p:txEl>
                                          </p:spTgt>
                                        </p:tgtEl>
                                        <p:attrNameLst>
                                          <p:attrName>style.color</p:attrName>
                                        </p:attrNameLst>
                                      </p:cBhvr>
                                      <p:to>
                                        <a:schemeClr val="accent2"/>
                                      </p:to>
                                    </p:animClr>
                                    <p:animClr clrSpc="rgb" dir="cw">
                                      <p:cBhvr>
                                        <p:cTn id="17" dur="500" fill="hold"/>
                                        <p:tgtEl>
                                          <p:spTgt spid="3">
                                            <p:txEl>
                                              <p:pRg st="4" end="4"/>
                                            </p:txEl>
                                          </p:spTgt>
                                        </p:tgtEl>
                                        <p:attrNameLst>
                                          <p:attrName>fillcolor</p:attrName>
                                        </p:attrNameLst>
                                      </p:cBhvr>
                                      <p:to>
                                        <a:schemeClr val="accent2"/>
                                      </p:to>
                                    </p:animClr>
                                    <p:set>
                                      <p:cBhvr>
                                        <p:cTn id="18" dur="500" fill="hold"/>
                                        <p:tgtEl>
                                          <p:spTgt spid="3">
                                            <p:txEl>
                                              <p:pRg st="4" end="4"/>
                                            </p:txEl>
                                          </p:spTgt>
                                        </p:tgtEl>
                                        <p:attrNameLst>
                                          <p:attrName>fill.type</p:attrName>
                                        </p:attrNameLst>
                                      </p:cBhvr>
                                      <p:to>
                                        <p:strVal val="solid"/>
                                      </p:to>
                                    </p:set>
                                    <p:set>
                                      <p:cBhvr>
                                        <p:cTn id="1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dirty="0" smtClean="0">
                <a:latin typeface="Franklin Gothic Heavy" panose="020B0903020102020204" pitchFamily="34" charset="0"/>
              </a:rPr>
              <a:t>Why care about pollinators?</a:t>
            </a:r>
            <a:endParaRPr lang="en-US" dirty="0">
              <a:latin typeface="Franklin Gothic Heavy" panose="020B0903020102020204" pitchFamily="34" charset="0"/>
            </a:endParaRPr>
          </a:p>
        </p:txBody>
      </p:sp>
      <p:sp>
        <p:nvSpPr>
          <p:cNvPr id="3" name="TextBox 2"/>
          <p:cNvSpPr txBox="1"/>
          <p:nvPr/>
        </p:nvSpPr>
        <p:spPr>
          <a:xfrm>
            <a:off x="974785" y="2764765"/>
            <a:ext cx="2895600" cy="3816429"/>
          </a:xfrm>
          <a:prstGeom prst="rect">
            <a:avLst/>
          </a:prstGeom>
          <a:noFill/>
        </p:spPr>
        <p:txBody>
          <a:bodyPr wrap="square" rtlCol="0">
            <a:spAutoFit/>
          </a:bodyPr>
          <a:lstStyle/>
          <a:p>
            <a:r>
              <a:rPr lang="en-US" sz="2400" b="1" dirty="0" smtClean="0">
                <a:solidFill>
                  <a:srgbClr val="FF0000"/>
                </a:solidFill>
                <a:latin typeface="Franklin Gothic Heavy" panose="020B0903020102020204" pitchFamily="34" charset="0"/>
              </a:rPr>
              <a:t>Food for wildlife</a:t>
            </a:r>
          </a:p>
          <a:p>
            <a:pPr marL="342900" indent="-342900">
              <a:buFont typeface="Arial" panose="020B0604020202020204" pitchFamily="34" charset="0"/>
              <a:buChar char="•"/>
            </a:pPr>
            <a:r>
              <a:rPr lang="en-US" sz="2400" dirty="0" smtClean="0"/>
              <a:t>Song birds</a:t>
            </a:r>
          </a:p>
          <a:p>
            <a:pPr marL="342900" indent="-342900">
              <a:buFont typeface="Arial" panose="020B0604020202020204" pitchFamily="34" charset="0"/>
              <a:buChar char="•"/>
            </a:pPr>
            <a:r>
              <a:rPr lang="en-US" sz="2400" dirty="0" smtClean="0"/>
              <a:t>Wild turkeys</a:t>
            </a:r>
          </a:p>
          <a:p>
            <a:pPr marL="342900" indent="-342900">
              <a:buFont typeface="Arial" panose="020B0604020202020204" pitchFamily="34" charset="0"/>
              <a:buChar char="•"/>
            </a:pPr>
            <a:r>
              <a:rPr lang="en-US" sz="2400" dirty="0" smtClean="0"/>
              <a:t>Sage grouse</a:t>
            </a:r>
          </a:p>
          <a:p>
            <a:pPr marL="342900" indent="-342900">
              <a:buFont typeface="Arial" panose="020B0604020202020204" pitchFamily="34" charset="0"/>
              <a:buChar char="•"/>
            </a:pPr>
            <a:r>
              <a:rPr lang="en-US" sz="2400" dirty="0" smtClean="0"/>
              <a:t>Bear</a:t>
            </a:r>
          </a:p>
          <a:p>
            <a:pPr marL="342900" indent="-342900">
              <a:buFont typeface="Arial" panose="020B0604020202020204" pitchFamily="34" charset="0"/>
              <a:buChar char="•"/>
            </a:pPr>
            <a:r>
              <a:rPr lang="en-US" sz="2400" dirty="0" smtClean="0"/>
              <a:t>Deer</a:t>
            </a:r>
          </a:p>
          <a:p>
            <a:pPr marL="342900" indent="-342900">
              <a:buFont typeface="Arial" panose="020B0604020202020204" pitchFamily="34" charset="0"/>
              <a:buChar char="•"/>
            </a:pPr>
            <a:r>
              <a:rPr lang="en-US" sz="2400" dirty="0" smtClean="0"/>
              <a:t>Elk</a:t>
            </a:r>
          </a:p>
          <a:p>
            <a:endParaRPr lang="en-US" sz="2000" dirty="0"/>
          </a:p>
          <a:p>
            <a:endParaRPr lang="en-US" dirty="0"/>
          </a:p>
          <a:p>
            <a:endParaRPr lang="en-US" dirty="0" smtClean="0"/>
          </a:p>
          <a:p>
            <a:endParaRPr lang="en-US" dirty="0"/>
          </a:p>
        </p:txBody>
      </p:sp>
      <p:pic>
        <p:nvPicPr>
          <p:cNvPr id="2050" name="Picture 2" descr="C:\XFER\My Pictures\Fruits Bees Florida 002.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037162" y="2764765"/>
            <a:ext cx="4354902" cy="3243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0242" y="1314618"/>
            <a:ext cx="7379899" cy="1384995"/>
          </a:xfrm>
          <a:prstGeom prst="rect">
            <a:avLst/>
          </a:prstGeom>
        </p:spPr>
        <p:txBody>
          <a:bodyPr wrap="square">
            <a:spAutoFit/>
          </a:bodyPr>
          <a:lstStyle/>
          <a:p>
            <a:r>
              <a:rPr lang="en-US" sz="2800" dirty="0" smtClean="0">
                <a:solidFill>
                  <a:schemeClr val="tx1">
                    <a:lumMod val="65000"/>
                    <a:lumOff val="35000"/>
                  </a:schemeClr>
                </a:solidFill>
                <a:latin typeface="Franklin Gothic Heavy" panose="020B0903020102020204" pitchFamily="34" charset="0"/>
              </a:rPr>
              <a:t>--Fruit </a:t>
            </a:r>
            <a:r>
              <a:rPr lang="en-US" sz="2800" dirty="0">
                <a:solidFill>
                  <a:schemeClr val="tx1">
                    <a:lumMod val="65000"/>
                    <a:lumOff val="35000"/>
                  </a:schemeClr>
                </a:solidFill>
                <a:latin typeface="Franklin Gothic Heavy" panose="020B0903020102020204" pitchFamily="34" charset="0"/>
              </a:rPr>
              <a:t>and seed production needed for the survival of the majority of flowering plants in our environment.</a:t>
            </a:r>
          </a:p>
        </p:txBody>
      </p:sp>
    </p:spTree>
    <p:extLst>
      <p:ext uri="{BB962C8B-B14F-4D97-AF65-F5344CB8AC3E}">
        <p14:creationId xmlns:p14="http://schemas.microsoft.com/office/powerpoint/2010/main" val="35243130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6461" y="2423352"/>
            <a:ext cx="5429250" cy="2686050"/>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97479" y="4235189"/>
            <a:ext cx="2000411" cy="232745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95598" y="4703891"/>
            <a:ext cx="2007079" cy="185874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49543" y="773705"/>
            <a:ext cx="2004723" cy="2673376"/>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3190" r="14404"/>
          <a:stretch/>
        </p:blipFill>
        <p:spPr>
          <a:xfrm>
            <a:off x="848593" y="773705"/>
            <a:ext cx="2225616" cy="2926191"/>
          </a:xfrm>
          <a:prstGeom prst="rect">
            <a:avLst/>
          </a:prstGeom>
        </p:spPr>
      </p:pic>
      <p:sp>
        <p:nvSpPr>
          <p:cNvPr id="3" name="TextBox 2"/>
          <p:cNvSpPr txBox="1"/>
          <p:nvPr/>
        </p:nvSpPr>
        <p:spPr>
          <a:xfrm>
            <a:off x="5958071" y="6627168"/>
            <a:ext cx="3249608" cy="230832"/>
          </a:xfrm>
          <a:prstGeom prst="rect">
            <a:avLst/>
          </a:prstGeom>
          <a:noFill/>
        </p:spPr>
        <p:txBody>
          <a:bodyPr wrap="none" rtlCol="0">
            <a:spAutoFit/>
          </a:bodyPr>
          <a:lstStyle/>
          <a:p>
            <a:r>
              <a:rPr lang="en-US" sz="900" dirty="0" smtClean="0"/>
              <a:t>Bee Beard Photos from Dr. Marla </a:t>
            </a:r>
            <a:r>
              <a:rPr lang="en-US" sz="900" dirty="0" err="1" smtClean="0"/>
              <a:t>Spivak,UMinn</a:t>
            </a:r>
            <a:r>
              <a:rPr lang="en-US" sz="900" dirty="0" smtClean="0"/>
              <a:t> (pictured top left)</a:t>
            </a:r>
            <a:endParaRPr lang="en-US" sz="900" dirty="0"/>
          </a:p>
        </p:txBody>
      </p:sp>
    </p:spTree>
    <p:extLst>
      <p:ext uri="{BB962C8B-B14F-4D97-AF65-F5344CB8AC3E}">
        <p14:creationId xmlns:p14="http://schemas.microsoft.com/office/powerpoint/2010/main" val="2237441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smtClean="0">
                <a:latin typeface="Franklin Gothic Heavy" panose="020B0903020102020204" pitchFamily="34" charset="0"/>
              </a:rPr>
              <a:t>Resources</a:t>
            </a:r>
            <a:endParaRPr lang="en-US" sz="1200" dirty="0">
              <a:latin typeface="Franklin Gothic Heavy" panose="020B09030201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208" y="609600"/>
            <a:ext cx="2562225" cy="26384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033" y="4297831"/>
            <a:ext cx="4846320" cy="2095254"/>
          </a:xfrm>
          <a:prstGeom prst="rect">
            <a:avLst/>
          </a:prstGeom>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412" y="3533612"/>
            <a:ext cx="2608803"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462500"/>
            <a:ext cx="5379308" cy="2800767"/>
          </a:xfrm>
          <a:prstGeom prst="rect">
            <a:avLst/>
          </a:prstGeom>
          <a:noFill/>
        </p:spPr>
        <p:txBody>
          <a:bodyPr wrap="square" rtlCol="0">
            <a:spAutoFit/>
          </a:bodyPr>
          <a:lstStyle/>
          <a:p>
            <a:r>
              <a:rPr lang="en-US" sz="1600" dirty="0">
                <a:latin typeface="Franklin Gothic Heavy" panose="020B0903020102020204" pitchFamily="34" charset="0"/>
              </a:rPr>
              <a:t>Pollinators and Pesticide Stewardship. Penn State Pesticide Education </a:t>
            </a:r>
            <a:r>
              <a:rPr lang="en-US" sz="1600" dirty="0" smtClean="0">
                <a:latin typeface="Franklin Gothic Heavy" panose="020B0903020102020204" pitchFamily="34" charset="0"/>
              </a:rPr>
              <a:t>Program</a:t>
            </a:r>
            <a:r>
              <a:rPr lang="en-US" sz="1600" dirty="0">
                <a:latin typeface="Franklin Gothic Heavy" panose="020B0903020102020204" pitchFamily="34" charset="0"/>
              </a:rPr>
              <a:t>. extension.psu.edu/pesticide-education</a:t>
            </a:r>
            <a:br>
              <a:rPr lang="en-US" sz="1600" dirty="0">
                <a:latin typeface="Franklin Gothic Heavy" panose="020B0903020102020204" pitchFamily="34" charset="0"/>
              </a:rPr>
            </a:br>
            <a:r>
              <a:rPr lang="en-US" sz="1600" dirty="0">
                <a:latin typeface="Franklin Gothic Heavy" panose="020B0903020102020204" pitchFamily="34" charset="0"/>
              </a:rPr>
              <a:t/>
            </a:r>
            <a:br>
              <a:rPr lang="en-US" sz="1600" dirty="0">
                <a:latin typeface="Franklin Gothic Heavy" panose="020B0903020102020204" pitchFamily="34" charset="0"/>
              </a:rPr>
            </a:br>
            <a:r>
              <a:rPr lang="en-US" sz="1600" dirty="0">
                <a:latin typeface="Franklin Gothic Heavy" panose="020B0903020102020204" pitchFamily="34" charset="0"/>
              </a:rPr>
              <a:t>Protecting Pollinators, A Training Module for Certified Pesticide </a:t>
            </a:r>
            <a:r>
              <a:rPr lang="en-US" sz="1600" dirty="0" smtClean="0">
                <a:latin typeface="Franklin Gothic Heavy" panose="020B0903020102020204" pitchFamily="34" charset="0"/>
              </a:rPr>
              <a:t>Applicators. </a:t>
            </a:r>
            <a:r>
              <a:rPr lang="en-US" sz="1600" dirty="0">
                <a:latin typeface="Franklin Gothic Heavy" panose="020B0903020102020204" pitchFamily="34" charset="0"/>
              </a:rPr>
              <a:t/>
            </a:r>
            <a:br>
              <a:rPr lang="en-US" sz="1600" dirty="0">
                <a:latin typeface="Franklin Gothic Heavy" panose="020B0903020102020204" pitchFamily="34" charset="0"/>
              </a:rPr>
            </a:br>
            <a:r>
              <a:rPr lang="en-US" sz="1600" dirty="0">
                <a:latin typeface="Franklin Gothic Heavy" panose="020B0903020102020204" pitchFamily="34" charset="0"/>
              </a:rPr>
              <a:t>North American Pollinator Protection Campaign</a:t>
            </a:r>
            <a:r>
              <a:rPr lang="en-US" sz="1600" dirty="0" smtClean="0">
                <a:latin typeface="Franklin Gothic Heavy" panose="020B0903020102020204" pitchFamily="34" charset="0"/>
              </a:rPr>
              <a:t>.</a:t>
            </a:r>
          </a:p>
          <a:p>
            <a:endParaRPr lang="en-US" sz="1600" dirty="0">
              <a:latin typeface="Franklin Gothic Heavy" panose="020B0903020102020204" pitchFamily="34" charset="0"/>
            </a:endParaRPr>
          </a:p>
          <a:p>
            <a:r>
              <a:rPr lang="en-US" sz="1600" dirty="0" smtClean="0">
                <a:latin typeface="Franklin Gothic Heavy" panose="020B0903020102020204" pitchFamily="34" charset="0"/>
              </a:rPr>
              <a:t>Photos and Text were extracted from a presentation entitled, Bees: Protecting our Pollinators.</a:t>
            </a:r>
          </a:p>
          <a:p>
            <a:r>
              <a:rPr lang="en-US" sz="1600" dirty="0" smtClean="0">
                <a:latin typeface="Franklin Gothic Heavy" panose="020B0903020102020204" pitchFamily="34" charset="0"/>
              </a:rPr>
              <a:t>Marla </a:t>
            </a:r>
            <a:r>
              <a:rPr lang="en-US" sz="1600" dirty="0" err="1" smtClean="0">
                <a:latin typeface="Franklin Gothic Heavy" panose="020B0903020102020204" pitchFamily="34" charset="0"/>
              </a:rPr>
              <a:t>Spivak</a:t>
            </a:r>
            <a:r>
              <a:rPr lang="en-US" sz="1600" dirty="0" smtClean="0">
                <a:latin typeface="Franklin Gothic Heavy" panose="020B0903020102020204" pitchFamily="34" charset="0"/>
              </a:rPr>
              <a:t>, PhD, University of Minnesota.</a:t>
            </a:r>
            <a:endParaRPr lang="en-US" sz="1600" dirty="0"/>
          </a:p>
        </p:txBody>
      </p:sp>
    </p:spTree>
    <p:extLst>
      <p:ext uri="{BB962C8B-B14F-4D97-AF65-F5344CB8AC3E}">
        <p14:creationId xmlns:p14="http://schemas.microsoft.com/office/powerpoint/2010/main" val="3825337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613"/>
            <a:ext cx="8229600" cy="1068387"/>
          </a:xfrm>
        </p:spPr>
        <p:txBody>
          <a:bodyPr/>
          <a:lstStyle/>
          <a:p>
            <a:r>
              <a:rPr lang="en-US" dirty="0" smtClean="0">
                <a:latin typeface="Franklin Gothic Heavy" panose="020B0903020102020204" pitchFamily="34" charset="0"/>
              </a:rPr>
              <a:t>Importance of Pollinators</a:t>
            </a:r>
            <a:endParaRPr lang="en-US" dirty="0">
              <a:latin typeface="Franklin Gothic Heavy" panose="020B0903020102020204" pitchFamily="34" charset="0"/>
            </a:endParaRPr>
          </a:p>
        </p:txBody>
      </p:sp>
      <p:sp>
        <p:nvSpPr>
          <p:cNvPr id="4" name="Content Placeholder 2"/>
          <p:cNvSpPr txBox="1">
            <a:spLocks/>
          </p:cNvSpPr>
          <p:nvPr/>
        </p:nvSpPr>
        <p:spPr>
          <a:xfrm>
            <a:off x="457200" y="1524000"/>
            <a:ext cx="8229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Essential to the production of more than 90 crops in the U.S.</a:t>
            </a:r>
          </a:p>
          <a:p>
            <a:r>
              <a:rPr lang="en-US" b="1" dirty="0" smtClean="0"/>
              <a:t>1 out of every 3 bites </a:t>
            </a:r>
            <a:r>
              <a:rPr lang="en-US" dirty="0" smtClean="0"/>
              <a:t>of food we eat daily </a:t>
            </a:r>
          </a:p>
          <a:p>
            <a:pPr marL="0" indent="0">
              <a:buNone/>
            </a:pPr>
            <a:r>
              <a:rPr lang="en-US" dirty="0"/>
              <a:t> </a:t>
            </a:r>
            <a:r>
              <a:rPr lang="en-US" dirty="0" smtClean="0"/>
              <a:t>   can be attributed to pollinators.</a:t>
            </a:r>
          </a:p>
          <a:p>
            <a:pPr lvl="2"/>
            <a:endParaRPr lang="en-US"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3956" y="4070230"/>
            <a:ext cx="4256088" cy="1828800"/>
          </a:xfrm>
          <a:prstGeom prst="rect">
            <a:avLst/>
          </a:prstGeom>
          <a:noFill/>
          <a:ln w="9525">
            <a:noFill/>
            <a:miter lim="800000"/>
            <a:headEnd/>
            <a:tailEnd/>
          </a:ln>
        </p:spPr>
      </p:pic>
    </p:spTree>
    <p:extLst>
      <p:ext uri="{BB962C8B-B14F-4D97-AF65-F5344CB8AC3E}">
        <p14:creationId xmlns:p14="http://schemas.microsoft.com/office/powerpoint/2010/main" val="13125175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400136" y="334080"/>
            <a:ext cx="3230592" cy="1143000"/>
          </a:xfrm>
        </p:spPr>
        <p:txBody>
          <a:bodyPr/>
          <a:lstStyle/>
          <a:p>
            <a:pPr eaLnBrk="1" hangingPunct="1"/>
            <a:r>
              <a:rPr lang="en-US" sz="2400" b="1" dirty="0" smtClean="0">
                <a:latin typeface="Franklin Gothic Heavy" panose="020B0903020102020204" pitchFamily="34" charset="0"/>
              </a:rPr>
              <a:t>Your breakfast without bees</a:t>
            </a:r>
          </a:p>
        </p:txBody>
      </p:sp>
      <p:grpSp>
        <p:nvGrpSpPr>
          <p:cNvPr id="2" name="Group 1"/>
          <p:cNvGrpSpPr/>
          <p:nvPr/>
        </p:nvGrpSpPr>
        <p:grpSpPr>
          <a:xfrm>
            <a:off x="0" y="1494592"/>
            <a:ext cx="9411418" cy="3481670"/>
            <a:chOff x="0" y="1494592"/>
            <a:chExt cx="9411418" cy="3481670"/>
          </a:xfrm>
        </p:grpSpPr>
        <p:pic>
          <p:nvPicPr>
            <p:cNvPr id="55299" name="Picture 3" descr="SciAmerAprilBees09_Page_46 pic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94592"/>
              <a:ext cx="9144000" cy="3455988"/>
            </a:xfrm>
            <a:prstGeom prst="rect">
              <a:avLst/>
            </a:prstGeom>
            <a:noFill/>
            <a:ln w="9525">
              <a:noFill/>
              <a:miter lim="800000"/>
              <a:headEnd/>
              <a:tailEnd/>
            </a:ln>
          </p:spPr>
        </p:pic>
        <p:sp>
          <p:nvSpPr>
            <p:cNvPr id="55300" name="TextBox 5"/>
            <p:cNvSpPr txBox="1">
              <a:spLocks noChangeArrowheads="1"/>
            </p:cNvSpPr>
            <p:nvPr/>
          </p:nvSpPr>
          <p:spPr bwMode="auto">
            <a:xfrm>
              <a:off x="7435970" y="4730041"/>
              <a:ext cx="1975448" cy="246221"/>
            </a:xfrm>
            <a:prstGeom prst="rect">
              <a:avLst/>
            </a:prstGeom>
            <a:noFill/>
            <a:ln w="9525">
              <a:noFill/>
              <a:miter lim="800000"/>
              <a:headEnd/>
              <a:tailEnd/>
            </a:ln>
          </p:spPr>
          <p:txBody>
            <a:bodyPr wrap="square">
              <a:prstTxWarp prst="textNoShape">
                <a:avLst/>
              </a:prstTxWarp>
              <a:spAutoFit/>
            </a:bodyPr>
            <a:lstStyle/>
            <a:p>
              <a:r>
                <a:rPr lang="en-US" sz="1000" i="0" dirty="0">
                  <a:latin typeface="Calibri"/>
                </a:rPr>
                <a:t>Scientific American April 2009</a:t>
              </a:r>
            </a:p>
          </p:txBody>
        </p:sp>
      </p:grpSp>
      <p:sp>
        <p:nvSpPr>
          <p:cNvPr id="7" name="TextBox 4"/>
          <p:cNvSpPr txBox="1">
            <a:spLocks noChangeArrowheads="1"/>
          </p:cNvSpPr>
          <p:nvPr/>
        </p:nvSpPr>
        <p:spPr bwMode="auto">
          <a:xfrm>
            <a:off x="1032294" y="5167305"/>
            <a:ext cx="7391400" cy="1508105"/>
          </a:xfrm>
          <a:prstGeom prst="rect">
            <a:avLst/>
          </a:prstGeom>
          <a:noFill/>
          <a:ln w="9525">
            <a:noFill/>
            <a:miter lim="800000"/>
            <a:headEnd/>
            <a:tailEnd/>
          </a:ln>
        </p:spPr>
        <p:txBody>
          <a:bodyPr wrap="square">
            <a:prstTxWarp prst="textNoShape">
              <a:avLst/>
            </a:prstTxWarp>
            <a:spAutoFit/>
          </a:bodyPr>
          <a:lstStyle/>
          <a:p>
            <a:pPr algn="ctr"/>
            <a:r>
              <a:rPr lang="en-US" sz="2800" dirty="0" smtClean="0">
                <a:latin typeface="Franklin Gothic Heavy" panose="020B0903020102020204" pitchFamily="34" charset="0"/>
              </a:rPr>
              <a:t>V</a:t>
            </a:r>
            <a:r>
              <a:rPr lang="en-US" sz="2800" i="0" dirty="0" smtClean="0">
                <a:latin typeface="Franklin Gothic Heavy" panose="020B0903020102020204" pitchFamily="34" charset="0"/>
              </a:rPr>
              <a:t>alue </a:t>
            </a:r>
            <a:r>
              <a:rPr lang="en-US" sz="2800" i="0" dirty="0">
                <a:latin typeface="Franklin Gothic Heavy" panose="020B0903020102020204" pitchFamily="34" charset="0"/>
              </a:rPr>
              <a:t>of crops in US</a:t>
            </a:r>
            <a:r>
              <a:rPr lang="en-US" sz="2800" i="0" dirty="0" smtClean="0">
                <a:latin typeface="Franklin Gothic Heavy" panose="020B0903020102020204" pitchFamily="34" charset="0"/>
              </a:rPr>
              <a:t> that depend </a:t>
            </a:r>
            <a:r>
              <a:rPr lang="en-US" sz="2800" i="0" dirty="0">
                <a:latin typeface="Franklin Gothic Heavy" panose="020B0903020102020204" pitchFamily="34" charset="0"/>
              </a:rPr>
              <a:t>on </a:t>
            </a:r>
            <a:r>
              <a:rPr lang="en-US" sz="2800" dirty="0" smtClean="0">
                <a:latin typeface="Franklin Gothic Heavy" panose="020B0903020102020204" pitchFamily="34" charset="0"/>
              </a:rPr>
              <a:t>pollination:  </a:t>
            </a:r>
            <a:r>
              <a:rPr lang="en-US" sz="3600" dirty="0" smtClean="0">
                <a:latin typeface="Franklin Gothic Heavy" panose="020B0903020102020204" pitchFamily="34" charset="0"/>
              </a:rPr>
              <a:t>&gt;$18.9 billion  </a:t>
            </a:r>
            <a:endParaRPr lang="en-US" sz="2800" dirty="0" smtClean="0">
              <a:latin typeface="Franklin Gothic Heavy" panose="020B0903020102020204" pitchFamily="34" charset="0"/>
            </a:endParaRPr>
          </a:p>
          <a:p>
            <a:pPr algn="ctr"/>
            <a:r>
              <a:rPr lang="en-US" sz="2800" i="0" dirty="0" smtClean="0">
                <a:latin typeface="Franklin Gothic Heavy" panose="020B0903020102020204" pitchFamily="34" charset="0"/>
              </a:rPr>
              <a:t>$</a:t>
            </a:r>
            <a:r>
              <a:rPr lang="en-US" sz="2800" i="0" dirty="0">
                <a:latin typeface="Franklin Gothic Heavy" panose="020B0903020102020204" pitchFamily="34" charset="0"/>
              </a:rPr>
              <a:t>217 billion </a:t>
            </a:r>
            <a:r>
              <a:rPr lang="en-US" sz="2800" i="0" dirty="0" smtClean="0">
                <a:latin typeface="Franklin Gothic Heavy" panose="020B0903020102020204" pitchFamily="34" charset="0"/>
              </a:rPr>
              <a:t>worldwide</a:t>
            </a:r>
            <a:endParaRPr lang="en-US" sz="2800" i="0" dirty="0">
              <a:latin typeface="Franklin Gothic Heavy" panose="020B0903020102020204" pitchFamily="34" charset="0"/>
            </a:endParaRPr>
          </a:p>
        </p:txBody>
      </p:sp>
      <p:sp>
        <p:nvSpPr>
          <p:cNvPr id="8" name="Title 1"/>
          <p:cNvSpPr txBox="1">
            <a:spLocks/>
          </p:cNvSpPr>
          <p:nvPr/>
        </p:nvSpPr>
        <p:spPr bwMode="auto">
          <a:xfrm>
            <a:off x="592347" y="354164"/>
            <a:ext cx="32032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2400" dirty="0" smtClean="0">
                <a:latin typeface="Franklin Gothic Heavy" panose="020B0903020102020204" pitchFamily="34" charset="0"/>
              </a:rPr>
              <a:t>Your breakfast </a:t>
            </a:r>
          </a:p>
          <a:p>
            <a:r>
              <a:rPr lang="en-US" sz="2400" dirty="0" smtClean="0">
                <a:latin typeface="Franklin Gothic Heavy" panose="020B0903020102020204" pitchFamily="34" charset="0"/>
              </a:rPr>
              <a:t>with bees</a:t>
            </a:r>
          </a:p>
        </p:txBody>
      </p:sp>
      <p:sp>
        <p:nvSpPr>
          <p:cNvPr id="3" name="TextBox 2"/>
          <p:cNvSpPr txBox="1"/>
          <p:nvPr/>
        </p:nvSpPr>
        <p:spPr>
          <a:xfrm>
            <a:off x="6078737" y="6628413"/>
            <a:ext cx="3065263" cy="261610"/>
          </a:xfrm>
          <a:prstGeom prst="rect">
            <a:avLst/>
          </a:prstGeom>
          <a:noFill/>
        </p:spPr>
        <p:txBody>
          <a:bodyPr wrap="none" rtlCol="0">
            <a:spAutoFit/>
          </a:bodyPr>
          <a:lstStyle/>
          <a:p>
            <a:r>
              <a:rPr lang="en-US" sz="1100" dirty="0" smtClean="0"/>
              <a:t>Source: Scientific American ‘09; M. </a:t>
            </a:r>
            <a:r>
              <a:rPr lang="en-US" sz="1100" dirty="0" err="1" smtClean="0"/>
              <a:t>Spivak</a:t>
            </a:r>
            <a:r>
              <a:rPr lang="en-US" sz="1100" dirty="0" smtClean="0"/>
              <a:t>, </a:t>
            </a:r>
            <a:r>
              <a:rPr lang="en-US" sz="1100" dirty="0" err="1" smtClean="0"/>
              <a:t>UMinn</a:t>
            </a:r>
            <a:endParaRPr lang="en-US" sz="1100" dirty="0"/>
          </a:p>
        </p:txBody>
      </p:sp>
    </p:spTree>
    <p:extLst>
      <p:ext uri="{BB962C8B-B14F-4D97-AF65-F5344CB8AC3E}">
        <p14:creationId xmlns:p14="http://schemas.microsoft.com/office/powerpoint/2010/main" val="23598264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1"/>
            <a:ext cx="7772400" cy="1143000"/>
          </a:xfrm>
        </p:spPr>
        <p:txBody>
          <a:bodyPr/>
          <a:lstStyle/>
          <a:p>
            <a:r>
              <a:rPr lang="en-US" sz="2800" b="1" dirty="0" smtClean="0">
                <a:latin typeface="Franklin Gothic Heavy" panose="020B0903020102020204" pitchFamily="34" charset="0"/>
              </a:rPr>
              <a:t>Your Grocery Store Without Bees</a:t>
            </a:r>
            <a:endParaRPr lang="en-US" sz="2800" b="1" dirty="0">
              <a:latin typeface="Franklin Gothic Heavy" panose="020B0903020102020204" pitchFamily="34" charset="0"/>
            </a:endParaRPr>
          </a:p>
        </p:txBody>
      </p:sp>
      <p:pic>
        <p:nvPicPr>
          <p:cNvPr id="4" name="Content Placeholder 3" descr="pasta-aisle-lo-res.jp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 y="1600201"/>
            <a:ext cx="9144639" cy="5029199"/>
          </a:xfrm>
        </p:spPr>
      </p:pic>
      <p:sp>
        <p:nvSpPr>
          <p:cNvPr id="3" name="TextBox 2"/>
          <p:cNvSpPr txBox="1"/>
          <p:nvPr/>
        </p:nvSpPr>
        <p:spPr>
          <a:xfrm>
            <a:off x="8049846" y="6390752"/>
            <a:ext cx="1164101" cy="230832"/>
          </a:xfrm>
          <a:prstGeom prst="rect">
            <a:avLst/>
          </a:prstGeom>
          <a:noFill/>
        </p:spPr>
        <p:txBody>
          <a:bodyPr wrap="none" rtlCol="0">
            <a:spAutoFit/>
          </a:bodyPr>
          <a:lstStyle/>
          <a:p>
            <a:r>
              <a:rPr lang="en-US" sz="900" dirty="0" smtClean="0"/>
              <a:t>Marla </a:t>
            </a:r>
            <a:r>
              <a:rPr lang="en-US" sz="900" dirty="0" err="1" smtClean="0"/>
              <a:t>Spivak</a:t>
            </a:r>
            <a:r>
              <a:rPr lang="en-US" sz="900" dirty="0" smtClean="0"/>
              <a:t>, </a:t>
            </a:r>
            <a:r>
              <a:rPr lang="en-US" sz="900" dirty="0" err="1" smtClean="0"/>
              <a:t>UMinn</a:t>
            </a:r>
            <a:endParaRPr lang="en-US" sz="900" dirty="0"/>
          </a:p>
        </p:txBody>
      </p:sp>
    </p:spTree>
    <p:extLst>
      <p:ext uri="{BB962C8B-B14F-4D97-AF65-F5344CB8AC3E}">
        <p14:creationId xmlns:p14="http://schemas.microsoft.com/office/powerpoint/2010/main" val="12550705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973"/>
            <a:ext cx="8229600" cy="1068387"/>
          </a:xfrm>
        </p:spPr>
        <p:txBody>
          <a:bodyPr/>
          <a:lstStyle/>
          <a:p>
            <a:r>
              <a:rPr lang="en-US" dirty="0" smtClean="0">
                <a:latin typeface="Franklin Gothic Heavy" panose="020B0903020102020204" pitchFamily="34" charset="0"/>
              </a:rPr>
              <a:t>The Wild World of Pollinators</a:t>
            </a:r>
            <a:endParaRPr lang="en-US" dirty="0"/>
          </a:p>
        </p:txBody>
      </p:sp>
      <p:sp>
        <p:nvSpPr>
          <p:cNvPr id="3" name="Content Placeholder 2"/>
          <p:cNvSpPr>
            <a:spLocks noGrp="1"/>
          </p:cNvSpPr>
          <p:nvPr>
            <p:ph idx="1"/>
          </p:nvPr>
        </p:nvSpPr>
        <p:spPr>
          <a:xfrm>
            <a:off x="457200" y="1429757"/>
            <a:ext cx="8229600" cy="536145"/>
          </a:xfrm>
        </p:spPr>
        <p:txBody>
          <a:bodyPr/>
          <a:lstStyle/>
          <a:p>
            <a:pPr marL="0" indent="0">
              <a:buNone/>
            </a:pPr>
            <a:r>
              <a:rPr lang="en-US" b="1" dirty="0" smtClean="0"/>
              <a:t>Insects are the most common and abundant</a:t>
            </a:r>
          </a:p>
          <a:p>
            <a:pPr lvl="2"/>
            <a:endParaRPr lang="en-US" dirty="0"/>
          </a:p>
        </p:txBody>
      </p:sp>
      <p:sp>
        <p:nvSpPr>
          <p:cNvPr id="7" name="TextBox 6"/>
          <p:cNvSpPr txBox="1"/>
          <p:nvPr/>
        </p:nvSpPr>
        <p:spPr>
          <a:xfrm>
            <a:off x="800826" y="1965902"/>
            <a:ext cx="3020675"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0000"/>
                </a:solidFill>
              </a:rPr>
              <a:t>Honey bees</a:t>
            </a:r>
          </a:p>
          <a:p>
            <a:pPr marL="342900" indent="-342900">
              <a:buFont typeface="Arial" panose="020B0604020202020204" pitchFamily="34" charset="0"/>
              <a:buChar char="•"/>
            </a:pPr>
            <a:r>
              <a:rPr lang="en-US" sz="2400" b="1" dirty="0" smtClean="0">
                <a:solidFill>
                  <a:srgbClr val="FF0000"/>
                </a:solidFill>
              </a:rPr>
              <a:t>Bumble bees</a:t>
            </a:r>
          </a:p>
          <a:p>
            <a:pPr marL="342900" indent="-342900">
              <a:buFont typeface="Arial" panose="020B0604020202020204" pitchFamily="34" charset="0"/>
              <a:buChar char="•"/>
            </a:pPr>
            <a:r>
              <a:rPr lang="en-US" sz="2400" b="1" dirty="0" smtClean="0">
                <a:solidFill>
                  <a:srgbClr val="FF0000"/>
                </a:solidFill>
              </a:rPr>
              <a:t>Blueberry bees</a:t>
            </a:r>
          </a:p>
          <a:p>
            <a:r>
              <a:rPr lang="en-US" sz="2400" b="1" dirty="0" smtClean="0">
                <a:solidFill>
                  <a:srgbClr val="FF0000"/>
                </a:solidFill>
              </a:rPr>
              <a:t>…and also</a:t>
            </a:r>
          </a:p>
          <a:p>
            <a:pPr marL="342900" indent="-342900">
              <a:buFont typeface="Arial" panose="020B0604020202020204" pitchFamily="34" charset="0"/>
              <a:buChar char="•"/>
            </a:pPr>
            <a:r>
              <a:rPr lang="en-US" sz="2400" b="1" dirty="0" smtClean="0">
                <a:solidFill>
                  <a:srgbClr val="FF0000"/>
                </a:solidFill>
              </a:rPr>
              <a:t>Butterflies</a:t>
            </a:r>
          </a:p>
          <a:p>
            <a:pPr marL="342900" indent="-342900">
              <a:buFont typeface="Arial" panose="020B0604020202020204" pitchFamily="34" charset="0"/>
              <a:buChar char="•"/>
            </a:pPr>
            <a:r>
              <a:rPr lang="en-US" sz="2400" b="1" dirty="0" smtClean="0">
                <a:solidFill>
                  <a:srgbClr val="FF0000"/>
                </a:solidFill>
              </a:rPr>
              <a:t>Beetles</a:t>
            </a:r>
          </a:p>
          <a:p>
            <a:pPr marL="342900" indent="-342900">
              <a:buFont typeface="Arial" panose="020B0604020202020204" pitchFamily="34" charset="0"/>
              <a:buChar char="•"/>
            </a:pPr>
            <a:r>
              <a:rPr lang="en-US" sz="2400" b="1" dirty="0" smtClean="0">
                <a:solidFill>
                  <a:srgbClr val="FF0000"/>
                </a:solidFill>
              </a:rPr>
              <a:t>Flies</a:t>
            </a:r>
          </a:p>
          <a:p>
            <a:pPr marL="342900" indent="-342900">
              <a:buFont typeface="Arial" panose="020B0604020202020204" pitchFamily="34" charset="0"/>
              <a:buChar char="•"/>
            </a:pPr>
            <a:r>
              <a:rPr lang="en-US" sz="2400" b="1" dirty="0" smtClean="0">
                <a:solidFill>
                  <a:srgbClr val="FF0000"/>
                </a:solidFill>
              </a:rPr>
              <a:t>even, Wasps</a:t>
            </a:r>
          </a:p>
          <a:p>
            <a:endParaRPr lang="en-US" sz="2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0" y="2914393"/>
            <a:ext cx="1328468" cy="18350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00468" y="2914393"/>
            <a:ext cx="1485189" cy="1835022"/>
          </a:xfrm>
          <a:prstGeom prst="rect">
            <a:avLst/>
          </a:prstGeom>
        </p:spPr>
      </p:pic>
      <p:sp>
        <p:nvSpPr>
          <p:cNvPr id="9" name="TextBox 8"/>
          <p:cNvSpPr txBox="1"/>
          <p:nvPr/>
        </p:nvSpPr>
        <p:spPr>
          <a:xfrm>
            <a:off x="690113" y="5146162"/>
            <a:ext cx="7435970" cy="1200329"/>
          </a:xfrm>
          <a:prstGeom prst="rect">
            <a:avLst/>
          </a:prstGeom>
          <a:solidFill>
            <a:schemeClr val="bg1">
              <a:lumMod val="75000"/>
            </a:schemeClr>
          </a:solidFill>
        </p:spPr>
        <p:txBody>
          <a:bodyPr wrap="square" rtlCol="0">
            <a:spAutoFit/>
          </a:bodyPr>
          <a:lstStyle/>
          <a:p>
            <a:pPr algn="ctr"/>
            <a:r>
              <a:rPr lang="en-US" sz="2400" b="1" dirty="0" smtClean="0"/>
              <a:t>When a pollinator is visiting a bloom in </a:t>
            </a:r>
            <a:r>
              <a:rPr lang="en-US" sz="2400" b="1" dirty="0"/>
              <a:t>search of </a:t>
            </a:r>
          </a:p>
          <a:p>
            <a:pPr algn="ctr"/>
            <a:r>
              <a:rPr lang="en-US" sz="2400" b="1" dirty="0"/>
              <a:t>nectar (carbohydrate) and pollen (protein</a:t>
            </a:r>
            <a:r>
              <a:rPr lang="en-US" sz="2400" b="1" dirty="0" smtClean="0"/>
              <a:t>), it is called “foraging.”</a:t>
            </a:r>
            <a:endParaRPr lang="en-US" sz="2400" b="1" dirty="0"/>
          </a:p>
        </p:txBody>
      </p:sp>
    </p:spTree>
    <p:extLst>
      <p:ext uri="{BB962C8B-B14F-4D97-AF65-F5344CB8AC3E}">
        <p14:creationId xmlns:p14="http://schemas.microsoft.com/office/powerpoint/2010/main" val="2402794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ircle(in)">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circle(in)">
                                      <p:cBhvr>
                                        <p:cTn id="18" dur="2000"/>
                                        <p:tgtEl>
                                          <p:spTgt spid="7">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circle(in)">
                                      <p:cBhvr>
                                        <p:cTn id="21" dur="2000"/>
                                        <p:tgtEl>
                                          <p:spTgt spid="7">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circle(in)">
                                      <p:cBhvr>
                                        <p:cTn id="24" dur="2000"/>
                                        <p:tgtEl>
                                          <p:spTgt spid="7">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circle(in)">
                                      <p:cBhvr>
                                        <p:cTn id="30" dur="2000"/>
                                        <p:tgtEl>
                                          <p:spTgt spid="7">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circle(in)">
                                      <p:cBhvr>
                                        <p:cTn id="33" dur="2000"/>
                                        <p:tgtEl>
                                          <p:spTgt spid="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177"/>
            <a:ext cx="8229600" cy="1068387"/>
          </a:xfrm>
        </p:spPr>
        <p:txBody>
          <a:bodyPr/>
          <a:lstStyle/>
          <a:p>
            <a:r>
              <a:rPr lang="en-US" dirty="0" smtClean="0">
                <a:latin typeface="Franklin Gothic Heavy" panose="020B0903020102020204" pitchFamily="34" charset="0"/>
              </a:rPr>
              <a:t>Champion Pollinator of Food Crops:</a:t>
            </a:r>
            <a:br>
              <a:rPr lang="en-US" dirty="0" smtClean="0">
                <a:latin typeface="Franklin Gothic Heavy" panose="020B0903020102020204" pitchFamily="34" charset="0"/>
              </a:rPr>
            </a:br>
            <a:r>
              <a:rPr lang="en-US" dirty="0" smtClean="0">
                <a:latin typeface="Franklin Gothic Heavy" panose="020B0903020102020204" pitchFamily="34" charset="0"/>
              </a:rPr>
              <a:t>The European Honey Bee</a:t>
            </a:r>
            <a:endParaRPr lang="en-US" dirty="0">
              <a:latin typeface="Franklin Gothic Heavy" panose="020B0903020102020204" pitchFamily="34" charset="0"/>
            </a:endParaRPr>
          </a:p>
        </p:txBody>
      </p:sp>
      <p:sp>
        <p:nvSpPr>
          <p:cNvPr id="3" name="Content Placeholder 2"/>
          <p:cNvSpPr>
            <a:spLocks noGrp="1"/>
          </p:cNvSpPr>
          <p:nvPr>
            <p:ph idx="1"/>
          </p:nvPr>
        </p:nvSpPr>
        <p:spPr>
          <a:xfrm>
            <a:off x="457200" y="1831179"/>
            <a:ext cx="4191000" cy="3535363"/>
          </a:xfrm>
        </p:spPr>
        <p:txBody>
          <a:bodyPr>
            <a:normAutofit/>
          </a:bodyPr>
          <a:lstStyle/>
          <a:p>
            <a:pPr marL="0" indent="0">
              <a:buNone/>
            </a:pPr>
            <a:r>
              <a:rPr lang="en-US" dirty="0" smtClean="0"/>
              <a:t>Honey </a:t>
            </a:r>
            <a:r>
              <a:rPr lang="en-US" dirty="0"/>
              <a:t>bees are relied on to </a:t>
            </a:r>
            <a:r>
              <a:rPr lang="en-US" dirty="0" smtClean="0"/>
              <a:t>perform most of the </a:t>
            </a:r>
            <a:r>
              <a:rPr lang="en-US" dirty="0"/>
              <a:t>commercial </a:t>
            </a:r>
            <a:r>
              <a:rPr lang="en-US" dirty="0" smtClean="0"/>
              <a:t>pollination.</a:t>
            </a:r>
            <a:endParaRPr lang="en-US" dirty="0"/>
          </a:p>
          <a:p>
            <a:pPr lvl="2"/>
            <a:endParaRPr lang="en-US" dirty="0"/>
          </a:p>
        </p:txBody>
      </p:sp>
      <p:grpSp>
        <p:nvGrpSpPr>
          <p:cNvPr id="4" name="Group 3"/>
          <p:cNvGrpSpPr/>
          <p:nvPr/>
        </p:nvGrpSpPr>
        <p:grpSpPr>
          <a:xfrm>
            <a:off x="4895335" y="1951297"/>
            <a:ext cx="3005726" cy="2584289"/>
            <a:chOff x="4847988" y="1633899"/>
            <a:chExt cx="4143612" cy="3562631"/>
          </a:xfrm>
        </p:grpSpPr>
        <p:pic>
          <p:nvPicPr>
            <p:cNvPr id="2050" name="Picture 2" descr="C:\Users\wmr11\AppData\Local\Microsoft\Windows\Temporary Internet Files\Content.Outlook\JTWBW3AS\noneybeeonblackraspberry.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847988" y="1676400"/>
              <a:ext cx="4067412" cy="3520130"/>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1633899"/>
              <a:ext cx="1066800" cy="461154"/>
            </a:xfrm>
            <a:prstGeom prst="rect">
              <a:avLst/>
            </a:prstGeom>
            <a:noFill/>
          </p:spPr>
          <p:txBody>
            <a:bodyPr wrap="square" rtlCol="0">
              <a:spAutoFit/>
            </a:bodyPr>
            <a:lstStyle/>
            <a:p>
              <a:r>
                <a:rPr lang="en-US" sz="800" dirty="0" smtClean="0">
                  <a:solidFill>
                    <a:schemeClr val="bg2">
                      <a:lumMod val="90000"/>
                    </a:schemeClr>
                  </a:solidFill>
                </a:rPr>
                <a:t>Tom Butzler, </a:t>
              </a:r>
              <a:br>
                <a:rPr lang="en-US" sz="800" dirty="0" smtClean="0">
                  <a:solidFill>
                    <a:schemeClr val="bg2">
                      <a:lumMod val="90000"/>
                    </a:schemeClr>
                  </a:solidFill>
                </a:rPr>
              </a:br>
              <a:r>
                <a:rPr lang="en-US" sz="800" dirty="0" smtClean="0">
                  <a:solidFill>
                    <a:schemeClr val="bg2">
                      <a:lumMod val="90000"/>
                    </a:schemeClr>
                  </a:solidFill>
                </a:rPr>
                <a:t>Penn State </a:t>
              </a:r>
              <a:endParaRPr lang="en-US" sz="800" dirty="0">
                <a:solidFill>
                  <a:schemeClr val="bg2">
                    <a:lumMod val="90000"/>
                  </a:schemeClr>
                </a:solidFill>
              </a:endParaRPr>
            </a:p>
          </p:txBody>
        </p: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3856" y="3047602"/>
            <a:ext cx="3369423" cy="2605257"/>
          </a:xfrm>
          <a:prstGeom prst="rect">
            <a:avLst/>
          </a:prstGeom>
        </p:spPr>
      </p:pic>
      <p:sp>
        <p:nvSpPr>
          <p:cNvPr id="8" name="TextBox 7"/>
          <p:cNvSpPr txBox="1"/>
          <p:nvPr/>
        </p:nvSpPr>
        <p:spPr>
          <a:xfrm>
            <a:off x="457200" y="5720275"/>
            <a:ext cx="7720319" cy="369332"/>
          </a:xfrm>
          <a:prstGeom prst="rect">
            <a:avLst/>
          </a:prstGeom>
          <a:noFill/>
        </p:spPr>
        <p:txBody>
          <a:bodyPr wrap="none" rtlCol="0">
            <a:spAutoFit/>
          </a:bodyPr>
          <a:lstStyle/>
          <a:p>
            <a:r>
              <a:rPr lang="en-US" dirty="0" smtClean="0"/>
              <a:t>A truckload of honey bee colonies is delivered for blueberry pollination in Maine</a:t>
            </a:r>
            <a:endParaRPr lang="en-US" dirty="0"/>
          </a:p>
        </p:txBody>
      </p:sp>
    </p:spTree>
    <p:extLst>
      <p:ext uri="{BB962C8B-B14F-4D97-AF65-F5344CB8AC3E}">
        <p14:creationId xmlns:p14="http://schemas.microsoft.com/office/powerpoint/2010/main" val="40281895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c-state-cals-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CE73A19AE7D8449BDA3BFEB311C03D" ma:contentTypeVersion="2" ma:contentTypeDescription="Create a new document." ma:contentTypeScope="" ma:versionID="b1d252bbefc23522597e7810d4502a3f">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2006F5F-4F7F-4523-8CCD-09CB35EC3D0D}">
  <ds:schemaRefs>
    <ds:schemaRef ds:uri="http://schemas.microsoft.com/sharepoint/v3/contenttype/forms"/>
  </ds:schemaRefs>
</ds:datastoreItem>
</file>

<file path=customXml/itemProps2.xml><?xml version="1.0" encoding="utf-8"?>
<ds:datastoreItem xmlns:ds="http://schemas.openxmlformats.org/officeDocument/2006/customXml" ds:itemID="{85D4137E-8B44-4EC4-8808-080C231A0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98A6FB-4F75-4955-ADD0-DE87E3AC28A4}">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calsppt</Template>
  <TotalTime>917</TotalTime>
  <Words>2695</Words>
  <Application>Microsoft Macintosh PowerPoint</Application>
  <PresentationFormat>On-screen Show (4:3)</PresentationFormat>
  <Paragraphs>303</Paragraphs>
  <Slides>41</Slides>
  <Notes>39</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nc-state-cals-ppt-template</vt:lpstr>
      <vt:lpstr>Bee  Aware!</vt:lpstr>
      <vt:lpstr> Introduction This presentation will help you understand:  </vt:lpstr>
      <vt:lpstr>Why care about pollinators?</vt:lpstr>
      <vt:lpstr>Why care about pollinators?</vt:lpstr>
      <vt:lpstr>Importance of Pollinators</vt:lpstr>
      <vt:lpstr>Your breakfast without bees</vt:lpstr>
      <vt:lpstr>Your Grocery Store Without Bees</vt:lpstr>
      <vt:lpstr>The Wild World of Pollinators</vt:lpstr>
      <vt:lpstr>Champion Pollinator of Food Crops: The European Honey Bee</vt:lpstr>
      <vt:lpstr>750,000+ acres of almonds in Central CA require 1.5 million colonies of honey bees for pollination</vt:lpstr>
      <vt:lpstr>72,000 acres of blueberries across U.S. require 150,000 colonies of honey bees for pollination</vt:lpstr>
      <vt:lpstr>Why care about pollinators?</vt:lpstr>
      <vt:lpstr>What is the current status of pollinators?</vt:lpstr>
      <vt:lpstr>Causes of pollinator decline??? Several possible factors or a combination of them</vt:lpstr>
      <vt:lpstr>PowerPoint Presentation</vt:lpstr>
      <vt:lpstr>Questions</vt:lpstr>
      <vt:lpstr>Questions</vt:lpstr>
      <vt:lpstr>Questions</vt:lpstr>
      <vt:lpstr>Questions</vt:lpstr>
      <vt:lpstr>Pesticide applicators can help by reducing risks to honey bees and other pollinators</vt:lpstr>
      <vt:lpstr>Did You Know?</vt:lpstr>
      <vt:lpstr>Pollinator poisoning can occur from:</vt:lpstr>
      <vt:lpstr>Recognize Residual toxicity</vt:lpstr>
      <vt:lpstr> Extended Residual Toxicity (ERT)</vt:lpstr>
      <vt:lpstr>Pesticides with Extended Residual Toxicity</vt:lpstr>
      <vt:lpstr>A Honey Bee’s (Daily) Life</vt:lpstr>
      <vt:lpstr>Best time for pesticide application: Dusk to Dawn</vt:lpstr>
      <vt:lpstr>Pesticides and bloom</vt:lpstr>
      <vt:lpstr>Read and understand the label</vt:lpstr>
      <vt:lpstr>The “Bee Advisory Box”</vt:lpstr>
      <vt:lpstr>Pollinator protection statements should inform you of pesticide selection--and application timing--decisions</vt:lpstr>
      <vt:lpstr>Key questions to consider</vt:lpstr>
      <vt:lpstr>Know the landscape</vt:lpstr>
      <vt:lpstr>Develop an IPM Plan</vt:lpstr>
      <vt:lpstr>Cooperate and Communicate with Beekeepers</vt:lpstr>
      <vt:lpstr>Questions</vt:lpstr>
      <vt:lpstr>Questions</vt:lpstr>
      <vt:lpstr>Questions</vt:lpstr>
      <vt:lpstr>Questions</vt:lpstr>
      <vt:lpstr>The End</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dc:creator>
  <cp:lastModifiedBy>Rhonda Conlon</cp:lastModifiedBy>
  <cp:revision>78</cp:revision>
  <cp:lastPrinted>2014-12-16T21:38:56Z</cp:lastPrinted>
  <dcterms:created xsi:type="dcterms:W3CDTF">2014-12-02T14:47:47Z</dcterms:created>
  <dcterms:modified xsi:type="dcterms:W3CDTF">2016-07-06T19:45:50Z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0x010100FFCE73A19AE7D8449BDA3BFEB311C03D</vt:lpwstr>
  </property>
</Properties>
</file>