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90" r:id="rId2"/>
    <p:sldId id="266" r:id="rId3"/>
    <p:sldId id="318" r:id="rId4"/>
    <p:sldId id="325" r:id="rId5"/>
    <p:sldId id="326" r:id="rId6"/>
    <p:sldId id="323" r:id="rId7"/>
    <p:sldId id="409" r:id="rId8"/>
    <p:sldId id="391" r:id="rId9"/>
    <p:sldId id="329" r:id="rId10"/>
    <p:sldId id="331" r:id="rId11"/>
    <p:sldId id="332" r:id="rId12"/>
    <p:sldId id="407" r:id="rId13"/>
    <p:sldId id="334" r:id="rId14"/>
    <p:sldId id="343" r:id="rId15"/>
    <p:sldId id="379" r:id="rId16"/>
    <p:sldId id="380" r:id="rId17"/>
    <p:sldId id="381" r:id="rId18"/>
    <p:sldId id="382" r:id="rId19"/>
    <p:sldId id="383" r:id="rId20"/>
    <p:sldId id="384" r:id="rId21"/>
    <p:sldId id="385" r:id="rId22"/>
    <p:sldId id="386" r:id="rId23"/>
    <p:sldId id="392" r:id="rId24"/>
    <p:sldId id="393" r:id="rId25"/>
    <p:sldId id="394" r:id="rId26"/>
    <p:sldId id="395" r:id="rId27"/>
    <p:sldId id="396" r:id="rId28"/>
    <p:sldId id="344" r:id="rId29"/>
    <p:sldId id="346" r:id="rId30"/>
    <p:sldId id="349" r:id="rId31"/>
    <p:sldId id="403" r:id="rId32"/>
    <p:sldId id="404" r:id="rId33"/>
    <p:sldId id="397" r:id="rId34"/>
    <p:sldId id="27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MFS" initials="RD" lastIdx="1" clrIdx="0">
    <p:extLst>
      <p:ext uri="{19B8F6BF-5375-455C-9EA6-DF929625EA0E}">
        <p15:presenceInfo xmlns:p15="http://schemas.microsoft.com/office/powerpoint/2012/main" userId="NMF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BD5C9"/>
    <a:srgbClr val="48E8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13" autoAdjust="0"/>
    <p:restoredTop sz="94660"/>
  </p:normalViewPr>
  <p:slideViewPr>
    <p:cSldViewPr snapToGrid="0">
      <p:cViewPr varScale="1">
        <p:scale>
          <a:sx n="97" d="100"/>
          <a:sy n="97" d="100"/>
        </p:scale>
        <p:origin x="72"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384826-4ED9-4A29-8669-DF5BEC6E1C60}"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161D9-6EA5-40C9-8019-B1D02E68C747}" type="slidenum">
              <a:rPr lang="en-US" smtClean="0"/>
              <a:t>‹#›</a:t>
            </a:fld>
            <a:endParaRPr lang="en-US"/>
          </a:p>
        </p:txBody>
      </p:sp>
    </p:spTree>
    <p:extLst>
      <p:ext uri="{BB962C8B-B14F-4D97-AF65-F5344CB8AC3E}">
        <p14:creationId xmlns:p14="http://schemas.microsoft.com/office/powerpoint/2010/main" val="1871007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p>
            <a:pPr marL="0" indent="0"/>
            <a:endParaRPr dirty="0"/>
          </a:p>
        </p:txBody>
      </p:sp>
      <p:sp>
        <p:nvSpPr>
          <p:cNvPr id="91" name="Google Shape;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0237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p>
            <a:pPr marL="0" indent="0"/>
            <a:endParaRPr dirty="0"/>
          </a:p>
        </p:txBody>
      </p:sp>
      <p:sp>
        <p:nvSpPr>
          <p:cNvPr id="91" name="Google Shape;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0027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p>
            <a:pPr marL="0" indent="0"/>
            <a:endParaRPr dirty="0"/>
          </a:p>
        </p:txBody>
      </p:sp>
      <p:sp>
        <p:nvSpPr>
          <p:cNvPr id="91" name="Google Shape;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867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p>
            <a:pPr marL="0" indent="0"/>
            <a:endParaRPr dirty="0"/>
          </a:p>
        </p:txBody>
      </p:sp>
      <p:sp>
        <p:nvSpPr>
          <p:cNvPr id="91" name="Google Shape;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844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p>
            <a:pPr marL="0" indent="0"/>
            <a:endParaRPr dirty="0"/>
          </a:p>
        </p:txBody>
      </p:sp>
      <p:sp>
        <p:nvSpPr>
          <p:cNvPr id="91" name="Google Shape;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8804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p>
            <a:pPr marL="0" indent="0"/>
            <a:endParaRPr dirty="0"/>
          </a:p>
        </p:txBody>
      </p:sp>
      <p:sp>
        <p:nvSpPr>
          <p:cNvPr id="91" name="Google Shape;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3822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p>
            <a:pPr marL="0" indent="0"/>
            <a:endParaRPr dirty="0"/>
          </a:p>
        </p:txBody>
      </p:sp>
      <p:sp>
        <p:nvSpPr>
          <p:cNvPr id="91" name="Google Shape;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30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p>
            <a:pPr marL="0" indent="0"/>
            <a:endParaRPr dirty="0"/>
          </a:p>
        </p:txBody>
      </p:sp>
      <p:sp>
        <p:nvSpPr>
          <p:cNvPr id="91" name="Google Shape;9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5084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p>
            <a:pPr marL="0" indent="0"/>
            <a:endParaRPr dirty="0"/>
          </a:p>
        </p:txBody>
      </p:sp>
      <p:sp>
        <p:nvSpPr>
          <p:cNvPr id="91" name="Google Shape;9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508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272A69-6A83-46AD-82D2-3B357354893F}"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2ABE9-E073-4DC9-A7B3-565A6E4B995D}" type="slidenum">
              <a:rPr lang="en-US" smtClean="0"/>
              <a:t>‹#›</a:t>
            </a:fld>
            <a:endParaRPr lang="en-US"/>
          </a:p>
        </p:txBody>
      </p:sp>
    </p:spTree>
    <p:extLst>
      <p:ext uri="{BB962C8B-B14F-4D97-AF65-F5344CB8AC3E}">
        <p14:creationId xmlns:p14="http://schemas.microsoft.com/office/powerpoint/2010/main" val="420586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72A69-6A83-46AD-82D2-3B357354893F}"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2ABE9-E073-4DC9-A7B3-565A6E4B995D}" type="slidenum">
              <a:rPr lang="en-US" smtClean="0"/>
              <a:t>‹#›</a:t>
            </a:fld>
            <a:endParaRPr lang="en-US"/>
          </a:p>
        </p:txBody>
      </p:sp>
    </p:spTree>
    <p:extLst>
      <p:ext uri="{BB962C8B-B14F-4D97-AF65-F5344CB8AC3E}">
        <p14:creationId xmlns:p14="http://schemas.microsoft.com/office/powerpoint/2010/main" val="2925493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72A69-6A83-46AD-82D2-3B357354893F}"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2ABE9-E073-4DC9-A7B3-565A6E4B995D}" type="slidenum">
              <a:rPr lang="en-US" smtClean="0"/>
              <a:t>‹#›</a:t>
            </a:fld>
            <a:endParaRPr lang="en-US"/>
          </a:p>
        </p:txBody>
      </p:sp>
    </p:spTree>
    <p:extLst>
      <p:ext uri="{BB962C8B-B14F-4D97-AF65-F5344CB8AC3E}">
        <p14:creationId xmlns:p14="http://schemas.microsoft.com/office/powerpoint/2010/main" val="3347310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White+Footer">
  <p:cSld name="White+Footer">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914401" y="190501"/>
            <a:ext cx="10909904" cy="60240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13B9C2"/>
              </a:buClr>
              <a:buSzPts val="4000"/>
              <a:buFont typeface="Cambria"/>
              <a:buNone/>
              <a:defRPr sz="4000" b="0" i="0" u="none" strike="noStrike" cap="none">
                <a:solidFill>
                  <a:srgbClr val="13B9C2"/>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 name="Google Shape;31;p11"/>
          <p:cNvSpPr txBox="1">
            <a:spLocks noGrp="1"/>
          </p:cNvSpPr>
          <p:nvPr>
            <p:ph type="body" idx="1"/>
          </p:nvPr>
        </p:nvSpPr>
        <p:spPr>
          <a:xfrm>
            <a:off x="914402" y="1017532"/>
            <a:ext cx="8930391" cy="597011"/>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800"/>
              </a:spcBef>
              <a:spcAft>
                <a:spcPts val="0"/>
              </a:spcAft>
              <a:buClr>
                <a:schemeClr val="accent1"/>
              </a:buClr>
              <a:buSzPts val="2240"/>
              <a:buFont typeface="Arial"/>
              <a:buNone/>
              <a:defRPr sz="2800" b="0" i="0" u="none" strike="noStrike" cap="none">
                <a:solidFill>
                  <a:srgbClr val="7F7F7F"/>
                </a:solidFill>
                <a:latin typeface="Cambria"/>
                <a:ea typeface="Cambria"/>
                <a:cs typeface="Cambria"/>
                <a:sym typeface="Cambria"/>
              </a:defRPr>
            </a:lvl1pPr>
            <a:lvl2pPr marL="914400" marR="0" lvl="1" indent="-228600" algn="l" rtl="0">
              <a:lnSpc>
                <a:spcPct val="90000"/>
              </a:lnSpc>
              <a:spcBef>
                <a:spcPts val="300"/>
              </a:spcBef>
              <a:spcAft>
                <a:spcPts val="0"/>
              </a:spcAft>
              <a:buClr>
                <a:schemeClr val="accent1"/>
              </a:buClr>
              <a:buSzPts val="1200"/>
              <a:buFont typeface="Noto Sans Symbols"/>
              <a:buNone/>
              <a:defRPr sz="1200" b="0" i="0" u="none" strike="noStrike" cap="none">
                <a:solidFill>
                  <a:srgbClr val="262626"/>
                </a:solidFill>
                <a:latin typeface="Cambria"/>
                <a:ea typeface="Cambria"/>
                <a:cs typeface="Cambria"/>
                <a:sym typeface="Cambria"/>
              </a:defRPr>
            </a:lvl2pPr>
            <a:lvl3pPr marL="1371600" marR="0" lvl="2" indent="-228600" algn="l" rtl="0">
              <a:lnSpc>
                <a:spcPct val="90000"/>
              </a:lnSpc>
              <a:spcBef>
                <a:spcPts val="300"/>
              </a:spcBef>
              <a:spcAft>
                <a:spcPts val="0"/>
              </a:spcAft>
              <a:buClr>
                <a:schemeClr val="accent1"/>
              </a:buClr>
              <a:buSzPts val="1000"/>
              <a:buFont typeface="Noto Sans Symbols"/>
              <a:buNone/>
              <a:defRPr sz="1000" b="0" i="0" u="none" strike="noStrike" cap="none">
                <a:solidFill>
                  <a:srgbClr val="262626"/>
                </a:solidFill>
                <a:latin typeface="Cambria"/>
                <a:ea typeface="Cambria"/>
                <a:cs typeface="Cambria"/>
                <a:sym typeface="Cambria"/>
              </a:defRPr>
            </a:lvl3pPr>
            <a:lvl4pPr marL="1828800" marR="0" lvl="3"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4pPr>
            <a:lvl5pPr marL="2286000" marR="0" lvl="4"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5pPr>
            <a:lvl6pPr marL="2743200" marR="0" lvl="5"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6pPr>
            <a:lvl7pPr marL="3200400" marR="0" lvl="6"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7pPr>
            <a:lvl8pPr marL="3657600" marR="0" lvl="7"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8pPr>
            <a:lvl9pPr marL="4114800" marR="0" lvl="8" indent="-228600" algn="l" rtl="0">
              <a:lnSpc>
                <a:spcPct val="90000"/>
              </a:lnSpc>
              <a:spcBef>
                <a:spcPts val="300"/>
              </a:spcBef>
              <a:spcAft>
                <a:spcPts val="30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9pPr>
          </a:lstStyle>
          <a:p>
            <a:endParaRPr/>
          </a:p>
        </p:txBody>
      </p:sp>
      <p:sp>
        <p:nvSpPr>
          <p:cNvPr id="32" name="Google Shape;32;p11"/>
          <p:cNvSpPr txBox="1"/>
          <p:nvPr/>
        </p:nvSpPr>
        <p:spPr>
          <a:xfrm>
            <a:off x="914402" y="6317619"/>
            <a:ext cx="8930391" cy="540383"/>
          </a:xfrm>
          <a:prstGeom prst="rect">
            <a:avLst/>
          </a:prstGeom>
          <a:noFill/>
          <a:ln>
            <a:noFill/>
          </a:ln>
        </p:spPr>
        <p:txBody>
          <a:bodyPr spcFirstLastPara="1" wrap="square" lIns="0" tIns="45700" rIns="0"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204A4F"/>
                </a:solidFill>
                <a:latin typeface="Arial Narrow"/>
                <a:ea typeface="Arial Narrow"/>
                <a:cs typeface="Arial Narrow"/>
                <a:sym typeface="Arial Narrow"/>
              </a:rPr>
              <a:t>U.S. Department of Commerce | National Oceanic and Atmospheric Administration | National Marine Fisheries Service</a:t>
            </a:r>
            <a:endParaRPr sz="1400" b="0" i="0" u="none" strike="noStrike" cap="none">
              <a:solidFill>
                <a:srgbClr val="000000"/>
              </a:solidFill>
              <a:latin typeface="Arial"/>
              <a:ea typeface="Arial"/>
              <a:cs typeface="Arial"/>
              <a:sym typeface="Arial"/>
            </a:endParaRPr>
          </a:p>
        </p:txBody>
      </p:sp>
      <p:sp>
        <p:nvSpPr>
          <p:cNvPr id="33" name="Google Shape;33;p11"/>
          <p:cNvSpPr txBox="1"/>
          <p:nvPr/>
        </p:nvSpPr>
        <p:spPr>
          <a:xfrm>
            <a:off x="168165" y="6304131"/>
            <a:ext cx="746235" cy="55387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3B9C2"/>
              </a:buClr>
              <a:buSzPts val="1200"/>
              <a:buFont typeface="Arial Narrow"/>
              <a:buNone/>
            </a:pPr>
            <a:r>
              <a:rPr lang="en-US" sz="1200" b="1" i="0" u="none" strike="noStrike" cap="none">
                <a:solidFill>
                  <a:srgbClr val="13B9C2"/>
                </a:solidFill>
                <a:latin typeface="Arial Narrow"/>
                <a:ea typeface="Arial Narrow"/>
                <a:cs typeface="Arial Narrow"/>
                <a:sym typeface="Arial Narrow"/>
              </a:rPr>
              <a:t>Page </a:t>
            </a:r>
            <a:fld id="{00000000-1234-1234-1234-123412341234}" type="slidenum">
              <a:rPr lang="en-US" sz="1200" b="1" i="0" u="none" strike="noStrike" cap="none">
                <a:solidFill>
                  <a:srgbClr val="13B9C2"/>
                </a:solidFill>
                <a:latin typeface="Arial Narrow"/>
                <a:ea typeface="Arial Narrow"/>
                <a:cs typeface="Arial Narrow"/>
                <a:sym typeface="Arial Narrow"/>
              </a:rPr>
              <a:pPr marL="0" marR="0" lvl="0" indent="0" algn="l" rtl="0">
                <a:lnSpc>
                  <a:spcPct val="100000"/>
                </a:lnSpc>
                <a:spcBef>
                  <a:spcPts val="0"/>
                </a:spcBef>
                <a:spcAft>
                  <a:spcPts val="0"/>
                </a:spcAft>
                <a:buClr>
                  <a:srgbClr val="13B9C2"/>
                </a:buClr>
                <a:buSzPts val="1200"/>
                <a:buFont typeface="Arial Narrow"/>
                <a:buNone/>
              </a:pPr>
              <a:t>‹#›</a:t>
            </a:fld>
            <a:endParaRPr sz="1200" b="1" i="0" u="none" strike="noStrike" cap="none">
              <a:solidFill>
                <a:srgbClr val="13B9C2"/>
              </a:solidFill>
              <a:latin typeface="Arial Narrow"/>
              <a:ea typeface="Arial Narrow"/>
              <a:cs typeface="Arial Narrow"/>
              <a:sym typeface="Arial Narrow"/>
            </a:endParaRPr>
          </a:p>
        </p:txBody>
      </p:sp>
    </p:spTree>
    <p:extLst>
      <p:ext uri="{BB962C8B-B14F-4D97-AF65-F5344CB8AC3E}">
        <p14:creationId xmlns:p14="http://schemas.microsoft.com/office/powerpoint/2010/main" val="1650903890"/>
      </p:ext>
    </p:extLst>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120">
          <p15:clr>
            <a:srgbClr val="FBAE40"/>
          </p15:clr>
        </p15:guide>
        <p15:guide id="2"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72A69-6A83-46AD-82D2-3B357354893F}"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2ABE9-E073-4DC9-A7B3-565A6E4B995D}" type="slidenum">
              <a:rPr lang="en-US" smtClean="0"/>
              <a:t>‹#›</a:t>
            </a:fld>
            <a:endParaRPr lang="en-US"/>
          </a:p>
        </p:txBody>
      </p:sp>
    </p:spTree>
    <p:extLst>
      <p:ext uri="{BB962C8B-B14F-4D97-AF65-F5344CB8AC3E}">
        <p14:creationId xmlns:p14="http://schemas.microsoft.com/office/powerpoint/2010/main" val="1016980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272A69-6A83-46AD-82D2-3B357354893F}" type="datetimeFigureOut">
              <a:rPr lang="en-US" smtClean="0"/>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2ABE9-E073-4DC9-A7B3-565A6E4B995D}" type="slidenum">
              <a:rPr lang="en-US" smtClean="0"/>
              <a:t>‹#›</a:t>
            </a:fld>
            <a:endParaRPr lang="en-US"/>
          </a:p>
        </p:txBody>
      </p:sp>
    </p:spTree>
    <p:extLst>
      <p:ext uri="{BB962C8B-B14F-4D97-AF65-F5344CB8AC3E}">
        <p14:creationId xmlns:p14="http://schemas.microsoft.com/office/powerpoint/2010/main" val="3530202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272A69-6A83-46AD-82D2-3B357354893F}" type="datetimeFigureOut">
              <a:rPr lang="en-US" smtClean="0"/>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2ABE9-E073-4DC9-A7B3-565A6E4B995D}" type="slidenum">
              <a:rPr lang="en-US" smtClean="0"/>
              <a:t>‹#›</a:t>
            </a:fld>
            <a:endParaRPr lang="en-US"/>
          </a:p>
        </p:txBody>
      </p:sp>
    </p:spTree>
    <p:extLst>
      <p:ext uri="{BB962C8B-B14F-4D97-AF65-F5344CB8AC3E}">
        <p14:creationId xmlns:p14="http://schemas.microsoft.com/office/powerpoint/2010/main" val="2786409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272A69-6A83-46AD-82D2-3B357354893F}" type="datetimeFigureOut">
              <a:rPr lang="en-US" smtClean="0"/>
              <a:t>6/6/2025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62ABE9-E073-4DC9-A7B3-565A6E4B995D}" type="slidenum">
              <a:rPr lang="en-US" smtClean="0"/>
              <a:t>‹#›</a:t>
            </a:fld>
            <a:endParaRPr lang="en-US"/>
          </a:p>
        </p:txBody>
      </p:sp>
    </p:spTree>
    <p:extLst>
      <p:ext uri="{BB962C8B-B14F-4D97-AF65-F5344CB8AC3E}">
        <p14:creationId xmlns:p14="http://schemas.microsoft.com/office/powerpoint/2010/main" val="273432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272A69-6A83-46AD-82D2-3B357354893F}" type="datetimeFigureOut">
              <a:rPr lang="en-US" smtClean="0"/>
              <a:t>6/6/2025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62ABE9-E073-4DC9-A7B3-565A6E4B995D}" type="slidenum">
              <a:rPr lang="en-US" smtClean="0"/>
              <a:t>‹#›</a:t>
            </a:fld>
            <a:endParaRPr lang="en-US"/>
          </a:p>
        </p:txBody>
      </p:sp>
    </p:spTree>
    <p:extLst>
      <p:ext uri="{BB962C8B-B14F-4D97-AF65-F5344CB8AC3E}">
        <p14:creationId xmlns:p14="http://schemas.microsoft.com/office/powerpoint/2010/main" val="2756731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272A69-6A83-46AD-82D2-3B357354893F}" type="datetimeFigureOut">
              <a:rPr lang="en-US" smtClean="0"/>
              <a:t>6/6/2025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62ABE9-E073-4DC9-A7B3-565A6E4B995D}" type="slidenum">
              <a:rPr lang="en-US" smtClean="0"/>
              <a:t>‹#›</a:t>
            </a:fld>
            <a:endParaRPr lang="en-US"/>
          </a:p>
        </p:txBody>
      </p:sp>
    </p:spTree>
    <p:extLst>
      <p:ext uri="{BB962C8B-B14F-4D97-AF65-F5344CB8AC3E}">
        <p14:creationId xmlns:p14="http://schemas.microsoft.com/office/powerpoint/2010/main" val="3381259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272A69-6A83-46AD-82D2-3B357354893F}" type="datetimeFigureOut">
              <a:rPr lang="en-US" smtClean="0"/>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2ABE9-E073-4DC9-A7B3-565A6E4B995D}" type="slidenum">
              <a:rPr lang="en-US" smtClean="0"/>
              <a:t>‹#›</a:t>
            </a:fld>
            <a:endParaRPr lang="en-US"/>
          </a:p>
        </p:txBody>
      </p:sp>
    </p:spTree>
    <p:extLst>
      <p:ext uri="{BB962C8B-B14F-4D97-AF65-F5344CB8AC3E}">
        <p14:creationId xmlns:p14="http://schemas.microsoft.com/office/powerpoint/2010/main" val="4019614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272A69-6A83-46AD-82D2-3B357354893F}" type="datetimeFigureOut">
              <a:rPr lang="en-US" smtClean="0"/>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2ABE9-E073-4DC9-A7B3-565A6E4B995D}" type="slidenum">
              <a:rPr lang="en-US" smtClean="0"/>
              <a:t>‹#›</a:t>
            </a:fld>
            <a:endParaRPr lang="en-US"/>
          </a:p>
        </p:txBody>
      </p:sp>
    </p:spTree>
    <p:extLst>
      <p:ext uri="{BB962C8B-B14F-4D97-AF65-F5344CB8AC3E}">
        <p14:creationId xmlns:p14="http://schemas.microsoft.com/office/powerpoint/2010/main" val="337643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272A69-6A83-46AD-82D2-3B357354893F}" type="datetimeFigureOut">
              <a:rPr lang="en-US" smtClean="0"/>
              <a:t>6/6/2025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2ABE9-E073-4DC9-A7B3-565A6E4B995D}" type="slidenum">
              <a:rPr lang="en-US" smtClean="0"/>
              <a:t>‹#›</a:t>
            </a:fld>
            <a:endParaRPr lang="en-US"/>
          </a:p>
        </p:txBody>
      </p:sp>
    </p:spTree>
    <p:extLst>
      <p:ext uri="{BB962C8B-B14F-4D97-AF65-F5344CB8AC3E}">
        <p14:creationId xmlns:p14="http://schemas.microsoft.com/office/powerpoint/2010/main" val="2458563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83" y="0"/>
            <a:ext cx="12172433" cy="6858000"/>
          </a:xfrm>
          <a:prstGeom prst="rect">
            <a:avLst/>
          </a:prstGeom>
        </p:spPr>
      </p:pic>
      <p:sp>
        <p:nvSpPr>
          <p:cNvPr id="14" name="TextBox 13"/>
          <p:cNvSpPr txBox="1"/>
          <p:nvPr/>
        </p:nvSpPr>
        <p:spPr>
          <a:xfrm>
            <a:off x="3384884" y="189591"/>
            <a:ext cx="8807116" cy="1569660"/>
          </a:xfrm>
          <a:prstGeom prst="rect">
            <a:avLst/>
          </a:prstGeom>
          <a:noFill/>
        </p:spPr>
        <p:txBody>
          <a:bodyPr wrap="square" rtlCol="0">
            <a:spAutoFit/>
          </a:bodyPr>
          <a:lstStyle/>
          <a:p>
            <a:r>
              <a:rPr lang="en-US" sz="4800" b="1" dirty="0">
                <a:solidFill>
                  <a:schemeClr val="bg1"/>
                </a:solidFill>
              </a:rPr>
              <a:t>National Marine Fisheries Service</a:t>
            </a:r>
          </a:p>
          <a:p>
            <a:r>
              <a:rPr lang="en-US" sz="4800" b="1" dirty="0">
                <a:solidFill>
                  <a:schemeClr val="bg1"/>
                </a:solidFill>
              </a:rPr>
              <a:t>                                               (NMFS)</a:t>
            </a:r>
          </a:p>
        </p:txBody>
      </p:sp>
      <p:sp>
        <p:nvSpPr>
          <p:cNvPr id="5" name="Rectangle 4"/>
          <p:cNvSpPr/>
          <p:nvPr/>
        </p:nvSpPr>
        <p:spPr>
          <a:xfrm>
            <a:off x="299587" y="189591"/>
            <a:ext cx="1082645" cy="179869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45581" y="255053"/>
            <a:ext cx="990656" cy="1667771"/>
          </a:xfrm>
          <a:prstGeom prst="rect">
            <a:avLst/>
          </a:prstGeom>
        </p:spPr>
      </p:pic>
      <p:sp>
        <p:nvSpPr>
          <p:cNvPr id="6" name="Rectangle 5"/>
          <p:cNvSpPr/>
          <p:nvPr/>
        </p:nvSpPr>
        <p:spPr>
          <a:xfrm>
            <a:off x="6379535" y="5609676"/>
            <a:ext cx="5682811" cy="1200329"/>
          </a:xfrm>
          <a:prstGeom prst="rect">
            <a:avLst/>
          </a:prstGeom>
          <a:solidFill>
            <a:schemeClr val="accent6">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3725" y="5561681"/>
            <a:ext cx="5968621" cy="1200329"/>
          </a:xfrm>
          <a:prstGeom prst="rect">
            <a:avLst/>
          </a:prstGeom>
          <a:noFill/>
        </p:spPr>
        <p:txBody>
          <a:bodyPr wrap="square" rtlCol="0">
            <a:spAutoFit/>
          </a:bodyPr>
          <a:lstStyle/>
          <a:p>
            <a:pPr algn="r"/>
            <a:r>
              <a:rPr lang="en-US" sz="3600" dirty="0">
                <a:solidFill>
                  <a:schemeClr val="bg1"/>
                </a:solidFill>
              </a:rPr>
              <a:t>Ryan DeWitt</a:t>
            </a:r>
          </a:p>
          <a:p>
            <a:pPr algn="r"/>
            <a:r>
              <a:rPr lang="en-US" sz="3600" dirty="0">
                <a:solidFill>
                  <a:schemeClr val="bg1"/>
                </a:solidFill>
              </a:rPr>
              <a:t>Office of Protected Resources</a:t>
            </a:r>
          </a:p>
        </p:txBody>
      </p:sp>
    </p:spTree>
    <p:extLst>
      <p:ext uri="{BB962C8B-B14F-4D97-AF65-F5344CB8AC3E}">
        <p14:creationId xmlns:p14="http://schemas.microsoft.com/office/powerpoint/2010/main" val="701268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4871" y="2259328"/>
            <a:ext cx="9039726" cy="202097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3763" y="443446"/>
            <a:ext cx="10701542" cy="1815882"/>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Step 1. </a:t>
            </a:r>
          </a:p>
          <a:p>
            <a:r>
              <a:rPr lang="en-US" sz="2800" dirty="0">
                <a:latin typeface="Times New Roman" panose="02020603050405020304" pitchFamily="18" charset="0"/>
                <a:cs typeface="Times New Roman" panose="02020603050405020304" pitchFamily="18" charset="0"/>
              </a:rPr>
              <a:t>Does your product label contain the following language in the Directions for Use section? </a:t>
            </a:r>
          </a:p>
          <a:p>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575316" y="2361872"/>
            <a:ext cx="8981209" cy="1815882"/>
          </a:xfrm>
          <a:prstGeom prst="rect">
            <a:avLst/>
          </a:prstGeom>
          <a:noFill/>
          <a:ln w="28575">
            <a:noFill/>
          </a:ln>
        </p:spPr>
        <p:txBody>
          <a:bodyPr wrap="square" rtlCol="0">
            <a:spAutoFit/>
          </a:bodyPr>
          <a:lstStyle/>
          <a:p>
            <a:r>
              <a:rPr lang="en-US" sz="2800" b="1" dirty="0">
                <a:latin typeface="Arial Narrow" panose="020B0606020202030204" pitchFamily="34" charset="0"/>
                <a:cs typeface="Times New Roman" panose="02020603050405020304" pitchFamily="18" charset="0"/>
              </a:rPr>
              <a:t>ENDANGERED AND THREATENED SPECIES PROTECTION REQUIREMENTS</a:t>
            </a:r>
            <a:r>
              <a:rPr lang="en-US" sz="2800" dirty="0">
                <a:latin typeface="Arial Narrow" panose="020B0606020202030204" pitchFamily="34" charset="0"/>
                <a:cs typeface="Times New Roman" panose="02020603050405020304" pitchFamily="18" charset="0"/>
              </a:rPr>
              <a:t>: Before using this product, you must obtain any applicable Endangered Species Protection Bulletins (‘Bulletins’) within 6 months prior to or on the day of application…</a:t>
            </a:r>
          </a:p>
        </p:txBody>
      </p:sp>
      <p:sp>
        <p:nvSpPr>
          <p:cNvPr id="5" name="TextBox 4"/>
          <p:cNvSpPr txBox="1"/>
          <p:nvPr/>
        </p:nvSpPr>
        <p:spPr>
          <a:xfrm>
            <a:off x="463763" y="4972725"/>
            <a:ext cx="11808447" cy="1107996"/>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If so</a:t>
            </a:r>
            <a:r>
              <a:rPr lang="en-US" sz="2800" dirty="0">
                <a:latin typeface="Times New Roman" panose="02020603050405020304" pitchFamily="18" charset="0"/>
                <a:cs typeface="Times New Roman" panose="02020603050405020304" pitchFamily="18" charset="0"/>
              </a:rPr>
              <a:t>, you need to access EPA’s Bulletins Live! Two website (go to step 2) </a:t>
            </a:r>
          </a:p>
          <a:p>
            <a:pPr marL="457200" indent="-4572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If not</a:t>
            </a:r>
            <a:r>
              <a:rPr lang="en-US" sz="2800" dirty="0">
                <a:latin typeface="Times New Roman" panose="02020603050405020304" pitchFamily="18" charset="0"/>
                <a:cs typeface="Times New Roman" panose="02020603050405020304" pitchFamily="18" charset="0"/>
              </a:rPr>
              <a:t>, there are no additional mitigations</a:t>
            </a:r>
          </a:p>
        </p:txBody>
      </p:sp>
      <p:sp>
        <p:nvSpPr>
          <p:cNvPr id="7" name="Slide Number Placeholder 6"/>
          <p:cNvSpPr>
            <a:spLocks noGrp="1"/>
          </p:cNvSpPr>
          <p:nvPr>
            <p:ph type="sldNum" sz="quarter" idx="12"/>
          </p:nvPr>
        </p:nvSpPr>
        <p:spPr/>
        <p:txBody>
          <a:bodyPr/>
          <a:lstStyle/>
          <a:p>
            <a:fld id="{CA928789-A91E-4BE1-9FE2-A4E3075BEB48}" type="slidenum">
              <a:rPr lang="en-US" smtClean="0"/>
              <a:t>10</a:t>
            </a:fld>
            <a:endParaRPr lang="en-US" dirty="0"/>
          </a:p>
        </p:txBody>
      </p:sp>
    </p:spTree>
    <p:extLst>
      <p:ext uri="{BB962C8B-B14F-4D97-AF65-F5344CB8AC3E}">
        <p14:creationId xmlns:p14="http://schemas.microsoft.com/office/powerpoint/2010/main" val="1395364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06191" y="1856618"/>
            <a:ext cx="6847609" cy="3065319"/>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3763" y="443446"/>
            <a:ext cx="10701542"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Step 2. </a:t>
            </a:r>
          </a:p>
          <a:p>
            <a:r>
              <a:rPr lang="en-US" sz="2800" dirty="0">
                <a:latin typeface="Times New Roman" panose="02020603050405020304" pitchFamily="18" charset="0"/>
                <a:cs typeface="Times New Roman" panose="02020603050405020304" pitchFamily="18" charset="0"/>
              </a:rPr>
              <a:t>Is your application area in a Pesticide Use Limitation Area? </a:t>
            </a:r>
          </a:p>
          <a:p>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63763" y="5400075"/>
            <a:ext cx="11808447" cy="1107996"/>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If so</a:t>
            </a:r>
            <a:r>
              <a:rPr lang="en-US" sz="2800" dirty="0">
                <a:latin typeface="Times New Roman" panose="02020603050405020304" pitchFamily="18" charset="0"/>
                <a:cs typeface="Times New Roman" panose="02020603050405020304" pitchFamily="18" charset="0"/>
              </a:rPr>
              <a:t>, click “Printable Bulletin” for a description of the additional mitigations </a:t>
            </a:r>
          </a:p>
          <a:p>
            <a:pPr marL="457200" indent="-457200">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If not</a:t>
            </a:r>
            <a:r>
              <a:rPr lang="en-US" sz="2800" dirty="0">
                <a:latin typeface="Times New Roman" panose="02020603050405020304" pitchFamily="18" charset="0"/>
                <a:cs typeface="Times New Roman" panose="02020603050405020304" pitchFamily="18" charset="0"/>
              </a:rPr>
              <a:t>, there are no additional mitigations</a:t>
            </a:r>
          </a:p>
        </p:txBody>
      </p:sp>
      <p:pic>
        <p:nvPicPr>
          <p:cNvPr id="3" name="Picture 2"/>
          <p:cNvPicPr>
            <a:picLocks noChangeAspect="1"/>
          </p:cNvPicPr>
          <p:nvPr/>
        </p:nvPicPr>
        <p:blipFill>
          <a:blip r:embed="rId2"/>
          <a:stretch>
            <a:fillRect/>
          </a:stretch>
        </p:blipFill>
        <p:spPr>
          <a:xfrm>
            <a:off x="4663874" y="1959728"/>
            <a:ext cx="6532242" cy="2859097"/>
          </a:xfrm>
          <a:prstGeom prst="rect">
            <a:avLst/>
          </a:prstGeom>
        </p:spPr>
      </p:pic>
      <p:sp>
        <p:nvSpPr>
          <p:cNvPr id="7" name="Slide Number Placeholder 6"/>
          <p:cNvSpPr>
            <a:spLocks noGrp="1"/>
          </p:cNvSpPr>
          <p:nvPr>
            <p:ph type="sldNum" sz="quarter" idx="12"/>
          </p:nvPr>
        </p:nvSpPr>
        <p:spPr/>
        <p:txBody>
          <a:bodyPr/>
          <a:lstStyle/>
          <a:p>
            <a:fld id="{CA928789-A91E-4BE1-9FE2-A4E3075BEB48}" type="slidenum">
              <a:rPr lang="en-US" smtClean="0"/>
              <a:t>11</a:t>
            </a:fld>
            <a:endParaRPr lang="en-US"/>
          </a:p>
        </p:txBody>
      </p:sp>
      <p:sp>
        <p:nvSpPr>
          <p:cNvPr id="4" name="Rectangle 3"/>
          <p:cNvSpPr/>
          <p:nvPr/>
        </p:nvSpPr>
        <p:spPr>
          <a:xfrm>
            <a:off x="724079" y="2038424"/>
            <a:ext cx="3939795" cy="2246769"/>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Bulletin’s Live! Two:</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Location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Application month</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EPA registration number</a:t>
            </a:r>
          </a:p>
        </p:txBody>
      </p:sp>
    </p:spTree>
    <p:extLst>
      <p:ext uri="{BB962C8B-B14F-4D97-AF65-F5344CB8AC3E}">
        <p14:creationId xmlns:p14="http://schemas.microsoft.com/office/powerpoint/2010/main" val="1469921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74856" y="0"/>
            <a:ext cx="10617144" cy="6858000"/>
          </a:xfrm>
          <a:prstGeom prst="rect">
            <a:avLst/>
          </a:prstGeom>
        </p:spPr>
      </p:pic>
      <p:sp>
        <p:nvSpPr>
          <p:cNvPr id="13" name="TextBox 12"/>
          <p:cNvSpPr txBox="1"/>
          <p:nvPr/>
        </p:nvSpPr>
        <p:spPr>
          <a:xfrm>
            <a:off x="229429" y="5832340"/>
            <a:ext cx="6051056" cy="954107"/>
          </a:xfrm>
          <a:prstGeom prst="rect">
            <a:avLst/>
          </a:prstGeom>
          <a:solidFill>
            <a:schemeClr val="bg1"/>
          </a:solidFill>
          <a:ln>
            <a:solidFill>
              <a:schemeClr val="tx1"/>
            </a:solidFill>
          </a:ln>
        </p:spPr>
        <p:txBody>
          <a:bodyPr wrap="square" rtlCol="0">
            <a:spAutoFit/>
          </a:bodyPr>
          <a:lstStyle/>
          <a:p>
            <a:r>
              <a:rPr lang="en-US" sz="2800" dirty="0"/>
              <a:t>“Pesticide Use Limitation Areas” (PULA) for all NMFS species in Lower-48</a:t>
            </a:r>
          </a:p>
        </p:txBody>
      </p:sp>
    </p:spTree>
    <p:extLst>
      <p:ext uri="{BB962C8B-B14F-4D97-AF65-F5344CB8AC3E}">
        <p14:creationId xmlns:p14="http://schemas.microsoft.com/office/powerpoint/2010/main" val="605261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820" y="6424777"/>
            <a:ext cx="7924800" cy="365125"/>
          </a:xfrm>
        </p:spPr>
        <p:txBody>
          <a:bodyPr/>
          <a:lstStyle/>
          <a:p>
            <a:r>
              <a:rPr lang="en-US" dirty="0"/>
              <a:t>U.S. Department of Commerce | National Oceanic and Atmospheric Administration | National Marine Fisheries Service</a:t>
            </a:r>
          </a:p>
        </p:txBody>
      </p:sp>
      <p:sp>
        <p:nvSpPr>
          <p:cNvPr id="5" name="Slide Number Placeholder 4"/>
          <p:cNvSpPr>
            <a:spLocks noGrp="1"/>
          </p:cNvSpPr>
          <p:nvPr>
            <p:ph type="sldNum" sz="quarter" idx="12"/>
          </p:nvPr>
        </p:nvSpPr>
        <p:spPr>
          <a:xfrm>
            <a:off x="144378" y="6424778"/>
            <a:ext cx="376617" cy="365125"/>
          </a:xfrm>
        </p:spPr>
        <p:txBody>
          <a:bodyPr/>
          <a:lstStyle/>
          <a:p>
            <a:fld id="{CA62ABE9-E073-4DC9-A7B3-565A6E4B995D}" type="slidenum">
              <a:rPr lang="en-US" smtClean="0"/>
              <a:t>13</a:t>
            </a:fld>
            <a:endParaRPr lang="en-US" dirty="0"/>
          </a:p>
        </p:txBody>
      </p:sp>
      <p:sp>
        <p:nvSpPr>
          <p:cNvPr id="10" name="TextBox 9"/>
          <p:cNvSpPr txBox="1"/>
          <p:nvPr/>
        </p:nvSpPr>
        <p:spPr>
          <a:xfrm>
            <a:off x="136700" y="312954"/>
            <a:ext cx="6027593" cy="584775"/>
          </a:xfrm>
          <a:prstGeom prst="rect">
            <a:avLst/>
          </a:prstGeom>
          <a:noFill/>
        </p:spPr>
        <p:txBody>
          <a:bodyPr wrap="square" rtlCol="0">
            <a:spAutoFit/>
          </a:bodyPr>
          <a:lstStyle/>
          <a:p>
            <a:pPr algn="ctr"/>
            <a:r>
              <a:rPr lang="en-US" sz="3200" b="1" dirty="0"/>
              <a:t>Middle Columbia River Steelhead</a:t>
            </a:r>
            <a:endParaRPr lang="en-US" sz="3600" b="1"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14" y="605342"/>
            <a:ext cx="5380627" cy="359156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388" y="3547863"/>
            <a:ext cx="4215451" cy="2810300"/>
          </a:xfrm>
          <a:prstGeom prst="rect">
            <a:avLst/>
          </a:prstGeom>
          <a:ln>
            <a:solidFill>
              <a:schemeClr val="tx1"/>
            </a:solidFill>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1392" t="2852" r="2800" b="3121"/>
          <a:stretch/>
        </p:blipFill>
        <p:spPr>
          <a:xfrm>
            <a:off x="6247420" y="51955"/>
            <a:ext cx="5835657" cy="6737947"/>
          </a:xfrm>
          <a:prstGeom prst="rect">
            <a:avLst/>
          </a:prstGeom>
          <a:ln w="12700">
            <a:solidFill>
              <a:schemeClr val="tx1"/>
            </a:solidFill>
          </a:ln>
        </p:spPr>
      </p:pic>
    </p:spTree>
    <p:extLst>
      <p:ext uri="{BB962C8B-B14F-4D97-AF65-F5344CB8AC3E}">
        <p14:creationId xmlns:p14="http://schemas.microsoft.com/office/powerpoint/2010/main" val="864655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661214" y="391849"/>
            <a:ext cx="8908664" cy="5770073"/>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231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5" name="TextBox 4"/>
          <p:cNvSpPr txBox="1"/>
          <p:nvPr/>
        </p:nvSpPr>
        <p:spPr>
          <a:xfrm>
            <a:off x="1844179" y="1017251"/>
            <a:ext cx="8458062"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810" y="0"/>
            <a:ext cx="9006381" cy="6858000"/>
          </a:xfrm>
          <a:prstGeom prst="rect">
            <a:avLst/>
          </a:prstGeom>
        </p:spPr>
      </p:pic>
      <p:sp>
        <p:nvSpPr>
          <p:cNvPr id="10" name="TextBox 9"/>
          <p:cNvSpPr txBox="1"/>
          <p:nvPr/>
        </p:nvSpPr>
        <p:spPr>
          <a:xfrm>
            <a:off x="1704976" y="494545"/>
            <a:ext cx="3524250" cy="707886"/>
          </a:xfrm>
          <a:prstGeom prst="rect">
            <a:avLst/>
          </a:prstGeom>
          <a:solidFill>
            <a:schemeClr val="bg2"/>
          </a:solidFill>
        </p:spPr>
        <p:txBody>
          <a:bodyPr wrap="square" rtlCol="0">
            <a:spAutoFit/>
          </a:bodyPr>
          <a:lstStyle/>
          <a:p>
            <a:r>
              <a:rPr lang="en-US" sz="2000" b="1" dirty="0">
                <a:latin typeface="Cambria" panose="02040503050406030204" pitchFamily="18" charset="0"/>
                <a:ea typeface="Cambria" panose="02040503050406030204" pitchFamily="18" charset="0"/>
              </a:rPr>
              <a:t>Middle Columbia River steelhead range</a:t>
            </a:r>
            <a:endParaRPr lang="en-US" sz="2000" dirty="0">
              <a:latin typeface="Cambria" panose="02040503050406030204" pitchFamily="18" charset="0"/>
              <a:ea typeface="Cambria" panose="02040503050406030204" pitchFamily="18" charset="0"/>
            </a:endParaRPr>
          </a:p>
        </p:txBody>
      </p:sp>
      <p:grpSp>
        <p:nvGrpSpPr>
          <p:cNvPr id="13" name="Group 12"/>
          <p:cNvGrpSpPr/>
          <p:nvPr/>
        </p:nvGrpSpPr>
        <p:grpSpPr>
          <a:xfrm>
            <a:off x="1928813" y="4429126"/>
            <a:ext cx="1912778" cy="2243137"/>
            <a:chOff x="404813" y="4429125"/>
            <a:chExt cx="1912778" cy="2243137"/>
          </a:xfrm>
        </p:grpSpPr>
        <p:pic>
          <p:nvPicPr>
            <p:cNvPr id="11" name="Picture 10"/>
            <p:cNvPicPr>
              <a:picLocks noChangeAspect="1"/>
            </p:cNvPicPr>
            <p:nvPr/>
          </p:nvPicPr>
          <p:blipFill>
            <a:blip r:embed="rId4"/>
            <a:stretch>
              <a:fillRect/>
            </a:stretch>
          </p:blipFill>
          <p:spPr>
            <a:xfrm>
              <a:off x="404813" y="4429125"/>
              <a:ext cx="1912778" cy="2243137"/>
            </a:xfrm>
            <a:prstGeom prst="rect">
              <a:avLst/>
            </a:prstGeom>
            <a:ln w="12700">
              <a:solidFill>
                <a:schemeClr val="tx1"/>
              </a:solidFill>
            </a:ln>
          </p:spPr>
        </p:pic>
        <p:sp>
          <p:nvSpPr>
            <p:cNvPr id="12" name="TextBox 11"/>
            <p:cNvSpPr txBox="1"/>
            <p:nvPr/>
          </p:nvSpPr>
          <p:spPr>
            <a:xfrm>
              <a:off x="1361202" y="4638675"/>
              <a:ext cx="496173" cy="646331"/>
            </a:xfrm>
            <a:prstGeom prst="rect">
              <a:avLst/>
            </a:prstGeom>
            <a:noFill/>
          </p:spPr>
          <p:txBody>
            <a:bodyPr wrap="square" rtlCol="0">
              <a:spAutoFit/>
            </a:bodyPr>
            <a:lstStyle/>
            <a:p>
              <a:r>
                <a:rPr lang="en-US" dirty="0"/>
                <a:t>WA</a:t>
              </a:r>
            </a:p>
          </p:txBody>
        </p:sp>
        <p:sp>
          <p:nvSpPr>
            <p:cNvPr id="14" name="TextBox 13"/>
            <p:cNvSpPr txBox="1"/>
            <p:nvPr/>
          </p:nvSpPr>
          <p:spPr>
            <a:xfrm>
              <a:off x="903130" y="6096000"/>
              <a:ext cx="496173" cy="369332"/>
            </a:xfrm>
            <a:prstGeom prst="rect">
              <a:avLst/>
            </a:prstGeom>
            <a:noFill/>
          </p:spPr>
          <p:txBody>
            <a:bodyPr wrap="square" rtlCol="0">
              <a:spAutoFit/>
            </a:bodyPr>
            <a:lstStyle/>
            <a:p>
              <a:r>
                <a:rPr lang="en-US" dirty="0"/>
                <a:t>OR</a:t>
              </a:r>
            </a:p>
          </p:txBody>
        </p:sp>
      </p:grpSp>
    </p:spTree>
    <p:extLst>
      <p:ext uri="{BB962C8B-B14F-4D97-AF65-F5344CB8AC3E}">
        <p14:creationId xmlns:p14="http://schemas.microsoft.com/office/powerpoint/2010/main" val="461836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5" name="TextBox 4"/>
          <p:cNvSpPr txBox="1"/>
          <p:nvPr/>
        </p:nvSpPr>
        <p:spPr>
          <a:xfrm>
            <a:off x="1844179" y="1017251"/>
            <a:ext cx="8458062"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810" y="0"/>
            <a:ext cx="9006381" cy="6858000"/>
          </a:xfrm>
          <a:prstGeom prst="rect">
            <a:avLst/>
          </a:prstGeom>
        </p:spPr>
      </p:pic>
      <p:sp>
        <p:nvSpPr>
          <p:cNvPr id="6" name="TextBox 5"/>
          <p:cNvSpPr txBox="1"/>
          <p:nvPr/>
        </p:nvSpPr>
        <p:spPr>
          <a:xfrm>
            <a:off x="1704976" y="494545"/>
            <a:ext cx="3524250" cy="707886"/>
          </a:xfrm>
          <a:prstGeom prst="rect">
            <a:avLst/>
          </a:prstGeom>
          <a:solidFill>
            <a:schemeClr val="bg2"/>
          </a:solidFill>
        </p:spPr>
        <p:txBody>
          <a:bodyPr wrap="square" rtlCol="0">
            <a:spAutoFit/>
          </a:bodyPr>
          <a:lstStyle/>
          <a:p>
            <a:r>
              <a:rPr lang="en-US" sz="2000" b="1" dirty="0">
                <a:latin typeface="Cambria" panose="02040503050406030204" pitchFamily="18" charset="0"/>
                <a:ea typeface="Cambria" panose="02040503050406030204" pitchFamily="18" charset="0"/>
              </a:rPr>
              <a:t>Middle Columbia River steelhead range</a:t>
            </a:r>
            <a:endParaRPr lang="en-US" sz="2000" dirty="0">
              <a:latin typeface="Cambria" panose="02040503050406030204" pitchFamily="18" charset="0"/>
              <a:ea typeface="Cambria" panose="02040503050406030204" pitchFamily="18" charset="0"/>
            </a:endParaRPr>
          </a:p>
        </p:txBody>
      </p:sp>
      <p:grpSp>
        <p:nvGrpSpPr>
          <p:cNvPr id="7" name="Group 6"/>
          <p:cNvGrpSpPr/>
          <p:nvPr/>
        </p:nvGrpSpPr>
        <p:grpSpPr>
          <a:xfrm>
            <a:off x="1928813" y="4429126"/>
            <a:ext cx="1912778" cy="2243137"/>
            <a:chOff x="404813" y="4429125"/>
            <a:chExt cx="1912778" cy="2243137"/>
          </a:xfrm>
        </p:grpSpPr>
        <p:pic>
          <p:nvPicPr>
            <p:cNvPr id="9" name="Picture 8"/>
            <p:cNvPicPr>
              <a:picLocks noChangeAspect="1"/>
            </p:cNvPicPr>
            <p:nvPr/>
          </p:nvPicPr>
          <p:blipFill>
            <a:blip r:embed="rId4"/>
            <a:stretch>
              <a:fillRect/>
            </a:stretch>
          </p:blipFill>
          <p:spPr>
            <a:xfrm>
              <a:off x="404813" y="4429125"/>
              <a:ext cx="1912778" cy="2243137"/>
            </a:xfrm>
            <a:prstGeom prst="rect">
              <a:avLst/>
            </a:prstGeom>
            <a:ln w="12700">
              <a:solidFill>
                <a:schemeClr val="tx1"/>
              </a:solidFill>
            </a:ln>
          </p:spPr>
        </p:pic>
        <p:sp>
          <p:nvSpPr>
            <p:cNvPr id="10" name="TextBox 9"/>
            <p:cNvSpPr txBox="1"/>
            <p:nvPr/>
          </p:nvSpPr>
          <p:spPr>
            <a:xfrm>
              <a:off x="1361202" y="4638675"/>
              <a:ext cx="496173" cy="646331"/>
            </a:xfrm>
            <a:prstGeom prst="rect">
              <a:avLst/>
            </a:prstGeom>
            <a:noFill/>
          </p:spPr>
          <p:txBody>
            <a:bodyPr wrap="square" rtlCol="0">
              <a:spAutoFit/>
            </a:bodyPr>
            <a:lstStyle/>
            <a:p>
              <a:r>
                <a:rPr lang="en-US" dirty="0"/>
                <a:t>WA</a:t>
              </a:r>
            </a:p>
          </p:txBody>
        </p:sp>
        <p:sp>
          <p:nvSpPr>
            <p:cNvPr id="11" name="TextBox 10"/>
            <p:cNvSpPr txBox="1"/>
            <p:nvPr/>
          </p:nvSpPr>
          <p:spPr>
            <a:xfrm>
              <a:off x="903130" y="6096000"/>
              <a:ext cx="496173" cy="369332"/>
            </a:xfrm>
            <a:prstGeom prst="rect">
              <a:avLst/>
            </a:prstGeom>
            <a:noFill/>
          </p:spPr>
          <p:txBody>
            <a:bodyPr wrap="square" rtlCol="0">
              <a:spAutoFit/>
            </a:bodyPr>
            <a:lstStyle/>
            <a:p>
              <a:r>
                <a:rPr lang="en-US" dirty="0"/>
                <a:t>OR</a:t>
              </a:r>
            </a:p>
          </p:txBody>
        </p:sp>
      </p:grpSp>
    </p:spTree>
    <p:extLst>
      <p:ext uri="{BB962C8B-B14F-4D97-AF65-F5344CB8AC3E}">
        <p14:creationId xmlns:p14="http://schemas.microsoft.com/office/powerpoint/2010/main" val="2650999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5" name="TextBox 4"/>
          <p:cNvSpPr txBox="1"/>
          <p:nvPr/>
        </p:nvSpPr>
        <p:spPr>
          <a:xfrm>
            <a:off x="1844179" y="1017251"/>
            <a:ext cx="8458062"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810" y="0"/>
            <a:ext cx="9006381" cy="6858000"/>
          </a:xfrm>
          <a:prstGeom prst="rect">
            <a:avLst/>
          </a:prstGeom>
        </p:spPr>
      </p:pic>
      <p:sp>
        <p:nvSpPr>
          <p:cNvPr id="6" name="TextBox 5"/>
          <p:cNvSpPr txBox="1"/>
          <p:nvPr/>
        </p:nvSpPr>
        <p:spPr>
          <a:xfrm>
            <a:off x="1704976" y="494545"/>
            <a:ext cx="3524250" cy="707886"/>
          </a:xfrm>
          <a:prstGeom prst="rect">
            <a:avLst/>
          </a:prstGeom>
          <a:solidFill>
            <a:schemeClr val="bg2"/>
          </a:solidFill>
        </p:spPr>
        <p:txBody>
          <a:bodyPr wrap="square" rtlCol="0">
            <a:spAutoFit/>
          </a:bodyPr>
          <a:lstStyle/>
          <a:p>
            <a:r>
              <a:rPr lang="en-US" sz="2000" b="1" dirty="0">
                <a:latin typeface="Cambria" panose="02040503050406030204" pitchFamily="18" charset="0"/>
                <a:ea typeface="Cambria" panose="02040503050406030204" pitchFamily="18" charset="0"/>
              </a:rPr>
              <a:t>PULA</a:t>
            </a:r>
          </a:p>
          <a:p>
            <a:r>
              <a:rPr lang="en-US" sz="2000" b="1" dirty="0">
                <a:latin typeface="Cambria" panose="02040503050406030204" pitchFamily="18" charset="0"/>
                <a:ea typeface="Cambria" panose="02040503050406030204" pitchFamily="18" charset="0"/>
              </a:rPr>
              <a:t>11.5% of the species range</a:t>
            </a:r>
            <a:endParaRPr lang="en-US" sz="2000" dirty="0">
              <a:latin typeface="Cambria" panose="02040503050406030204" pitchFamily="18" charset="0"/>
              <a:ea typeface="Cambria" panose="02040503050406030204" pitchFamily="18" charset="0"/>
            </a:endParaRPr>
          </a:p>
        </p:txBody>
      </p:sp>
      <p:sp>
        <p:nvSpPr>
          <p:cNvPr id="2" name="Rectangle 1"/>
          <p:cNvSpPr/>
          <p:nvPr/>
        </p:nvSpPr>
        <p:spPr>
          <a:xfrm>
            <a:off x="5715000" y="3390900"/>
            <a:ext cx="1276350" cy="990600"/>
          </a:xfrm>
          <a:prstGeom prst="rect">
            <a:avLst/>
          </a:prstGeom>
          <a:noFill/>
          <a:ln w="635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928813" y="4429126"/>
            <a:ext cx="1912778" cy="2243137"/>
            <a:chOff x="404813" y="4429125"/>
            <a:chExt cx="1912778" cy="2243137"/>
          </a:xfrm>
        </p:grpSpPr>
        <p:pic>
          <p:nvPicPr>
            <p:cNvPr id="8" name="Picture 7"/>
            <p:cNvPicPr>
              <a:picLocks noChangeAspect="1"/>
            </p:cNvPicPr>
            <p:nvPr/>
          </p:nvPicPr>
          <p:blipFill>
            <a:blip r:embed="rId4"/>
            <a:stretch>
              <a:fillRect/>
            </a:stretch>
          </p:blipFill>
          <p:spPr>
            <a:xfrm>
              <a:off x="404813" y="4429125"/>
              <a:ext cx="1912778" cy="2243137"/>
            </a:xfrm>
            <a:prstGeom prst="rect">
              <a:avLst/>
            </a:prstGeom>
            <a:ln w="12700">
              <a:solidFill>
                <a:schemeClr val="tx1"/>
              </a:solidFill>
            </a:ln>
          </p:spPr>
        </p:pic>
        <p:sp>
          <p:nvSpPr>
            <p:cNvPr id="9" name="TextBox 8"/>
            <p:cNvSpPr txBox="1"/>
            <p:nvPr/>
          </p:nvSpPr>
          <p:spPr>
            <a:xfrm>
              <a:off x="1361202" y="4638675"/>
              <a:ext cx="496173" cy="646331"/>
            </a:xfrm>
            <a:prstGeom prst="rect">
              <a:avLst/>
            </a:prstGeom>
            <a:noFill/>
          </p:spPr>
          <p:txBody>
            <a:bodyPr wrap="square" rtlCol="0">
              <a:spAutoFit/>
            </a:bodyPr>
            <a:lstStyle/>
            <a:p>
              <a:r>
                <a:rPr lang="en-US" dirty="0"/>
                <a:t>WA</a:t>
              </a:r>
            </a:p>
          </p:txBody>
        </p:sp>
        <p:sp>
          <p:nvSpPr>
            <p:cNvPr id="10" name="TextBox 9"/>
            <p:cNvSpPr txBox="1"/>
            <p:nvPr/>
          </p:nvSpPr>
          <p:spPr>
            <a:xfrm>
              <a:off x="903130" y="6096000"/>
              <a:ext cx="496173" cy="369332"/>
            </a:xfrm>
            <a:prstGeom prst="rect">
              <a:avLst/>
            </a:prstGeom>
            <a:noFill/>
          </p:spPr>
          <p:txBody>
            <a:bodyPr wrap="square" rtlCol="0">
              <a:spAutoFit/>
            </a:bodyPr>
            <a:lstStyle/>
            <a:p>
              <a:r>
                <a:rPr lang="en-US" dirty="0"/>
                <a:t>OR</a:t>
              </a:r>
            </a:p>
          </p:txBody>
        </p:sp>
      </p:grpSp>
    </p:spTree>
    <p:extLst>
      <p:ext uri="{BB962C8B-B14F-4D97-AF65-F5344CB8AC3E}">
        <p14:creationId xmlns:p14="http://schemas.microsoft.com/office/powerpoint/2010/main" val="2577673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5" name="TextBox 4"/>
          <p:cNvSpPr txBox="1"/>
          <p:nvPr/>
        </p:nvSpPr>
        <p:spPr>
          <a:xfrm>
            <a:off x="1844179" y="1017251"/>
            <a:ext cx="8458062"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353" y="0"/>
            <a:ext cx="8953294" cy="6858000"/>
          </a:xfrm>
          <a:prstGeom prst="rect">
            <a:avLst/>
          </a:prstGeom>
        </p:spPr>
      </p:pic>
      <p:sp>
        <p:nvSpPr>
          <p:cNvPr id="6" name="TextBox 5"/>
          <p:cNvSpPr txBox="1"/>
          <p:nvPr/>
        </p:nvSpPr>
        <p:spPr>
          <a:xfrm>
            <a:off x="4339662" y="384230"/>
            <a:ext cx="1561786" cy="400110"/>
          </a:xfrm>
          <a:prstGeom prst="rect">
            <a:avLst/>
          </a:prstGeom>
          <a:solidFill>
            <a:schemeClr val="bg2"/>
          </a:solidFill>
        </p:spPr>
        <p:txBody>
          <a:bodyPr wrap="square" rtlCol="0">
            <a:spAutoFit/>
          </a:bodyPr>
          <a:lstStyle/>
          <a:p>
            <a:r>
              <a:rPr lang="en-US" sz="2000" b="1" dirty="0">
                <a:latin typeface="Cambria" panose="02040503050406030204" pitchFamily="18" charset="0"/>
                <a:ea typeface="Cambria" panose="02040503050406030204" pitchFamily="18" charset="0"/>
              </a:rPr>
              <a:t>The Dallas</a:t>
            </a:r>
            <a:endParaRPr lang="en-US" sz="2000" dirty="0">
              <a:latin typeface="Cambria" panose="02040503050406030204" pitchFamily="18" charset="0"/>
              <a:ea typeface="Cambria" panose="02040503050406030204" pitchFamily="18" charset="0"/>
            </a:endParaRPr>
          </a:p>
        </p:txBody>
      </p:sp>
      <p:cxnSp>
        <p:nvCxnSpPr>
          <p:cNvPr id="8" name="Straight Arrow Connector 7"/>
          <p:cNvCxnSpPr/>
          <p:nvPr/>
        </p:nvCxnSpPr>
        <p:spPr>
          <a:xfrm flipH="1">
            <a:off x="3848102" y="951538"/>
            <a:ext cx="383079" cy="531536"/>
          </a:xfrm>
          <a:prstGeom prst="straightConnector1">
            <a:avLst/>
          </a:prstGeom>
          <a:ln w="1016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09801" y="5028445"/>
            <a:ext cx="2129860" cy="400110"/>
          </a:xfrm>
          <a:prstGeom prst="rect">
            <a:avLst/>
          </a:prstGeom>
          <a:solidFill>
            <a:schemeClr val="bg2"/>
          </a:solidFill>
        </p:spPr>
        <p:txBody>
          <a:bodyPr wrap="square" rtlCol="0">
            <a:spAutoFit/>
          </a:bodyPr>
          <a:lstStyle/>
          <a:p>
            <a:r>
              <a:rPr lang="en-US" sz="2000" b="1" dirty="0">
                <a:latin typeface="Cambria" panose="02040503050406030204" pitchFamily="18" charset="0"/>
                <a:ea typeface="Cambria" panose="02040503050406030204" pitchFamily="18" charset="0"/>
              </a:rPr>
              <a:t>Species Range</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13999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5" name="TextBox 4"/>
          <p:cNvSpPr txBox="1"/>
          <p:nvPr/>
        </p:nvSpPr>
        <p:spPr>
          <a:xfrm>
            <a:off x="1844179" y="1017251"/>
            <a:ext cx="8458062"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353" y="0"/>
            <a:ext cx="8953294" cy="6858000"/>
          </a:xfrm>
          <a:prstGeom prst="rect">
            <a:avLst/>
          </a:prstGeom>
        </p:spPr>
      </p:pic>
      <p:sp>
        <p:nvSpPr>
          <p:cNvPr id="6" name="TextBox 5"/>
          <p:cNvSpPr txBox="1"/>
          <p:nvPr/>
        </p:nvSpPr>
        <p:spPr>
          <a:xfrm>
            <a:off x="2209802" y="5028445"/>
            <a:ext cx="2963777" cy="400110"/>
          </a:xfrm>
          <a:prstGeom prst="rect">
            <a:avLst/>
          </a:prstGeom>
          <a:solidFill>
            <a:schemeClr val="bg2"/>
          </a:solidFill>
        </p:spPr>
        <p:txBody>
          <a:bodyPr wrap="square" rtlCol="0">
            <a:spAutoFit/>
          </a:bodyPr>
          <a:lstStyle/>
          <a:p>
            <a:r>
              <a:rPr lang="en-US" sz="2000" b="1" dirty="0">
                <a:latin typeface="Cambria" panose="02040503050406030204" pitchFamily="18" charset="0"/>
                <a:ea typeface="Cambria" panose="02040503050406030204" pitchFamily="18" charset="0"/>
              </a:rPr>
              <a:t>Most important habitat</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6887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29598" y="197086"/>
            <a:ext cx="9101281" cy="584775"/>
          </a:xfrm>
          <a:prstGeom prst="rect">
            <a:avLst/>
          </a:prstGeom>
          <a:noFill/>
        </p:spPr>
        <p:txBody>
          <a:bodyPr wrap="square" rtlCol="0">
            <a:spAutoFit/>
          </a:bodyPr>
          <a:lstStyle/>
          <a:p>
            <a:pPr algn="ctr"/>
            <a:r>
              <a:rPr lang="en-US" sz="3200" b="1" dirty="0"/>
              <a:t>About 1,700 Species on the Endangered Species Act</a:t>
            </a:r>
            <a:endParaRPr lang="en-US" sz="3600" b="1" dirty="0"/>
          </a:p>
        </p:txBody>
      </p:sp>
      <p:pic>
        <p:nvPicPr>
          <p:cNvPr id="6" name="Picture 5"/>
          <p:cNvPicPr>
            <a:picLocks noChangeAspect="1"/>
          </p:cNvPicPr>
          <p:nvPr/>
        </p:nvPicPr>
        <p:blipFill>
          <a:blip r:embed="rId2"/>
          <a:stretch>
            <a:fillRect/>
          </a:stretch>
        </p:blipFill>
        <p:spPr>
          <a:xfrm>
            <a:off x="688379" y="1186837"/>
            <a:ext cx="10815241" cy="5066215"/>
          </a:xfrm>
          <a:prstGeom prst="rect">
            <a:avLst/>
          </a:prstGeom>
        </p:spPr>
      </p:pic>
    </p:spTree>
    <p:extLst>
      <p:ext uri="{BB962C8B-B14F-4D97-AF65-F5344CB8AC3E}">
        <p14:creationId xmlns:p14="http://schemas.microsoft.com/office/powerpoint/2010/main" val="1256406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5" name="TextBox 4"/>
          <p:cNvSpPr txBox="1"/>
          <p:nvPr/>
        </p:nvSpPr>
        <p:spPr>
          <a:xfrm>
            <a:off x="1844179" y="1017251"/>
            <a:ext cx="8458062"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353" y="0"/>
            <a:ext cx="8953294" cy="6858000"/>
          </a:xfrm>
          <a:prstGeom prst="rect">
            <a:avLst/>
          </a:prstGeom>
        </p:spPr>
      </p:pic>
      <p:sp>
        <p:nvSpPr>
          <p:cNvPr id="4" name="Rectangle 3"/>
          <p:cNvSpPr/>
          <p:nvPr/>
        </p:nvSpPr>
        <p:spPr>
          <a:xfrm>
            <a:off x="3303270" y="1714500"/>
            <a:ext cx="1215390" cy="929640"/>
          </a:xfrm>
          <a:prstGeom prst="rect">
            <a:avLst/>
          </a:prstGeom>
          <a:noFill/>
          <a:ln w="635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09800" y="5028445"/>
            <a:ext cx="4359441" cy="400110"/>
          </a:xfrm>
          <a:prstGeom prst="rect">
            <a:avLst/>
          </a:prstGeom>
          <a:solidFill>
            <a:schemeClr val="bg2"/>
          </a:solidFill>
        </p:spPr>
        <p:txBody>
          <a:bodyPr wrap="square" rtlCol="0">
            <a:spAutoFit/>
          </a:bodyPr>
          <a:lstStyle/>
          <a:p>
            <a:r>
              <a:rPr lang="en-US" sz="2000" b="1" dirty="0">
                <a:latin typeface="Cambria" panose="02040503050406030204" pitchFamily="18" charset="0"/>
                <a:ea typeface="Cambria" panose="02040503050406030204" pitchFamily="18" charset="0"/>
              </a:rPr>
              <a:t>Buffered to 300 meters (the PULA)</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5264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5" name="TextBox 4"/>
          <p:cNvSpPr txBox="1"/>
          <p:nvPr/>
        </p:nvSpPr>
        <p:spPr>
          <a:xfrm>
            <a:off x="1844179" y="1017251"/>
            <a:ext cx="8458062"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353" y="0"/>
            <a:ext cx="8953294" cy="6858000"/>
          </a:xfrm>
          <a:prstGeom prst="rect">
            <a:avLst/>
          </a:prstGeom>
        </p:spPr>
      </p:pic>
      <p:sp>
        <p:nvSpPr>
          <p:cNvPr id="4" name="Rectangle 3"/>
          <p:cNvSpPr/>
          <p:nvPr/>
        </p:nvSpPr>
        <p:spPr>
          <a:xfrm>
            <a:off x="7520940" y="2434612"/>
            <a:ext cx="1215390" cy="929640"/>
          </a:xfrm>
          <a:prstGeom prst="rect">
            <a:avLst/>
          </a:prstGeom>
          <a:noFill/>
          <a:ln w="635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230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5" name="TextBox 4"/>
          <p:cNvSpPr txBox="1"/>
          <p:nvPr/>
        </p:nvSpPr>
        <p:spPr>
          <a:xfrm>
            <a:off x="1844179" y="1017251"/>
            <a:ext cx="8458062"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353" y="0"/>
            <a:ext cx="8953294" cy="6858000"/>
          </a:xfrm>
          <a:prstGeom prst="rect">
            <a:avLst/>
          </a:prstGeom>
        </p:spPr>
      </p:pic>
    </p:spTree>
    <p:extLst>
      <p:ext uri="{BB962C8B-B14F-4D97-AF65-F5344CB8AC3E}">
        <p14:creationId xmlns:p14="http://schemas.microsoft.com/office/powerpoint/2010/main" val="1359303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820" y="6424777"/>
            <a:ext cx="7924800" cy="365125"/>
          </a:xfrm>
        </p:spPr>
        <p:txBody>
          <a:bodyPr/>
          <a:lstStyle/>
          <a:p>
            <a:r>
              <a:rPr lang="en-US" dirty="0"/>
              <a:t>U.S. Department of Commerce | National Oceanic and Atmospheric Administration | National Marine Fisheries Service</a:t>
            </a:r>
          </a:p>
        </p:txBody>
      </p:sp>
      <p:sp>
        <p:nvSpPr>
          <p:cNvPr id="5" name="Slide Number Placeholder 4"/>
          <p:cNvSpPr>
            <a:spLocks noGrp="1"/>
          </p:cNvSpPr>
          <p:nvPr>
            <p:ph type="sldNum" sz="quarter" idx="12"/>
          </p:nvPr>
        </p:nvSpPr>
        <p:spPr>
          <a:xfrm>
            <a:off x="144378" y="6424778"/>
            <a:ext cx="376617" cy="365125"/>
          </a:xfrm>
        </p:spPr>
        <p:txBody>
          <a:bodyPr/>
          <a:lstStyle/>
          <a:p>
            <a:fld id="{CA62ABE9-E073-4DC9-A7B3-565A6E4B995D}" type="slidenum">
              <a:rPr lang="en-US" smtClean="0"/>
              <a:t>23</a:t>
            </a:fld>
            <a:endParaRPr lang="en-US" dirty="0"/>
          </a:p>
        </p:txBody>
      </p:sp>
      <p:sp>
        <p:nvSpPr>
          <p:cNvPr id="10" name="TextBox 9"/>
          <p:cNvSpPr txBox="1"/>
          <p:nvPr/>
        </p:nvSpPr>
        <p:spPr>
          <a:xfrm>
            <a:off x="361950" y="95250"/>
            <a:ext cx="6027593" cy="646331"/>
          </a:xfrm>
          <a:prstGeom prst="rect">
            <a:avLst/>
          </a:prstGeom>
          <a:noFill/>
        </p:spPr>
        <p:txBody>
          <a:bodyPr wrap="square" rtlCol="0">
            <a:spAutoFit/>
          </a:bodyPr>
          <a:lstStyle/>
          <a:p>
            <a:pPr algn="ctr"/>
            <a:r>
              <a:rPr lang="en-US" sz="3600" b="1" dirty="0"/>
              <a:t>Atlantic Sturgeon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764" y="765777"/>
            <a:ext cx="4103011" cy="2817401"/>
          </a:xfrm>
          <a:prstGeom prst="rect">
            <a:avLst/>
          </a:prstGeom>
          <a:ln>
            <a:solidFill>
              <a:schemeClr val="tx1"/>
            </a:solidFill>
          </a:ln>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8091" y="0"/>
            <a:ext cx="5299364" cy="685800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3546" y="0"/>
            <a:ext cx="5299364" cy="685800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3546" y="0"/>
            <a:ext cx="5299364" cy="6858000"/>
          </a:xfrm>
          <a:prstGeom prst="rect">
            <a:avLst/>
          </a:prstGeom>
        </p:spPr>
      </p:pic>
      <p:sp>
        <p:nvSpPr>
          <p:cNvPr id="20" name="Rectangle 19"/>
          <p:cNvSpPr/>
          <p:nvPr/>
        </p:nvSpPr>
        <p:spPr>
          <a:xfrm>
            <a:off x="8765627" y="2737253"/>
            <a:ext cx="1177160" cy="1383493"/>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4849" y="3757482"/>
            <a:ext cx="4919825" cy="2492990"/>
          </a:xfrm>
          <a:prstGeom prst="rect">
            <a:avLst/>
          </a:prstGeom>
          <a:noFill/>
        </p:spPr>
        <p:txBody>
          <a:bodyPr wrap="square" rtlCol="0">
            <a:spAutoFit/>
          </a:bodyPr>
          <a:lstStyle/>
          <a:p>
            <a:r>
              <a:rPr lang="en-US" sz="2600" b="1" dirty="0"/>
              <a:t>Five distinct population segments</a:t>
            </a:r>
          </a:p>
          <a:p>
            <a:pPr marL="457200" indent="-457200">
              <a:buFont typeface="Arial" panose="020B0604020202020204" pitchFamily="34" charset="0"/>
              <a:buChar char="•"/>
            </a:pPr>
            <a:r>
              <a:rPr lang="en-US" sz="2600" dirty="0"/>
              <a:t>South Atlantic</a:t>
            </a:r>
          </a:p>
          <a:p>
            <a:pPr marL="457200" indent="-457200">
              <a:buFont typeface="Arial" panose="020B0604020202020204" pitchFamily="34" charset="0"/>
              <a:buChar char="•"/>
            </a:pPr>
            <a:r>
              <a:rPr lang="en-US" sz="2600" dirty="0"/>
              <a:t>Carolina</a:t>
            </a:r>
          </a:p>
          <a:p>
            <a:pPr marL="457200" indent="-457200">
              <a:buFont typeface="Arial" panose="020B0604020202020204" pitchFamily="34" charset="0"/>
              <a:buChar char="•"/>
            </a:pPr>
            <a:r>
              <a:rPr lang="en-US" sz="2600" dirty="0"/>
              <a:t>Chesapeake Bay</a:t>
            </a:r>
          </a:p>
          <a:p>
            <a:pPr marL="457200" indent="-457200">
              <a:buFont typeface="Arial" panose="020B0604020202020204" pitchFamily="34" charset="0"/>
              <a:buChar char="•"/>
            </a:pPr>
            <a:r>
              <a:rPr lang="en-US" sz="2600" dirty="0"/>
              <a:t>New York Bight</a:t>
            </a:r>
          </a:p>
          <a:p>
            <a:pPr marL="457200" indent="-457200">
              <a:buFont typeface="Arial" panose="020B0604020202020204" pitchFamily="34" charset="0"/>
              <a:buChar char="•"/>
            </a:pPr>
            <a:r>
              <a:rPr lang="en-US" sz="2600" dirty="0"/>
              <a:t>Gulf of Maine</a:t>
            </a:r>
          </a:p>
        </p:txBody>
      </p:sp>
    </p:spTree>
    <p:extLst>
      <p:ext uri="{BB962C8B-B14F-4D97-AF65-F5344CB8AC3E}">
        <p14:creationId xmlns:p14="http://schemas.microsoft.com/office/powerpoint/2010/main" val="195392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820" y="6424777"/>
            <a:ext cx="7924800" cy="365125"/>
          </a:xfrm>
        </p:spPr>
        <p:txBody>
          <a:bodyPr/>
          <a:lstStyle/>
          <a:p>
            <a:r>
              <a:rPr lang="en-US" dirty="0"/>
              <a:t>U.S. Department of Commerce | National Oceanic and Atmospheric Administration | National Marine Fisheries Service</a:t>
            </a:r>
          </a:p>
        </p:txBody>
      </p:sp>
      <p:sp>
        <p:nvSpPr>
          <p:cNvPr id="5" name="Slide Number Placeholder 4"/>
          <p:cNvSpPr>
            <a:spLocks noGrp="1"/>
          </p:cNvSpPr>
          <p:nvPr>
            <p:ph type="sldNum" sz="quarter" idx="12"/>
          </p:nvPr>
        </p:nvSpPr>
        <p:spPr>
          <a:xfrm>
            <a:off x="144378" y="6424778"/>
            <a:ext cx="376617" cy="365125"/>
          </a:xfrm>
        </p:spPr>
        <p:txBody>
          <a:bodyPr/>
          <a:lstStyle/>
          <a:p>
            <a:fld id="{CA62ABE9-E073-4DC9-A7B3-565A6E4B995D}" type="slidenum">
              <a:rPr lang="en-US" smtClean="0"/>
              <a:t>24</a:t>
            </a:fld>
            <a:endParaRPr lang="en-US" dirty="0"/>
          </a:p>
        </p:txBody>
      </p:sp>
      <p:sp>
        <p:nvSpPr>
          <p:cNvPr id="10" name="TextBox 9"/>
          <p:cNvSpPr txBox="1"/>
          <p:nvPr/>
        </p:nvSpPr>
        <p:spPr>
          <a:xfrm>
            <a:off x="361950" y="95250"/>
            <a:ext cx="6027593" cy="646331"/>
          </a:xfrm>
          <a:prstGeom prst="rect">
            <a:avLst/>
          </a:prstGeom>
          <a:noFill/>
        </p:spPr>
        <p:txBody>
          <a:bodyPr wrap="square" rtlCol="0">
            <a:spAutoFit/>
          </a:bodyPr>
          <a:lstStyle/>
          <a:p>
            <a:pPr algn="ctr"/>
            <a:r>
              <a:rPr lang="en-US" sz="3600" b="1" dirty="0"/>
              <a:t>Atlantic Sturgeon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2636" y="10638"/>
            <a:ext cx="5299364"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636" y="10638"/>
            <a:ext cx="5299364" cy="6858000"/>
          </a:xfrm>
          <a:prstGeom prst="rect">
            <a:avLst/>
          </a:prstGeom>
        </p:spPr>
      </p:pic>
      <p:sp>
        <p:nvSpPr>
          <p:cNvPr id="21" name="Rectangle 20"/>
          <p:cNvSpPr/>
          <p:nvPr/>
        </p:nvSpPr>
        <p:spPr>
          <a:xfrm>
            <a:off x="10231309" y="2138621"/>
            <a:ext cx="746235" cy="634630"/>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141628" y="1834116"/>
            <a:ext cx="74428" cy="74428"/>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869" y="834064"/>
            <a:ext cx="5259852" cy="3506569"/>
          </a:xfrm>
          <a:prstGeom prst="rect">
            <a:avLst/>
          </a:prstGeom>
          <a:ln>
            <a:solidFill>
              <a:schemeClr val="tx1"/>
            </a:solidFill>
          </a:ln>
        </p:spPr>
      </p:pic>
      <p:sp>
        <p:nvSpPr>
          <p:cNvPr id="11" name="Rectangle 10"/>
          <p:cNvSpPr/>
          <p:nvPr/>
        </p:nvSpPr>
        <p:spPr>
          <a:xfrm>
            <a:off x="312820" y="4620593"/>
            <a:ext cx="6457950" cy="1631216"/>
          </a:xfrm>
          <a:prstGeom prst="rect">
            <a:avLst/>
          </a:prstGeom>
        </p:spPr>
        <p:txBody>
          <a:bodyPr wrap="square">
            <a:spAutoFit/>
          </a:bodyPr>
          <a:lstStyle/>
          <a:p>
            <a:pPr marL="285750" indent="-285750">
              <a:buFont typeface="Arial" panose="020B0604020202020204" pitchFamily="34" charset="0"/>
              <a:buChar char="•"/>
            </a:pPr>
            <a:r>
              <a:rPr lang="en-US" sz="2000" dirty="0"/>
              <a:t>Spawning: April-May, also later in the Fall </a:t>
            </a:r>
          </a:p>
          <a:p>
            <a:pPr marL="285750" indent="-285750">
              <a:buFont typeface="Arial" panose="020B0604020202020204" pitchFamily="34" charset="0"/>
              <a:buChar char="•"/>
            </a:pPr>
            <a:r>
              <a:rPr lang="en-US" sz="2000" dirty="0"/>
              <a:t>Juveniles spend one to four years in freshwater</a:t>
            </a:r>
          </a:p>
          <a:p>
            <a:pPr marL="285750" indent="-285750">
              <a:buFont typeface="Arial" panose="020B0604020202020204" pitchFamily="34" charset="0"/>
              <a:buChar char="•"/>
            </a:pPr>
            <a:r>
              <a:rPr lang="en-US" sz="2000" dirty="0"/>
              <a:t>Sub-adults move to coastal and estuarine habitats</a:t>
            </a:r>
          </a:p>
          <a:p>
            <a:pPr marL="285750" indent="-285750">
              <a:buFont typeface="Arial" panose="020B0604020202020204" pitchFamily="34" charset="0"/>
              <a:buChar char="•"/>
            </a:pPr>
            <a:r>
              <a:rPr lang="en-US" sz="2000" dirty="0"/>
              <a:t>Adults spend most of their life (~ 25-64 years!) in the marine environment</a:t>
            </a:r>
          </a:p>
        </p:txBody>
      </p:sp>
    </p:spTree>
    <p:extLst>
      <p:ext uri="{BB962C8B-B14F-4D97-AF65-F5344CB8AC3E}">
        <p14:creationId xmlns:p14="http://schemas.microsoft.com/office/powerpoint/2010/main" val="421012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820" y="6424777"/>
            <a:ext cx="7924800" cy="365125"/>
          </a:xfrm>
        </p:spPr>
        <p:txBody>
          <a:bodyPr/>
          <a:lstStyle/>
          <a:p>
            <a:r>
              <a:rPr lang="en-US" dirty="0"/>
              <a:t>U.S. Department of Commerce | National Oceanic and Atmospheric Administration | National Marine Fisheries Service</a:t>
            </a:r>
          </a:p>
        </p:txBody>
      </p:sp>
      <p:sp>
        <p:nvSpPr>
          <p:cNvPr id="5" name="Slide Number Placeholder 4"/>
          <p:cNvSpPr>
            <a:spLocks noGrp="1"/>
          </p:cNvSpPr>
          <p:nvPr>
            <p:ph type="sldNum" sz="quarter" idx="12"/>
          </p:nvPr>
        </p:nvSpPr>
        <p:spPr>
          <a:xfrm>
            <a:off x="144378" y="6424778"/>
            <a:ext cx="376617" cy="365125"/>
          </a:xfrm>
        </p:spPr>
        <p:txBody>
          <a:bodyPr/>
          <a:lstStyle/>
          <a:p>
            <a:fld id="{CA62ABE9-E073-4DC9-A7B3-565A6E4B995D}" type="slidenum">
              <a:rPr lang="en-US" smtClean="0"/>
              <a:t>25</a:t>
            </a:fld>
            <a:endParaRPr lang="en-US" dirty="0"/>
          </a:p>
        </p:txBody>
      </p:sp>
      <p:sp>
        <p:nvSpPr>
          <p:cNvPr id="10" name="TextBox 9"/>
          <p:cNvSpPr txBox="1"/>
          <p:nvPr/>
        </p:nvSpPr>
        <p:spPr>
          <a:xfrm>
            <a:off x="144378" y="339800"/>
            <a:ext cx="2476943" cy="1631216"/>
          </a:xfrm>
          <a:prstGeom prst="rect">
            <a:avLst/>
          </a:prstGeom>
          <a:noFill/>
        </p:spPr>
        <p:txBody>
          <a:bodyPr wrap="square" rtlCol="0">
            <a:spAutoFit/>
          </a:bodyPr>
          <a:lstStyle/>
          <a:p>
            <a:r>
              <a:rPr lang="en-US" sz="2000" b="1" dirty="0"/>
              <a:t>Atlantic Sturgeon</a:t>
            </a:r>
          </a:p>
          <a:p>
            <a:endParaRPr lang="en-US" sz="2000" b="1" dirty="0"/>
          </a:p>
          <a:p>
            <a:r>
              <a:rPr lang="en-US" sz="2000" b="1" dirty="0"/>
              <a:t>PULA: 300 meter from either edge of the habitat.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941" y="0"/>
            <a:ext cx="8875059"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872" y="0"/>
            <a:ext cx="8875059" cy="6858000"/>
          </a:xfrm>
          <a:prstGeom prst="rect">
            <a:avLst/>
          </a:prstGeom>
        </p:spPr>
      </p:pic>
      <p:sp>
        <p:nvSpPr>
          <p:cNvPr id="13" name="Rectangle 12"/>
          <p:cNvSpPr/>
          <p:nvPr/>
        </p:nvSpPr>
        <p:spPr>
          <a:xfrm>
            <a:off x="5174445" y="4438295"/>
            <a:ext cx="3359887" cy="2179675"/>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94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820" y="6424777"/>
            <a:ext cx="7924800" cy="365125"/>
          </a:xfrm>
        </p:spPr>
        <p:txBody>
          <a:bodyPr/>
          <a:lstStyle/>
          <a:p>
            <a:r>
              <a:rPr lang="en-US" dirty="0"/>
              <a:t>U.S. Department of Commerce | National Oceanic and Atmospheric Administration | National Marine Fisheries Service</a:t>
            </a:r>
          </a:p>
        </p:txBody>
      </p:sp>
      <p:sp>
        <p:nvSpPr>
          <p:cNvPr id="5" name="Slide Number Placeholder 4"/>
          <p:cNvSpPr>
            <a:spLocks noGrp="1"/>
          </p:cNvSpPr>
          <p:nvPr>
            <p:ph type="sldNum" sz="quarter" idx="12"/>
          </p:nvPr>
        </p:nvSpPr>
        <p:spPr>
          <a:xfrm>
            <a:off x="144378" y="6424778"/>
            <a:ext cx="376617" cy="365125"/>
          </a:xfrm>
        </p:spPr>
        <p:txBody>
          <a:bodyPr/>
          <a:lstStyle/>
          <a:p>
            <a:fld id="{CA62ABE9-E073-4DC9-A7B3-565A6E4B995D}" type="slidenum">
              <a:rPr lang="en-US" smtClean="0"/>
              <a:t>26</a:t>
            </a:fld>
            <a:endParaRPr lang="en-US" dirty="0"/>
          </a:p>
        </p:txBody>
      </p:sp>
      <p:sp>
        <p:nvSpPr>
          <p:cNvPr id="10" name="TextBox 9"/>
          <p:cNvSpPr txBox="1"/>
          <p:nvPr/>
        </p:nvSpPr>
        <p:spPr>
          <a:xfrm>
            <a:off x="144378" y="339800"/>
            <a:ext cx="2476943" cy="1631216"/>
          </a:xfrm>
          <a:prstGeom prst="rect">
            <a:avLst/>
          </a:prstGeom>
          <a:noFill/>
        </p:spPr>
        <p:txBody>
          <a:bodyPr wrap="square" rtlCol="0">
            <a:spAutoFit/>
          </a:bodyPr>
          <a:lstStyle/>
          <a:p>
            <a:r>
              <a:rPr lang="en-US" sz="2000" b="1" dirty="0"/>
              <a:t>Atlantic Sturgeon</a:t>
            </a:r>
          </a:p>
          <a:p>
            <a:endParaRPr lang="en-US" sz="2000" b="1" dirty="0"/>
          </a:p>
          <a:p>
            <a:r>
              <a:rPr lang="en-US" sz="2000" b="1" dirty="0"/>
              <a:t>PULA: 300 meter from either edge of the habitat.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941" y="0"/>
            <a:ext cx="8875059" cy="6858000"/>
          </a:xfrm>
          <a:prstGeom prst="rect">
            <a:avLst/>
          </a:prstGeom>
        </p:spPr>
      </p:pic>
      <p:sp>
        <p:nvSpPr>
          <p:cNvPr id="11" name="Rectangle 10"/>
          <p:cNvSpPr/>
          <p:nvPr/>
        </p:nvSpPr>
        <p:spPr>
          <a:xfrm>
            <a:off x="5450892" y="2009553"/>
            <a:ext cx="1077499" cy="860440"/>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940" y="0"/>
            <a:ext cx="8875059" cy="6858000"/>
          </a:xfrm>
          <a:prstGeom prst="rect">
            <a:avLst/>
          </a:prstGeom>
        </p:spPr>
      </p:pic>
    </p:spTree>
    <p:extLst>
      <p:ext uri="{BB962C8B-B14F-4D97-AF65-F5344CB8AC3E}">
        <p14:creationId xmlns:p14="http://schemas.microsoft.com/office/powerpoint/2010/main" val="65531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9946"/>
          <a:stretch/>
        </p:blipFill>
        <p:spPr>
          <a:xfrm>
            <a:off x="0" y="0"/>
            <a:ext cx="12195544" cy="6858000"/>
          </a:xfrm>
          <a:prstGeom prst="rect">
            <a:avLst/>
          </a:prstGeom>
        </p:spPr>
      </p:pic>
      <p:sp>
        <p:nvSpPr>
          <p:cNvPr id="3" name="Rounded Rectangle 2"/>
          <p:cNvSpPr/>
          <p:nvPr/>
        </p:nvSpPr>
        <p:spPr>
          <a:xfrm>
            <a:off x="4627418" y="2036860"/>
            <a:ext cx="6385612" cy="4410122"/>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21373" y="389486"/>
            <a:ext cx="11281100" cy="1031359"/>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53511" y="547916"/>
            <a:ext cx="10672040" cy="646331"/>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rPr>
              <a:t>“Pre-strategy” Bulletins Live Two mitigations</a:t>
            </a:r>
          </a:p>
        </p:txBody>
      </p:sp>
      <p:sp>
        <p:nvSpPr>
          <p:cNvPr id="11" name="TextBox 10"/>
          <p:cNvSpPr txBox="1"/>
          <p:nvPr/>
        </p:nvSpPr>
        <p:spPr>
          <a:xfrm>
            <a:off x="5251249" y="2309133"/>
            <a:ext cx="2721493" cy="4031873"/>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Now</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Bromoxynil</a:t>
            </a:r>
          </a:p>
          <a:p>
            <a:r>
              <a:rPr lang="en-US" sz="3200" dirty="0">
                <a:latin typeface="Times New Roman" panose="02020603050405020304" pitchFamily="18" charset="0"/>
                <a:cs typeface="Times New Roman" panose="02020603050405020304" pitchFamily="18" charset="0"/>
              </a:rPr>
              <a:t>Prometryn</a:t>
            </a:r>
          </a:p>
          <a:p>
            <a:r>
              <a:rPr lang="en-US" sz="3200" dirty="0">
                <a:latin typeface="Times New Roman" panose="02020603050405020304" pitchFamily="18" charset="0"/>
                <a:cs typeface="Times New Roman" panose="02020603050405020304" pitchFamily="18" charset="0"/>
              </a:rPr>
              <a:t>1,3-D (Telone)</a:t>
            </a:r>
          </a:p>
          <a:p>
            <a:r>
              <a:rPr lang="en-US" sz="3200" dirty="0">
                <a:latin typeface="Times New Roman" panose="02020603050405020304" pitchFamily="18" charset="0"/>
                <a:cs typeface="Times New Roman" panose="02020603050405020304" pitchFamily="18" charset="0"/>
              </a:rPr>
              <a:t>Metolachlor</a:t>
            </a:r>
          </a:p>
          <a:p>
            <a:r>
              <a:rPr lang="en-US" sz="3200" dirty="0">
                <a:latin typeface="Times New Roman" panose="02020603050405020304" pitchFamily="18" charset="0"/>
                <a:cs typeface="Times New Roman" panose="02020603050405020304" pitchFamily="18" charset="0"/>
              </a:rPr>
              <a:t>Chlorpyrifos</a:t>
            </a:r>
          </a:p>
          <a:p>
            <a:r>
              <a:rPr lang="en-US" sz="3200" dirty="0">
                <a:latin typeface="Times New Roman" panose="02020603050405020304" pitchFamily="18" charset="0"/>
                <a:cs typeface="Times New Roman" panose="02020603050405020304" pitchFamily="18" charset="0"/>
              </a:rPr>
              <a:t>Malathion</a:t>
            </a:r>
          </a:p>
          <a:p>
            <a:r>
              <a:rPr lang="en-US" sz="3200" dirty="0">
                <a:latin typeface="Times New Roman" panose="02020603050405020304" pitchFamily="18" charset="0"/>
                <a:cs typeface="Times New Roman" panose="02020603050405020304" pitchFamily="18" charset="0"/>
              </a:rPr>
              <a:t>Diazinon</a:t>
            </a:r>
          </a:p>
        </p:txBody>
      </p:sp>
      <p:sp>
        <p:nvSpPr>
          <p:cNvPr id="12" name="TextBox 11"/>
          <p:cNvSpPr txBox="1"/>
          <p:nvPr/>
        </p:nvSpPr>
        <p:spPr>
          <a:xfrm>
            <a:off x="7850214" y="2309133"/>
            <a:ext cx="2984210" cy="2062103"/>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Near future</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Carbaryl</a:t>
            </a:r>
          </a:p>
          <a:p>
            <a:r>
              <a:rPr lang="en-US" sz="3200" dirty="0">
                <a:latin typeface="Times New Roman" panose="02020603050405020304" pitchFamily="18" charset="0"/>
                <a:cs typeface="Times New Roman" panose="02020603050405020304" pitchFamily="18" charset="0"/>
              </a:rPr>
              <a:t>Methomyl</a:t>
            </a:r>
          </a:p>
          <a:p>
            <a:r>
              <a:rPr lang="en-US" sz="3200" dirty="0">
                <a:latin typeface="Times New Roman" panose="02020603050405020304" pitchFamily="18" charset="0"/>
                <a:cs typeface="Times New Roman" panose="02020603050405020304" pitchFamily="18" charset="0"/>
              </a:rPr>
              <a:t>Cyantraniliprole</a:t>
            </a:r>
          </a:p>
        </p:txBody>
      </p:sp>
    </p:spTree>
    <p:extLst>
      <p:ext uri="{BB962C8B-B14F-4D97-AF65-F5344CB8AC3E}">
        <p14:creationId xmlns:p14="http://schemas.microsoft.com/office/powerpoint/2010/main" val="2616905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763" y="443446"/>
            <a:ext cx="10701542"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How are the additional mitigations presented?</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 additional mitigations will be described in one of several formats:</a:t>
            </a:r>
          </a:p>
          <a:p>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0799" y="1765737"/>
            <a:ext cx="11343427" cy="440120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Format A: Narrative </a:t>
            </a:r>
          </a:p>
          <a:p>
            <a:r>
              <a:rPr lang="en-US" sz="2800" dirty="0">
                <a:latin typeface="Times New Roman" panose="02020603050405020304" pitchFamily="18" charset="0"/>
                <a:cs typeface="Times New Roman" panose="02020603050405020304" pitchFamily="18" charset="0"/>
              </a:rPr>
              <a:t>The most common approach, a prescriptive set of mitigations are described. </a:t>
            </a:r>
          </a:p>
          <a:p>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Format B: Pick-one</a:t>
            </a:r>
          </a:p>
          <a:p>
            <a:r>
              <a:rPr lang="en-US" sz="2800" dirty="0">
                <a:latin typeface="Times New Roman" panose="02020603050405020304" pitchFamily="18" charset="0"/>
                <a:cs typeface="Times New Roman" panose="02020603050405020304" pitchFamily="18" charset="0"/>
              </a:rPr>
              <a:t>A list of mitigation options (e.g. vegetative filter strip) will be provided, with the instruction to pick any one to implement.</a:t>
            </a:r>
          </a:p>
          <a:p>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Format C: Point-based (on a 0-80 scale)</a:t>
            </a:r>
          </a:p>
          <a:p>
            <a:r>
              <a:rPr lang="en-US" sz="2800" dirty="0">
                <a:latin typeface="Times New Roman" panose="02020603050405020304" pitchFamily="18" charset="0"/>
                <a:cs typeface="Times New Roman" panose="02020603050405020304" pitchFamily="18" charset="0"/>
              </a:rPr>
              <a:t>A number of points-needed will be specified, along with a list of mitigation options with their respective point values.</a:t>
            </a:r>
          </a:p>
        </p:txBody>
      </p:sp>
      <p:sp>
        <p:nvSpPr>
          <p:cNvPr id="4" name="Slide Number Placeholder 3"/>
          <p:cNvSpPr>
            <a:spLocks noGrp="1"/>
          </p:cNvSpPr>
          <p:nvPr>
            <p:ph type="sldNum" sz="quarter" idx="12"/>
          </p:nvPr>
        </p:nvSpPr>
        <p:spPr/>
        <p:txBody>
          <a:bodyPr/>
          <a:lstStyle/>
          <a:p>
            <a:fld id="{CA928789-A91E-4BE1-9FE2-A4E3075BEB48}" type="slidenum">
              <a:rPr lang="en-US" smtClean="0"/>
              <a:t>28</a:t>
            </a:fld>
            <a:endParaRPr lang="en-US"/>
          </a:p>
        </p:txBody>
      </p:sp>
    </p:spTree>
    <p:extLst>
      <p:ext uri="{BB962C8B-B14F-4D97-AF65-F5344CB8AC3E}">
        <p14:creationId xmlns:p14="http://schemas.microsoft.com/office/powerpoint/2010/main" val="2798860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762" y="443446"/>
            <a:ext cx="10966237" cy="1985159"/>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Metolachlor</a:t>
            </a:r>
          </a:p>
          <a:p>
            <a:endParaRPr lang="en-US" sz="500"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When applying metolachlor products </a:t>
            </a:r>
            <a:r>
              <a:rPr lang="en-US" i="1" dirty="0">
                <a:latin typeface="Times New Roman" panose="02020603050405020304" pitchFamily="18" charset="0"/>
                <a:cs typeface="Times New Roman" panose="02020603050405020304" pitchFamily="18" charset="0"/>
              </a:rPr>
              <a:t>within 50 meters (164 ft.) </a:t>
            </a:r>
            <a:r>
              <a:rPr lang="en-US" dirty="0">
                <a:latin typeface="Times New Roman" panose="02020603050405020304" pitchFamily="18" charset="0"/>
                <a:cs typeface="Times New Roman" panose="02020603050405020304" pitchFamily="18" charset="0"/>
              </a:rPr>
              <a:t>of salmonid habitat:</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Do not apply this product when soil is saturated, or when a storm event likely to produce runoff from the treated area is forecasted (by NOAA/National Weather Service, or other similar forecasting service) to occur within 48 hours following application.</a:t>
            </a:r>
          </a:p>
        </p:txBody>
      </p:sp>
      <p:sp>
        <p:nvSpPr>
          <p:cNvPr id="4" name="Slide Number Placeholder 3"/>
          <p:cNvSpPr>
            <a:spLocks noGrp="1"/>
          </p:cNvSpPr>
          <p:nvPr>
            <p:ph type="sldNum" sz="quarter" idx="12"/>
          </p:nvPr>
        </p:nvSpPr>
        <p:spPr/>
        <p:txBody>
          <a:bodyPr/>
          <a:lstStyle/>
          <a:p>
            <a:fld id="{CA928789-A91E-4BE1-9FE2-A4E3075BEB48}" type="slidenum">
              <a:rPr lang="en-US" smtClean="0"/>
              <a:t>29</a:t>
            </a:fld>
            <a:endParaRPr lang="en-US"/>
          </a:p>
        </p:txBody>
      </p:sp>
    </p:spTree>
    <p:extLst>
      <p:ext uri="{BB962C8B-B14F-4D97-AF65-F5344CB8AC3E}">
        <p14:creationId xmlns:p14="http://schemas.microsoft.com/office/powerpoint/2010/main" val="1451415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3342" y="5991559"/>
            <a:ext cx="2023878" cy="866441"/>
          </a:xfrm>
          <a:prstGeom prst="rect">
            <a:avLst/>
          </a:prstGeom>
        </p:spPr>
      </p:pic>
      <p:sp>
        <p:nvSpPr>
          <p:cNvPr id="4" name="Footer Placeholder 3"/>
          <p:cNvSpPr>
            <a:spLocks noGrp="1"/>
          </p:cNvSpPr>
          <p:nvPr>
            <p:ph type="ftr" sz="quarter" idx="11"/>
          </p:nvPr>
        </p:nvSpPr>
        <p:spPr>
          <a:xfrm>
            <a:off x="312820" y="6424777"/>
            <a:ext cx="7924800" cy="365125"/>
          </a:xfrm>
        </p:spPr>
        <p:txBody>
          <a:bodyPr/>
          <a:lstStyle/>
          <a:p>
            <a:r>
              <a:rPr lang="en-US" dirty="0"/>
              <a:t>U.S. Department of Commerce | National Oceanic and Atmospheric Administration | National Marine Fisheries Service</a:t>
            </a:r>
          </a:p>
        </p:txBody>
      </p:sp>
      <p:sp>
        <p:nvSpPr>
          <p:cNvPr id="5" name="Slide Number Placeholder 4"/>
          <p:cNvSpPr>
            <a:spLocks noGrp="1"/>
          </p:cNvSpPr>
          <p:nvPr>
            <p:ph type="sldNum" sz="quarter" idx="12"/>
          </p:nvPr>
        </p:nvSpPr>
        <p:spPr>
          <a:xfrm>
            <a:off x="144378" y="6424778"/>
            <a:ext cx="336885" cy="365125"/>
          </a:xfrm>
        </p:spPr>
        <p:txBody>
          <a:bodyPr/>
          <a:lstStyle/>
          <a:p>
            <a:fld id="{CA62ABE9-E073-4DC9-A7B3-565A6E4B995D}" type="slidenum">
              <a:rPr lang="en-US" smtClean="0"/>
              <a:t>3</a:t>
            </a:fld>
            <a:endParaRPr lang="en-US" dirty="0"/>
          </a:p>
        </p:txBody>
      </p:sp>
      <p:pic>
        <p:nvPicPr>
          <p:cNvPr id="13" name="Picture 12"/>
          <p:cNvPicPr>
            <a:picLocks noChangeAspect="1"/>
          </p:cNvPicPr>
          <p:nvPr/>
        </p:nvPicPr>
        <p:blipFill>
          <a:blip r:embed="rId3"/>
          <a:stretch>
            <a:fillRect/>
          </a:stretch>
        </p:blipFill>
        <p:spPr>
          <a:xfrm>
            <a:off x="912975" y="131574"/>
            <a:ext cx="10018262" cy="6574015"/>
          </a:xfrm>
          <a:prstGeom prst="rect">
            <a:avLst/>
          </a:prstGeom>
          <a:ln w="25400">
            <a:solidFill>
              <a:schemeClr val="tx1"/>
            </a:solidFill>
          </a:ln>
        </p:spPr>
      </p:pic>
    </p:spTree>
    <p:extLst>
      <p:ext uri="{BB962C8B-B14F-4D97-AF65-F5344CB8AC3E}">
        <p14:creationId xmlns:p14="http://schemas.microsoft.com/office/powerpoint/2010/main" val="373568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762" y="443446"/>
            <a:ext cx="10966237" cy="4909036"/>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Prometryn</a:t>
            </a:r>
          </a:p>
          <a:p>
            <a:endParaRPr lang="en-US" sz="5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When applying prometryn products </a:t>
            </a:r>
            <a:r>
              <a:rPr lang="en-US" sz="2000" i="1" dirty="0">
                <a:latin typeface="Times New Roman" panose="02020603050405020304" pitchFamily="18" charset="0"/>
                <a:cs typeface="Times New Roman" panose="02020603050405020304" pitchFamily="18" charset="0"/>
              </a:rPr>
              <a:t>within 50 meters (164 ft.) </a:t>
            </a:r>
            <a:r>
              <a:rPr lang="en-US" sz="2000" dirty="0">
                <a:latin typeface="Times New Roman" panose="02020603050405020304" pitchFamily="18" charset="0"/>
                <a:cs typeface="Times New Roman" panose="02020603050405020304" pitchFamily="18" charset="0"/>
              </a:rPr>
              <a:t>of salmonid habitat: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For ground applications with rates greater than 1.6 lbs. prometryn a.i./acre, </a:t>
            </a:r>
            <a:r>
              <a:rPr lang="en-US" sz="2000" b="1" i="1" dirty="0">
                <a:latin typeface="Times New Roman" panose="02020603050405020304" pitchFamily="18" charset="0"/>
                <a:cs typeface="Times New Roman" panose="02020603050405020304" pitchFamily="18" charset="0"/>
              </a:rPr>
              <a:t>implement one of the following </a:t>
            </a:r>
            <a:r>
              <a:rPr lang="en-US" sz="2000" dirty="0">
                <a:latin typeface="Times New Roman" panose="02020603050405020304" pitchFamily="18" charset="0"/>
                <a:cs typeface="Times New Roman" panose="02020603050405020304" pitchFamily="18" charset="0"/>
              </a:rPr>
              <a:t>risk reduction measures:</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Do not apply within three meters (10 ft.) of salmonid habitat. For rivers, streams, lakes, and tidally influenced waters, measure from the ordinary high water mark. For flooded habitats (inundated floodplains e.g. Yolo Bypass), measure from the edge of the inundated area.</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Presence and maintenance of riparian plantings (e.g., hedgerows) or functional riparian system (e.g., CRP riparian buffers). </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Vegetative filter strip ≥ five meters (15 ft.) wide </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Vegetated ditches</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No-till or reduced tillage</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Run-off retention pond</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Apply pesticide as a spot treatment (application area &lt; 0.1 Acres)</a:t>
            </a:r>
          </a:p>
        </p:txBody>
      </p:sp>
      <p:sp>
        <p:nvSpPr>
          <p:cNvPr id="4" name="Slide Number Placeholder 3"/>
          <p:cNvSpPr>
            <a:spLocks noGrp="1"/>
          </p:cNvSpPr>
          <p:nvPr>
            <p:ph type="sldNum" sz="quarter" idx="12"/>
          </p:nvPr>
        </p:nvSpPr>
        <p:spPr/>
        <p:txBody>
          <a:bodyPr/>
          <a:lstStyle/>
          <a:p>
            <a:fld id="{CA928789-A91E-4BE1-9FE2-A4E3075BEB48}" type="slidenum">
              <a:rPr lang="en-US" smtClean="0"/>
              <a:t>30</a:t>
            </a:fld>
            <a:endParaRPr lang="en-US"/>
          </a:p>
        </p:txBody>
      </p:sp>
    </p:spTree>
    <p:extLst>
      <p:ext uri="{BB962C8B-B14F-4D97-AF65-F5344CB8AC3E}">
        <p14:creationId xmlns:p14="http://schemas.microsoft.com/office/powerpoint/2010/main" val="3872471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762" y="443446"/>
            <a:ext cx="10966237" cy="2046714"/>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Carbaryl</a:t>
            </a:r>
            <a:endParaRPr lang="en-US" sz="5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Identify the number of points required for runoff in the table below. </a:t>
            </a: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Runoff Points Required</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CA928789-A91E-4BE1-9FE2-A4E3075BEB48}" type="slidenum">
              <a:rPr lang="en-US" smtClean="0"/>
              <a:t>31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519467325"/>
              </p:ext>
            </p:extLst>
          </p:nvPr>
        </p:nvGraphicFramePr>
        <p:xfrm>
          <a:off x="644066" y="2299092"/>
          <a:ext cx="10709734" cy="3405671"/>
        </p:xfrm>
        <a:graphic>
          <a:graphicData uri="http://schemas.openxmlformats.org/drawingml/2006/table">
            <a:tbl>
              <a:tblPr firstRow="1" firstCol="1" bandRow="1"/>
              <a:tblGrid>
                <a:gridCol w="2571481">
                  <a:extLst>
                    <a:ext uri="{9D8B030D-6E8A-4147-A177-3AD203B41FA5}">
                      <a16:colId xmlns:a16="http://schemas.microsoft.com/office/drawing/2014/main" val="13304281"/>
                    </a:ext>
                  </a:extLst>
                </a:gridCol>
                <a:gridCol w="4123536">
                  <a:extLst>
                    <a:ext uri="{9D8B030D-6E8A-4147-A177-3AD203B41FA5}">
                      <a16:colId xmlns:a16="http://schemas.microsoft.com/office/drawing/2014/main" val="519252481"/>
                    </a:ext>
                  </a:extLst>
                </a:gridCol>
                <a:gridCol w="4014717">
                  <a:extLst>
                    <a:ext uri="{9D8B030D-6E8A-4147-A177-3AD203B41FA5}">
                      <a16:colId xmlns:a16="http://schemas.microsoft.com/office/drawing/2014/main" val="4001175104"/>
                    </a:ext>
                  </a:extLst>
                </a:gridCol>
              </a:tblGrid>
              <a:tr h="1011187">
                <a:tc>
                  <a:txBody>
                    <a:bodyPr/>
                    <a:lstStyle/>
                    <a:p>
                      <a:pPr marL="0" marR="0" algn="ctr">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Application Rate</a:t>
                      </a:r>
                    </a:p>
                    <a:p>
                      <a:pPr marL="0" marR="0" algn="ctr">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(lbs. a.i./acre)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Points for Species Group A</a:t>
                      </a:r>
                      <a:r>
                        <a:rPr lang="en-US" sz="2400" baseline="-250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Points for Species Group B</a:t>
                      </a:r>
                      <a:r>
                        <a:rPr lang="en-US"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37404911"/>
                  </a:ext>
                </a:extLst>
              </a:tr>
              <a:tr h="505592">
                <a:tc>
                  <a:txBody>
                    <a:bodyPr/>
                    <a:lstStyle/>
                    <a:p>
                      <a:pPr marL="0" marR="0" algn="ctr">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1478201"/>
                  </a:ext>
                </a:extLst>
              </a:tr>
              <a:tr h="505592">
                <a:tc>
                  <a:txBody>
                    <a:bodyPr/>
                    <a:lstStyle/>
                    <a:p>
                      <a:pPr marL="0" marR="0" algn="ctr">
                        <a:lnSpc>
                          <a:spcPct val="115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1.0-2.0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77951296"/>
                  </a:ext>
                </a:extLst>
              </a:tr>
              <a:tr h="505592">
                <a:tc>
                  <a:txBody>
                    <a:bodyPr/>
                    <a:lstStyle/>
                    <a:p>
                      <a:pPr marL="0" marR="0" algn="ctr">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Implement any one measure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Implement any one measure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0435895"/>
                  </a:ext>
                </a:extLst>
              </a:tr>
              <a:tr h="877708">
                <a:tc gridSpan="3">
                  <a:txBody>
                    <a:bodyPr/>
                    <a:lstStyle/>
                    <a:p>
                      <a:pPr marL="0" marR="0" algn="l">
                        <a:lnSpc>
                          <a:spcPct val="115000"/>
                        </a:lnSpc>
                        <a:spcBef>
                          <a:spcPts val="0"/>
                        </a:spcBef>
                        <a:spcAft>
                          <a:spcPts val="0"/>
                        </a:spcAft>
                      </a:pPr>
                      <a:r>
                        <a:rPr lang="en-US" sz="2400" b="1" i="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Pacific eulachon, Pacific salmonids</a:t>
                      </a:r>
                    </a:p>
                    <a:p>
                      <a:pPr marL="0" marR="0" algn="l">
                        <a:lnSpc>
                          <a:spcPct val="115000"/>
                        </a:lnSpc>
                        <a:spcBef>
                          <a:spcPts val="0"/>
                        </a:spcBef>
                        <a:spcAft>
                          <a:spcPts val="0"/>
                        </a:spcAft>
                      </a:pPr>
                      <a:r>
                        <a:rPr lang="en-US" sz="2400" b="1" i="1"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Sturgeon, Smalltooth sawfish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548050"/>
                  </a:ext>
                </a:extLst>
              </a:tr>
            </a:tbl>
          </a:graphicData>
        </a:graphic>
      </p:graphicFrame>
    </p:spTree>
    <p:extLst>
      <p:ext uri="{BB962C8B-B14F-4D97-AF65-F5344CB8AC3E}">
        <p14:creationId xmlns:p14="http://schemas.microsoft.com/office/powerpoint/2010/main" val="1670700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762" y="443446"/>
            <a:ext cx="1096623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Runoff Mitigation Options for Carbaryl</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CA928789-A91E-4BE1-9FE2-A4E3075BEB48}" type="slidenum">
              <a:rPr lang="en-US" smtClean="0"/>
              <a:t>32</a:t>
            </a:fld>
            <a:endParaRPr lang="en-US" dirty="0"/>
          </a:p>
        </p:txBody>
      </p:sp>
      <p:graphicFrame>
        <p:nvGraphicFramePr>
          <p:cNvPr id="3" name="Table 2"/>
          <p:cNvGraphicFramePr>
            <a:graphicFrameLocks noGrp="1"/>
          </p:cNvGraphicFramePr>
          <p:nvPr/>
        </p:nvGraphicFramePr>
        <p:xfrm>
          <a:off x="463762" y="1243665"/>
          <a:ext cx="5427883" cy="4486656"/>
        </p:xfrm>
        <a:graphic>
          <a:graphicData uri="http://schemas.openxmlformats.org/drawingml/2006/table">
            <a:tbl>
              <a:tblPr firstRow="1" firstCol="1" bandRow="1"/>
              <a:tblGrid>
                <a:gridCol w="4056283">
                  <a:extLst>
                    <a:ext uri="{9D8B030D-6E8A-4147-A177-3AD203B41FA5}">
                      <a16:colId xmlns:a16="http://schemas.microsoft.com/office/drawing/2014/main" val="2926654534"/>
                    </a:ext>
                  </a:extLst>
                </a:gridCol>
                <a:gridCol w="1371600">
                  <a:extLst>
                    <a:ext uri="{9D8B030D-6E8A-4147-A177-3AD203B41FA5}">
                      <a16:colId xmlns:a16="http://schemas.microsoft.com/office/drawing/2014/main" val="1048817527"/>
                    </a:ext>
                  </a:extLst>
                </a:gridCol>
              </a:tblGrid>
              <a:tr h="227965">
                <a:tc>
                  <a:txBody>
                    <a:bodyPr/>
                    <a:lstStyle/>
                    <a:p>
                      <a:pPr marL="0" marR="0" algn="l">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Runoff/drainage mitigation option</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Points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66487519"/>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Vegetated filter strip</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 meter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5 meter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10 meter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20 meter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Inter-row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45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00235379"/>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Filter Strip</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27564962"/>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Contour buffer strips</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57916351"/>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Strip cropping</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1453946"/>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Contour farming</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11203159"/>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Alley cropping</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18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23496895"/>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Terrace</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19 </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03479046"/>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Mulching with natural materials</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20</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47233681"/>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No-till or reduced tillage</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47824822"/>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Grassed Waterways</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01690660"/>
                  </a:ext>
                </a:extLst>
              </a:tr>
            </a:tbl>
          </a:graphicData>
        </a:graphic>
      </p:graphicFrame>
      <p:graphicFrame>
        <p:nvGraphicFramePr>
          <p:cNvPr id="5" name="Table 4"/>
          <p:cNvGraphicFramePr>
            <a:graphicFrameLocks noGrp="1"/>
          </p:cNvGraphicFramePr>
          <p:nvPr/>
        </p:nvGraphicFramePr>
        <p:xfrm>
          <a:off x="6272280" y="1243665"/>
          <a:ext cx="5427883" cy="4486656"/>
        </p:xfrm>
        <a:graphic>
          <a:graphicData uri="http://schemas.openxmlformats.org/drawingml/2006/table">
            <a:tbl>
              <a:tblPr firstRow="1" firstCol="1" bandRow="1"/>
              <a:tblGrid>
                <a:gridCol w="4066674">
                  <a:extLst>
                    <a:ext uri="{9D8B030D-6E8A-4147-A177-3AD203B41FA5}">
                      <a16:colId xmlns:a16="http://schemas.microsoft.com/office/drawing/2014/main" val="2579230906"/>
                    </a:ext>
                  </a:extLst>
                </a:gridCol>
                <a:gridCol w="1361209">
                  <a:extLst>
                    <a:ext uri="{9D8B030D-6E8A-4147-A177-3AD203B41FA5}">
                      <a16:colId xmlns:a16="http://schemas.microsoft.com/office/drawing/2014/main" val="1568405932"/>
                    </a:ext>
                  </a:extLst>
                </a:gridCol>
              </a:tblGrid>
              <a:tr h="227965">
                <a:tc>
                  <a:txBody>
                    <a:bodyPr/>
                    <a:lstStyle/>
                    <a:p>
                      <a:pPr marL="0" marR="0" algn="l">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Runoff/drainage mitigation option</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Points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94869796"/>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Vegetated ditches</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1899196"/>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Field border</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23</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99629252"/>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Functional riparian system alongside water ways &gt; 10 meters wide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574486"/>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Riparian forest buffer 5-10 meters wide</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24</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68155671"/>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Retention pond</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95145301"/>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Water and sediment control basin</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26</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55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62539886"/>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Constructed wetland</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27</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8381625"/>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Irrigation and drainage tailwater recovery</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28</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55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26437606"/>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Small Area Applications &lt;0.1A</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29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82989902"/>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Hedgerow planting</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65016822"/>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Cover cropping</a:t>
                      </a:r>
                      <a:r>
                        <a:rPr lang="en-US" sz="1800" b="1" baseline="30000" dirty="0">
                          <a:effectLst/>
                          <a:latin typeface="Times New Roman" panose="02020603050405020304" pitchFamily="18" charset="0"/>
                          <a:ea typeface="Calibri" panose="020F0502020204030204" pitchFamily="34" charset="0"/>
                          <a:cs typeface="Times New Roman" panose="02020603050405020304" pitchFamily="18" charset="0"/>
                        </a:rPr>
                        <a:t>31</a:t>
                      </a:r>
                      <a:endParaRPr lang="en-US" sz="16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25248432"/>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Application area has a slope of less than 2%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26651792"/>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Surface roughening</a:t>
                      </a:r>
                      <a:r>
                        <a:rPr lang="en-US" sz="1600" b="1" baseline="30000" dirty="0">
                          <a:effectLst/>
                          <a:latin typeface="Times New Roman" panose="02020603050405020304" pitchFamily="18" charset="0"/>
                          <a:ea typeface="Calibri" panose="020F0502020204030204" pitchFamily="34" charset="0"/>
                          <a:cs typeface="Times New Roman" panose="02020603050405020304" pitchFamily="18" charset="0"/>
                        </a:rPr>
                        <a:t>32</a:t>
                      </a:r>
                      <a:endParaRPr lang="en-US" sz="14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95967596"/>
                  </a:ext>
                </a:extLst>
              </a:tr>
              <a:tr h="0">
                <a:tc>
                  <a:txBody>
                    <a:bodyPr/>
                    <a:lstStyle/>
                    <a:p>
                      <a:pPr marL="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Sediment basin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77336695"/>
                  </a:ext>
                </a:extLst>
              </a:tr>
            </a:tbl>
          </a:graphicData>
        </a:graphic>
      </p:graphicFrame>
      <p:sp>
        <p:nvSpPr>
          <p:cNvPr id="6" name="TextBox 5"/>
          <p:cNvSpPr txBox="1"/>
          <p:nvPr/>
        </p:nvSpPr>
        <p:spPr>
          <a:xfrm>
            <a:off x="6272280" y="5730321"/>
            <a:ext cx="2979821"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Footnotes upon request </a:t>
            </a:r>
          </a:p>
        </p:txBody>
      </p:sp>
    </p:spTree>
    <p:extLst>
      <p:ext uri="{BB962C8B-B14F-4D97-AF65-F5344CB8AC3E}">
        <p14:creationId xmlns:p14="http://schemas.microsoft.com/office/powerpoint/2010/main" val="174356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716" y="291392"/>
            <a:ext cx="7218947" cy="541421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042" y="1233864"/>
            <a:ext cx="7218945" cy="5414209"/>
          </a:xfrm>
          <a:prstGeom prst="rect">
            <a:avLst/>
          </a:prstGeom>
        </p:spPr>
      </p:pic>
      <p:sp>
        <p:nvSpPr>
          <p:cNvPr id="13" name="Rectangle 12"/>
          <p:cNvSpPr/>
          <p:nvPr/>
        </p:nvSpPr>
        <p:spPr>
          <a:xfrm>
            <a:off x="192506" y="868908"/>
            <a:ext cx="4523873" cy="2308324"/>
          </a:xfrm>
          <a:prstGeom prst="rect">
            <a:avLst/>
          </a:prstGeom>
        </p:spPr>
        <p:txBody>
          <a:bodyPr wrap="square">
            <a:spAutoFit/>
          </a:bodyPr>
          <a:lstStyle/>
          <a:p>
            <a:r>
              <a:rPr lang="en-US" sz="2400" b="1" dirty="0"/>
              <a:t>Localized Solutions for Pesticide Use in Diverse Cropping Systems:</a:t>
            </a:r>
          </a:p>
          <a:p>
            <a:endParaRPr lang="en-US" sz="2400" b="1" dirty="0"/>
          </a:p>
          <a:p>
            <a:r>
              <a:rPr lang="en-US" sz="2400" b="1" dirty="0"/>
              <a:t>Developing solutions for successful Endangered Species Act Implementation</a:t>
            </a:r>
          </a:p>
        </p:txBody>
      </p:sp>
      <p:pic>
        <p:nvPicPr>
          <p:cNvPr id="14" name="Picture 13"/>
          <p:cNvPicPr>
            <a:picLocks noChangeAspect="1"/>
          </p:cNvPicPr>
          <p:nvPr/>
        </p:nvPicPr>
        <p:blipFill>
          <a:blip r:embed="rId4"/>
          <a:stretch>
            <a:fillRect/>
          </a:stretch>
        </p:blipFill>
        <p:spPr>
          <a:xfrm>
            <a:off x="321092" y="3384883"/>
            <a:ext cx="1958567" cy="1771400"/>
          </a:xfrm>
          <a:prstGeom prst="rect">
            <a:avLst/>
          </a:prstGeom>
        </p:spPr>
      </p:pic>
    </p:spTree>
    <p:extLst>
      <p:ext uri="{BB962C8B-B14F-4D97-AF65-F5344CB8AC3E}">
        <p14:creationId xmlns:p14="http://schemas.microsoft.com/office/powerpoint/2010/main" val="301202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3342" y="5991559"/>
            <a:ext cx="2023878" cy="866441"/>
          </a:xfrm>
          <a:prstGeom prst="rect">
            <a:avLst/>
          </a:prstGeom>
        </p:spPr>
      </p:pic>
      <p:sp>
        <p:nvSpPr>
          <p:cNvPr id="4" name="Footer Placeholder 3"/>
          <p:cNvSpPr>
            <a:spLocks noGrp="1"/>
          </p:cNvSpPr>
          <p:nvPr>
            <p:ph type="ftr" sz="quarter" idx="11"/>
          </p:nvPr>
        </p:nvSpPr>
        <p:spPr>
          <a:xfrm>
            <a:off x="312820" y="6424777"/>
            <a:ext cx="7924800" cy="365125"/>
          </a:xfrm>
        </p:spPr>
        <p:txBody>
          <a:bodyPr/>
          <a:lstStyle/>
          <a:p>
            <a:r>
              <a:rPr lang="en-US" dirty="0"/>
              <a:t>U.S. Department of Commerce | National Oceanic and Atmospheric Administration | National Marine Fisheries Service</a:t>
            </a:r>
          </a:p>
        </p:txBody>
      </p:sp>
      <p:sp>
        <p:nvSpPr>
          <p:cNvPr id="5" name="Slide Number Placeholder 4"/>
          <p:cNvSpPr>
            <a:spLocks noGrp="1"/>
          </p:cNvSpPr>
          <p:nvPr>
            <p:ph type="sldNum" sz="quarter" idx="12"/>
          </p:nvPr>
        </p:nvSpPr>
        <p:spPr>
          <a:xfrm>
            <a:off x="144378" y="6424778"/>
            <a:ext cx="336885" cy="365125"/>
          </a:xfrm>
        </p:spPr>
        <p:txBody>
          <a:bodyPr/>
          <a:lstStyle/>
          <a:p>
            <a:fld id="{CA62ABE9-E073-4DC9-A7B3-565A6E4B995D}" type="slidenum">
              <a:rPr lang="en-US" smtClean="0"/>
              <a:t>34</a:t>
            </a:fld>
            <a:endParaRPr lang="en-US" dirty="0"/>
          </a:p>
        </p:txBody>
      </p:sp>
      <p:sp>
        <p:nvSpPr>
          <p:cNvPr id="9" name="TextBox 8"/>
          <p:cNvSpPr txBox="1"/>
          <p:nvPr/>
        </p:nvSpPr>
        <p:spPr>
          <a:xfrm>
            <a:off x="1729598" y="197086"/>
            <a:ext cx="9101281" cy="584775"/>
          </a:xfrm>
          <a:prstGeom prst="rect">
            <a:avLst/>
          </a:prstGeom>
          <a:noFill/>
        </p:spPr>
        <p:txBody>
          <a:bodyPr wrap="square" rtlCol="0">
            <a:spAutoFit/>
          </a:bodyPr>
          <a:lstStyle/>
          <a:p>
            <a:pPr algn="ctr"/>
            <a:r>
              <a:rPr lang="en-US" sz="3200" b="1" dirty="0"/>
              <a:t>Contacts at NMFS</a:t>
            </a:r>
          </a:p>
        </p:txBody>
      </p:sp>
      <p:sp>
        <p:nvSpPr>
          <p:cNvPr id="8" name="TextBox 7"/>
          <p:cNvSpPr txBox="1"/>
          <p:nvPr/>
        </p:nvSpPr>
        <p:spPr>
          <a:xfrm>
            <a:off x="656845" y="1072259"/>
            <a:ext cx="6364780" cy="5232202"/>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Tanya Dobrzynski</a:t>
            </a:r>
          </a:p>
          <a:p>
            <a:r>
              <a:rPr lang="en-US" sz="2000" dirty="0">
                <a:latin typeface="Cambria" panose="02040503050406030204" pitchFamily="18" charset="0"/>
                <a:ea typeface="Cambria" panose="02040503050406030204" pitchFamily="18" charset="0"/>
              </a:rPr>
              <a:t>Chief, NMFS Interagency Cooperation Division</a:t>
            </a:r>
          </a:p>
          <a:p>
            <a:r>
              <a:rPr lang="en-US" sz="2000" dirty="0">
                <a:latin typeface="Cambria" panose="02040503050406030204" pitchFamily="18" charset="0"/>
                <a:ea typeface="Cambria" panose="02040503050406030204" pitchFamily="18" charset="0"/>
              </a:rPr>
              <a:t>tanya.dobrzynski@noaa.gov</a:t>
            </a: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pPr lvl="2"/>
            <a:r>
              <a:rPr lang="en-US" sz="2000" b="1" dirty="0">
                <a:latin typeface="Cambria" panose="02040503050406030204" pitchFamily="18" charset="0"/>
                <a:ea typeface="Cambria" panose="02040503050406030204" pitchFamily="18" charset="0"/>
              </a:rPr>
              <a:t>Pesticide consultation contacts:</a:t>
            </a:r>
          </a:p>
          <a:p>
            <a:pPr lvl="2"/>
            <a:endParaRPr lang="en-US" sz="1000" dirty="0">
              <a:latin typeface="Cambria" panose="02040503050406030204" pitchFamily="18" charset="0"/>
              <a:ea typeface="Cambria" panose="02040503050406030204" pitchFamily="18" charset="0"/>
            </a:endParaRPr>
          </a:p>
          <a:p>
            <a:pPr lvl="2"/>
            <a:r>
              <a:rPr lang="en-US" sz="2000" dirty="0">
                <a:latin typeface="Cambria" panose="02040503050406030204" pitchFamily="18" charset="0"/>
                <a:ea typeface="Cambria" panose="02040503050406030204" pitchFamily="18" charset="0"/>
              </a:rPr>
              <a:t>	</a:t>
            </a:r>
            <a:r>
              <a:rPr lang="en-US" sz="2000" b="1" dirty="0">
                <a:latin typeface="Cambria" panose="02040503050406030204" pitchFamily="18" charset="0"/>
                <a:ea typeface="Cambria" panose="02040503050406030204" pitchFamily="18" charset="0"/>
              </a:rPr>
              <a:t>Ryan DeWitt, M.E.S.</a:t>
            </a:r>
          </a:p>
          <a:p>
            <a:pPr lvl="2"/>
            <a:r>
              <a:rPr lang="en-US" sz="2000" dirty="0">
                <a:latin typeface="Cambria" panose="02040503050406030204" pitchFamily="18" charset="0"/>
                <a:ea typeface="Cambria" panose="02040503050406030204" pitchFamily="18" charset="0"/>
              </a:rPr>
              <a:t>	ryan.dewitt@noaa.gov</a:t>
            </a:r>
          </a:p>
          <a:p>
            <a:pPr lvl="2"/>
            <a:endParaRPr lang="en-US" sz="2000" dirty="0">
              <a:latin typeface="Cambria" panose="02040503050406030204" pitchFamily="18" charset="0"/>
              <a:ea typeface="Cambria" panose="02040503050406030204" pitchFamily="18" charset="0"/>
            </a:endParaRPr>
          </a:p>
          <a:p>
            <a:pPr lvl="2"/>
            <a:r>
              <a:rPr lang="en-US" sz="2000" b="1" dirty="0">
                <a:latin typeface="Cambria" panose="02040503050406030204" pitchFamily="18" charset="0"/>
                <a:ea typeface="Cambria" panose="02040503050406030204" pitchFamily="18" charset="0"/>
              </a:rPr>
              <a:t>	Tony Hawkes, Ph.D.</a:t>
            </a:r>
          </a:p>
          <a:p>
            <a:pPr lvl="2"/>
            <a:r>
              <a:rPr lang="en-US" sz="2000" dirty="0">
                <a:latin typeface="Cambria" panose="02040503050406030204" pitchFamily="18" charset="0"/>
                <a:ea typeface="Cambria" panose="02040503050406030204" pitchFamily="18" charset="0"/>
              </a:rPr>
              <a:t>	tony.hawkes@noaa.gov</a:t>
            </a:r>
          </a:p>
          <a:p>
            <a:pPr lvl="2"/>
            <a:r>
              <a:rPr lang="en-US" sz="2000" dirty="0">
                <a:latin typeface="Cambria" panose="02040503050406030204" pitchFamily="18" charset="0"/>
                <a:ea typeface="Cambria" panose="02040503050406030204" pitchFamily="18" charset="0"/>
              </a:rPr>
              <a:t>	</a:t>
            </a:r>
          </a:p>
          <a:p>
            <a:pPr lvl="2"/>
            <a:r>
              <a:rPr lang="en-US" sz="2000" dirty="0">
                <a:latin typeface="Cambria" panose="02040503050406030204" pitchFamily="18" charset="0"/>
                <a:ea typeface="Cambria" panose="02040503050406030204" pitchFamily="18" charset="0"/>
              </a:rPr>
              <a:t>	</a:t>
            </a:r>
            <a:r>
              <a:rPr lang="en-US" sz="2000" b="1" dirty="0">
                <a:latin typeface="Cambria" panose="02040503050406030204" pitchFamily="18" charset="0"/>
                <a:ea typeface="Cambria" panose="02040503050406030204" pitchFamily="18" charset="0"/>
              </a:rPr>
              <a:t>David Baldwin, Ph.D.</a:t>
            </a:r>
          </a:p>
          <a:p>
            <a:pPr lvl="2"/>
            <a:r>
              <a:rPr lang="en-US" sz="2000" dirty="0">
                <a:latin typeface="Cambria" panose="02040503050406030204" pitchFamily="18" charset="0"/>
                <a:ea typeface="Cambria" panose="02040503050406030204" pitchFamily="18" charset="0"/>
              </a:rPr>
              <a:t>	david.baldwin@noaa.gov</a:t>
            </a:r>
          </a:p>
          <a:p>
            <a:pPr lvl="2"/>
            <a:r>
              <a:rPr lang="en-US" sz="2000" dirty="0">
                <a:latin typeface="Cambria" panose="02040503050406030204" pitchFamily="18" charset="0"/>
                <a:ea typeface="Cambria" panose="02040503050406030204" pitchFamily="18" charset="0"/>
              </a:rPr>
              <a:t>	</a:t>
            </a:r>
          </a:p>
          <a:p>
            <a:pPr lvl="2"/>
            <a:r>
              <a:rPr lang="en-US" sz="20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	</a:t>
            </a:r>
          </a:p>
        </p:txBody>
      </p:sp>
      <p:pic>
        <p:nvPicPr>
          <p:cNvPr id="10" name="Picture 2" descr="Northwest salmon fisheries may have to share with killer whales -  oregonlive.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4088" y="1603234"/>
            <a:ext cx="3849930" cy="4268009"/>
          </a:xfrm>
          <a:prstGeom prst="rect">
            <a:avLst/>
          </a:prstGeom>
          <a:noFill/>
          <a:ln>
            <a:solidFill>
              <a:schemeClr val="tx1"/>
            </a:solidFill>
          </a:ln>
        </p:spPr>
      </p:pic>
    </p:spTree>
    <p:extLst>
      <p:ext uri="{BB962C8B-B14F-4D97-AF65-F5344CB8AC3E}">
        <p14:creationId xmlns:p14="http://schemas.microsoft.com/office/powerpoint/2010/main" val="1986774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729598" y="197086"/>
            <a:ext cx="9101281" cy="584775"/>
          </a:xfrm>
          <a:prstGeom prst="rect">
            <a:avLst/>
          </a:prstGeom>
          <a:noFill/>
        </p:spPr>
        <p:txBody>
          <a:bodyPr wrap="square" rtlCol="0">
            <a:spAutoFit/>
          </a:bodyPr>
          <a:lstStyle/>
          <a:p>
            <a:pPr algn="ctr"/>
            <a:r>
              <a:rPr lang="en-US" sz="3200" b="1" dirty="0"/>
              <a:t>“Section 7” of the Endangered Species Act</a:t>
            </a:r>
            <a:endParaRPr lang="en-US" sz="3600" b="1" dirty="0"/>
          </a:p>
        </p:txBody>
      </p:sp>
      <p:sp>
        <p:nvSpPr>
          <p:cNvPr id="3" name="TextBox 2"/>
          <p:cNvSpPr txBox="1"/>
          <p:nvPr/>
        </p:nvSpPr>
        <p:spPr>
          <a:xfrm>
            <a:off x="982837" y="886696"/>
            <a:ext cx="10594801" cy="1569660"/>
          </a:xfrm>
          <a:prstGeom prst="rect">
            <a:avLst/>
          </a:prstGeom>
          <a:noFill/>
        </p:spPr>
        <p:txBody>
          <a:bodyPr wrap="square" rtlCol="0">
            <a:spAutoFit/>
          </a:bodyPr>
          <a:lstStyle/>
          <a:p>
            <a:r>
              <a:rPr lang="en-US" sz="3200" dirty="0"/>
              <a:t>Requires federal agencies to insure that any federal Action authorized, funded, or carried out is not likely to jeopardize </a:t>
            </a:r>
          </a:p>
          <a:p>
            <a:r>
              <a:rPr lang="en-US" sz="3200" dirty="0"/>
              <a:t>ESA-listed species/habitats.</a:t>
            </a:r>
          </a:p>
        </p:txBody>
      </p:sp>
      <p:sp>
        <p:nvSpPr>
          <p:cNvPr id="4" name="Rectangle 3"/>
          <p:cNvSpPr/>
          <p:nvPr/>
        </p:nvSpPr>
        <p:spPr>
          <a:xfrm>
            <a:off x="7620000" y="2673098"/>
            <a:ext cx="4390943" cy="3970318"/>
          </a:xfrm>
          <a:prstGeom prst="rect">
            <a:avLst/>
          </a:prstGeom>
        </p:spPr>
        <p:txBody>
          <a:bodyPr wrap="square">
            <a:spAutoFit/>
          </a:bodyPr>
          <a:lstStyle/>
          <a:p>
            <a:r>
              <a:rPr lang="en-US" b="1" dirty="0"/>
              <a:t>Example: </a:t>
            </a:r>
          </a:p>
          <a:p>
            <a:r>
              <a:rPr lang="en-US" dirty="0"/>
              <a:t>Bellingham Shipping Terminal Modernization</a:t>
            </a:r>
          </a:p>
          <a:p>
            <a:endParaRPr lang="en-US" dirty="0"/>
          </a:p>
          <a:p>
            <a:r>
              <a:rPr lang="en-US" b="1" dirty="0"/>
              <a:t>The Action:</a:t>
            </a:r>
          </a:p>
          <a:p>
            <a:r>
              <a:rPr lang="en-US" dirty="0"/>
              <a:t>Replacement of piles, dredging ~ 22,000 yards, etc.</a:t>
            </a:r>
          </a:p>
          <a:p>
            <a:endParaRPr lang="en-US" dirty="0"/>
          </a:p>
          <a:p>
            <a:r>
              <a:rPr lang="en-US" b="1" dirty="0"/>
              <a:t>Federal Agency: </a:t>
            </a:r>
          </a:p>
          <a:p>
            <a:r>
              <a:rPr lang="en-US" dirty="0"/>
              <a:t>U.S. Department of Transportation funding</a:t>
            </a:r>
          </a:p>
          <a:p>
            <a:endParaRPr lang="en-US" dirty="0"/>
          </a:p>
          <a:p>
            <a:r>
              <a:rPr lang="en-US" b="1" dirty="0"/>
              <a:t>ESA-mitigation: </a:t>
            </a:r>
          </a:p>
          <a:p>
            <a:r>
              <a:rPr lang="en-US" dirty="0"/>
              <a:t>In-water work window (when out-migrating salmonids are less likely to be present), runoff reduction e.g. wattles, silt fences, etc.</a:t>
            </a:r>
          </a:p>
        </p:txBody>
      </p:sp>
      <p:pic>
        <p:nvPicPr>
          <p:cNvPr id="5" name="Picture 4"/>
          <p:cNvPicPr>
            <a:picLocks noChangeAspect="1"/>
          </p:cNvPicPr>
          <p:nvPr/>
        </p:nvPicPr>
        <p:blipFill>
          <a:blip r:embed="rId2"/>
          <a:stretch>
            <a:fillRect/>
          </a:stretch>
        </p:blipFill>
        <p:spPr>
          <a:xfrm>
            <a:off x="285750" y="2673098"/>
            <a:ext cx="7187495" cy="3993053"/>
          </a:xfrm>
          <a:prstGeom prst="rect">
            <a:avLst/>
          </a:prstGeom>
          <a:ln>
            <a:solidFill>
              <a:schemeClr val="tx1"/>
            </a:solidFill>
          </a:ln>
        </p:spPr>
      </p:pic>
    </p:spTree>
    <p:extLst>
      <p:ext uri="{BB962C8B-B14F-4D97-AF65-F5344CB8AC3E}">
        <p14:creationId xmlns:p14="http://schemas.microsoft.com/office/powerpoint/2010/main" val="778828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729598" y="197086"/>
            <a:ext cx="9101281" cy="584775"/>
          </a:xfrm>
          <a:prstGeom prst="rect">
            <a:avLst/>
          </a:prstGeom>
          <a:noFill/>
        </p:spPr>
        <p:txBody>
          <a:bodyPr wrap="square" rtlCol="0">
            <a:spAutoFit/>
          </a:bodyPr>
          <a:lstStyle/>
          <a:p>
            <a:pPr algn="ctr"/>
            <a:r>
              <a:rPr lang="en-US" sz="3200" b="1" dirty="0"/>
              <a:t>“Section 7” of the Endangered Species Act</a:t>
            </a:r>
            <a:endParaRPr lang="en-US" sz="3600" b="1" dirty="0"/>
          </a:p>
        </p:txBody>
      </p:sp>
      <p:sp>
        <p:nvSpPr>
          <p:cNvPr id="3" name="TextBox 2"/>
          <p:cNvSpPr txBox="1"/>
          <p:nvPr/>
        </p:nvSpPr>
        <p:spPr>
          <a:xfrm>
            <a:off x="982837" y="886696"/>
            <a:ext cx="10594801" cy="1569660"/>
          </a:xfrm>
          <a:prstGeom prst="rect">
            <a:avLst/>
          </a:prstGeom>
          <a:noFill/>
        </p:spPr>
        <p:txBody>
          <a:bodyPr wrap="square" rtlCol="0">
            <a:spAutoFit/>
          </a:bodyPr>
          <a:lstStyle/>
          <a:p>
            <a:r>
              <a:rPr lang="en-US" sz="3200" dirty="0"/>
              <a:t>Requires federal agencies to insure that any federal Action authorized, funded, or carried out is not likely to jeopardize </a:t>
            </a:r>
          </a:p>
          <a:p>
            <a:r>
              <a:rPr lang="en-US" sz="3200" dirty="0"/>
              <a:t>ESA-listed species/habitats.</a:t>
            </a:r>
          </a:p>
        </p:txBody>
      </p:sp>
      <p:sp>
        <p:nvSpPr>
          <p:cNvPr id="4" name="Rectangle 3"/>
          <p:cNvSpPr/>
          <p:nvPr/>
        </p:nvSpPr>
        <p:spPr>
          <a:xfrm>
            <a:off x="6182378" y="2685571"/>
            <a:ext cx="5693099" cy="3693319"/>
          </a:xfrm>
          <a:prstGeom prst="rect">
            <a:avLst/>
          </a:prstGeom>
        </p:spPr>
        <p:txBody>
          <a:bodyPr wrap="square">
            <a:spAutoFit/>
          </a:bodyPr>
          <a:lstStyle/>
          <a:p>
            <a:r>
              <a:rPr lang="en-US" b="1" dirty="0"/>
              <a:t>Example: </a:t>
            </a:r>
          </a:p>
          <a:p>
            <a:r>
              <a:rPr lang="en-US" dirty="0"/>
              <a:t>FIFRA Pesticide Registration</a:t>
            </a:r>
          </a:p>
          <a:p>
            <a:endParaRPr lang="en-US" dirty="0"/>
          </a:p>
          <a:p>
            <a:r>
              <a:rPr lang="en-US" b="1" dirty="0"/>
              <a:t>The Action:</a:t>
            </a:r>
          </a:p>
          <a:p>
            <a:r>
              <a:rPr lang="en-US" dirty="0"/>
              <a:t>Registration of pesticides as described on product labels (Directions for Use)</a:t>
            </a:r>
          </a:p>
          <a:p>
            <a:endParaRPr lang="en-US" dirty="0"/>
          </a:p>
          <a:p>
            <a:r>
              <a:rPr lang="en-US" b="1" dirty="0"/>
              <a:t>Federal Agency: </a:t>
            </a:r>
          </a:p>
          <a:p>
            <a:r>
              <a:rPr lang="en-US" dirty="0"/>
              <a:t>Environmental Protection Agency approval needed</a:t>
            </a:r>
          </a:p>
          <a:p>
            <a:endParaRPr lang="en-US" dirty="0"/>
          </a:p>
          <a:p>
            <a:r>
              <a:rPr lang="en-US" b="1" dirty="0"/>
              <a:t>ESA-mitigation: </a:t>
            </a:r>
            <a:endParaRPr lang="en-US" dirty="0"/>
          </a:p>
          <a:p>
            <a:r>
              <a:rPr lang="en-US" dirty="0"/>
              <a:t>Mitigations measures to reduce the off-field transport of pesticides via drift and runoff. E.g. vegetative filter strip</a:t>
            </a:r>
          </a:p>
        </p:txBody>
      </p:sp>
      <p:pic>
        <p:nvPicPr>
          <p:cNvPr id="5" name="Picture 4"/>
          <p:cNvPicPr>
            <a:picLocks noChangeAspect="1"/>
          </p:cNvPicPr>
          <p:nvPr/>
        </p:nvPicPr>
        <p:blipFill>
          <a:blip r:embed="rId2"/>
          <a:stretch>
            <a:fillRect/>
          </a:stretch>
        </p:blipFill>
        <p:spPr>
          <a:xfrm>
            <a:off x="501014" y="2685571"/>
            <a:ext cx="5324135" cy="3693319"/>
          </a:xfrm>
          <a:prstGeom prst="rect">
            <a:avLst/>
          </a:prstGeom>
          <a:ln>
            <a:solidFill>
              <a:schemeClr val="tx1"/>
            </a:solidFill>
          </a:ln>
        </p:spPr>
      </p:pic>
    </p:spTree>
    <p:extLst>
      <p:ext uri="{BB962C8B-B14F-4D97-AF65-F5344CB8AC3E}">
        <p14:creationId xmlns:p14="http://schemas.microsoft.com/office/powerpoint/2010/main" val="428822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132" y="906751"/>
            <a:ext cx="1722738" cy="1722738"/>
          </a:xfrm>
          <a:prstGeom prst="rect">
            <a:avLst/>
          </a:prstGeom>
        </p:spPr>
      </p:pic>
      <p:grpSp>
        <p:nvGrpSpPr>
          <p:cNvPr id="9" name="Group 8"/>
          <p:cNvGrpSpPr/>
          <p:nvPr/>
        </p:nvGrpSpPr>
        <p:grpSpPr>
          <a:xfrm>
            <a:off x="4384213" y="4516215"/>
            <a:ext cx="1803445" cy="1803445"/>
            <a:chOff x="5581650" y="1012792"/>
            <a:chExt cx="2552700" cy="2552700"/>
          </a:xfrm>
        </p:grpSpPr>
        <p:sp>
          <p:nvSpPr>
            <p:cNvPr id="8" name="Oval 7"/>
            <p:cNvSpPr/>
            <p:nvPr/>
          </p:nvSpPr>
          <p:spPr>
            <a:xfrm>
              <a:off x="5581650" y="1012792"/>
              <a:ext cx="2552700" cy="25527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7850" y="1088992"/>
              <a:ext cx="2400300" cy="2400300"/>
            </a:xfrm>
            <a:prstGeom prst="rect">
              <a:avLst/>
            </a:prstGeom>
          </p:spPr>
        </p:pic>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6184" y="4521614"/>
            <a:ext cx="1510213" cy="1803446"/>
          </a:xfrm>
          <a:prstGeom prst="rect">
            <a:avLst/>
          </a:prstGeom>
        </p:spPr>
      </p:pic>
      <p:cxnSp>
        <p:nvCxnSpPr>
          <p:cNvPr id="11" name="Straight Arrow Connector 10"/>
          <p:cNvCxnSpPr/>
          <p:nvPr/>
        </p:nvCxnSpPr>
        <p:spPr>
          <a:xfrm>
            <a:off x="2175354" y="1768120"/>
            <a:ext cx="457427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6946514" y="823152"/>
            <a:ext cx="2086978" cy="2118441"/>
          </a:xfrm>
          <a:prstGeom prst="rect">
            <a:avLst/>
          </a:prstGeom>
          <a:ln w="15875">
            <a:solidFill>
              <a:schemeClr val="tx1"/>
            </a:solidFill>
          </a:ln>
        </p:spPr>
      </p:pic>
      <p:sp>
        <p:nvSpPr>
          <p:cNvPr id="15" name="TextBox 14"/>
          <p:cNvSpPr txBox="1"/>
          <p:nvPr/>
        </p:nvSpPr>
        <p:spPr>
          <a:xfrm>
            <a:off x="2175354" y="1135612"/>
            <a:ext cx="4489510" cy="584775"/>
          </a:xfrm>
          <a:prstGeom prst="rect">
            <a:avLst/>
          </a:prstGeom>
          <a:noFill/>
        </p:spPr>
        <p:txBody>
          <a:bodyPr wrap="square" rtlCol="0">
            <a:spAutoFit/>
          </a:bodyPr>
          <a:lstStyle/>
          <a:p>
            <a:pPr algn="ctr"/>
            <a:r>
              <a:rPr lang="en-US" sz="3200" b="1" dirty="0"/>
              <a:t>FIFRA Registration</a:t>
            </a:r>
            <a:endParaRPr lang="en-US" sz="3600" b="1" dirty="0"/>
          </a:p>
        </p:txBody>
      </p:sp>
      <p:cxnSp>
        <p:nvCxnSpPr>
          <p:cNvPr id="18" name="Straight Arrow Connector 17"/>
          <p:cNvCxnSpPr/>
          <p:nvPr/>
        </p:nvCxnSpPr>
        <p:spPr>
          <a:xfrm>
            <a:off x="3504089" y="2092869"/>
            <a:ext cx="717596" cy="164303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384213" y="2053239"/>
            <a:ext cx="571425" cy="16442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39458" y="3817183"/>
            <a:ext cx="4489510" cy="584775"/>
          </a:xfrm>
          <a:prstGeom prst="rect">
            <a:avLst/>
          </a:prstGeom>
          <a:noFill/>
        </p:spPr>
        <p:txBody>
          <a:bodyPr wrap="square" rtlCol="0">
            <a:spAutoFit/>
          </a:bodyPr>
          <a:lstStyle/>
          <a:p>
            <a:pPr algn="ctr"/>
            <a:r>
              <a:rPr lang="en-US" sz="3200" b="1" dirty="0">
                <a:solidFill>
                  <a:srgbClr val="0070C0"/>
                </a:solidFill>
              </a:rPr>
              <a:t>ESA Consultation</a:t>
            </a:r>
            <a:endParaRPr lang="en-US" sz="3600" b="1" dirty="0">
              <a:solidFill>
                <a:srgbClr val="0070C0"/>
              </a:solidFill>
            </a:endParaRPr>
          </a:p>
        </p:txBody>
      </p:sp>
      <p:sp>
        <p:nvSpPr>
          <p:cNvPr id="29" name="TextBox 28"/>
          <p:cNvSpPr txBox="1"/>
          <p:nvPr/>
        </p:nvSpPr>
        <p:spPr>
          <a:xfrm>
            <a:off x="7436381" y="2991640"/>
            <a:ext cx="4489510" cy="523220"/>
          </a:xfrm>
          <a:prstGeom prst="rect">
            <a:avLst/>
          </a:prstGeom>
          <a:noFill/>
        </p:spPr>
        <p:txBody>
          <a:bodyPr wrap="square" rtlCol="0">
            <a:spAutoFit/>
          </a:bodyPr>
          <a:lstStyle/>
          <a:p>
            <a:r>
              <a:rPr lang="en-US" sz="2800" b="1" dirty="0"/>
              <a:t>General label changes</a:t>
            </a:r>
          </a:p>
        </p:txBody>
      </p:sp>
      <p:sp>
        <p:nvSpPr>
          <p:cNvPr id="30" name="TextBox 29"/>
          <p:cNvSpPr txBox="1"/>
          <p:nvPr/>
        </p:nvSpPr>
        <p:spPr>
          <a:xfrm>
            <a:off x="7436381" y="3435917"/>
            <a:ext cx="4489510" cy="523220"/>
          </a:xfrm>
          <a:prstGeom prst="rect">
            <a:avLst/>
          </a:prstGeom>
          <a:noFill/>
        </p:spPr>
        <p:txBody>
          <a:bodyPr wrap="square" rtlCol="0">
            <a:spAutoFit/>
          </a:bodyPr>
          <a:lstStyle/>
          <a:p>
            <a:r>
              <a:rPr lang="en-US" sz="2800" b="1" dirty="0">
                <a:solidFill>
                  <a:srgbClr val="0070C0"/>
                </a:solidFill>
              </a:rPr>
              <a:t>ESA-specific label changes</a:t>
            </a:r>
          </a:p>
        </p:txBody>
      </p:sp>
    </p:spTree>
    <p:extLst>
      <p:ext uri="{BB962C8B-B14F-4D97-AF65-F5344CB8AC3E}">
        <p14:creationId xmlns:p14="http://schemas.microsoft.com/office/powerpoint/2010/main" val="3914762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7" name="TextBox 6"/>
          <p:cNvSpPr txBox="1"/>
          <p:nvPr/>
        </p:nvSpPr>
        <p:spPr>
          <a:xfrm>
            <a:off x="636328" y="197086"/>
            <a:ext cx="11009572" cy="584775"/>
          </a:xfrm>
          <a:prstGeom prst="rect">
            <a:avLst/>
          </a:prstGeom>
          <a:noFill/>
        </p:spPr>
        <p:txBody>
          <a:bodyPr wrap="square" rtlCol="0">
            <a:spAutoFit/>
          </a:bodyPr>
          <a:lstStyle/>
          <a:p>
            <a:pPr algn="ctr"/>
            <a:r>
              <a:rPr lang="en-US" sz="3200" b="1" dirty="0"/>
              <a:t>How do you know if ESA-protections are built into the label?</a:t>
            </a:r>
            <a:endParaRPr lang="en-US" sz="3600" b="1" dirty="0"/>
          </a:p>
        </p:txBody>
      </p:sp>
      <p:pic>
        <p:nvPicPr>
          <p:cNvPr id="3" name="Picture 2"/>
          <p:cNvPicPr>
            <a:picLocks noChangeAspect="1"/>
          </p:cNvPicPr>
          <p:nvPr/>
        </p:nvPicPr>
        <p:blipFill>
          <a:blip r:embed="rId3"/>
          <a:stretch>
            <a:fillRect/>
          </a:stretch>
        </p:blipFill>
        <p:spPr>
          <a:xfrm>
            <a:off x="2561160" y="1648538"/>
            <a:ext cx="3579954" cy="4614038"/>
          </a:xfrm>
          <a:prstGeom prst="rect">
            <a:avLst/>
          </a:prstGeom>
          <a:ln w="12700">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6779708" y="1816778"/>
            <a:ext cx="5216747" cy="2554545"/>
          </a:xfrm>
          <a:prstGeom prst="rect">
            <a:avLst/>
          </a:prstGeom>
          <a:noFill/>
        </p:spPr>
        <p:txBody>
          <a:bodyPr wrap="square" rtlCol="0">
            <a:spAutoFit/>
          </a:bodyPr>
          <a:lstStyle/>
          <a:p>
            <a:r>
              <a:rPr lang="en-US" sz="3200" dirty="0"/>
              <a:t>BPA Habitat Improvement Program (HIP, 2023)</a:t>
            </a:r>
          </a:p>
          <a:p>
            <a:endParaRPr lang="en-US" sz="3200" dirty="0"/>
          </a:p>
          <a:p>
            <a:r>
              <a:rPr lang="en-US" sz="3200" dirty="0"/>
              <a:t>BLM Vegetative Management Program (2024)</a:t>
            </a:r>
            <a:endParaRPr lang="en-US" sz="3600" dirty="0"/>
          </a:p>
        </p:txBody>
      </p:sp>
      <p:pic>
        <p:nvPicPr>
          <p:cNvPr id="2" name="Picture 1"/>
          <p:cNvPicPr>
            <a:picLocks noChangeAspect="1"/>
          </p:cNvPicPr>
          <p:nvPr/>
        </p:nvPicPr>
        <p:blipFill>
          <a:blip r:embed="rId4"/>
          <a:stretch>
            <a:fillRect/>
          </a:stretch>
        </p:blipFill>
        <p:spPr>
          <a:xfrm rot="16200000">
            <a:off x="-44580" y="1555404"/>
            <a:ext cx="4572886" cy="3544286"/>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9370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5604"/>
          <a:stretch/>
        </p:blipFill>
        <p:spPr>
          <a:xfrm>
            <a:off x="0" y="-1"/>
            <a:ext cx="12192000" cy="6845969"/>
          </a:xfrm>
          <a:prstGeom prst="rect">
            <a:avLst/>
          </a:prstGeom>
        </p:spPr>
      </p:pic>
      <p:sp>
        <p:nvSpPr>
          <p:cNvPr id="4" name="Footer Placeholder 3"/>
          <p:cNvSpPr>
            <a:spLocks noGrp="1"/>
          </p:cNvSpPr>
          <p:nvPr>
            <p:ph type="ftr" sz="quarter" idx="11"/>
          </p:nvPr>
        </p:nvSpPr>
        <p:spPr>
          <a:xfrm>
            <a:off x="312820" y="6424777"/>
            <a:ext cx="7924800" cy="365125"/>
          </a:xfrm>
        </p:spPr>
        <p:txBody>
          <a:bodyPr/>
          <a:lstStyle/>
          <a:p>
            <a:r>
              <a:rPr lang="en-US" dirty="0"/>
              <a:t>U.S. Department of Commerce | National Oceanic and Atmospheric Administration | National Marine Fisheries Service</a:t>
            </a:r>
          </a:p>
        </p:txBody>
      </p:sp>
      <p:sp>
        <p:nvSpPr>
          <p:cNvPr id="5" name="Slide Number Placeholder 4"/>
          <p:cNvSpPr>
            <a:spLocks noGrp="1"/>
          </p:cNvSpPr>
          <p:nvPr>
            <p:ph type="sldNum" sz="quarter" idx="12"/>
          </p:nvPr>
        </p:nvSpPr>
        <p:spPr>
          <a:xfrm>
            <a:off x="144378" y="6424778"/>
            <a:ext cx="376617" cy="365125"/>
          </a:xfrm>
        </p:spPr>
        <p:txBody>
          <a:bodyPr/>
          <a:lstStyle/>
          <a:p>
            <a:fld id="{CA62ABE9-E073-4DC9-A7B3-565A6E4B995D}" type="slidenum">
              <a:rPr lang="en-US" smtClean="0"/>
              <a:t>8</a:t>
            </a:fld>
            <a:endParaRPr lang="en-US" dirty="0"/>
          </a:p>
        </p:txBody>
      </p:sp>
      <p:sp>
        <p:nvSpPr>
          <p:cNvPr id="16" name="TextBox 15"/>
          <p:cNvSpPr txBox="1"/>
          <p:nvPr/>
        </p:nvSpPr>
        <p:spPr>
          <a:xfrm>
            <a:off x="332685" y="285007"/>
            <a:ext cx="10959091" cy="2862322"/>
          </a:xfrm>
          <a:prstGeom prst="rect">
            <a:avLst/>
          </a:prstGeom>
          <a:solidFill>
            <a:schemeClr val="bg1">
              <a:lumMod val="95000"/>
              <a:alpha val="90000"/>
            </a:schemeClr>
          </a:solidFill>
          <a:effectLst>
            <a:softEdge rad="76200"/>
          </a:effectLst>
        </p:spPr>
        <p:txBody>
          <a:bodyPr wrap="square" rtlCol="0">
            <a:spAutoFit/>
          </a:bodyPr>
          <a:lstStyle/>
          <a:p>
            <a:endParaRPr lang="en-US" sz="1000" b="1" dirty="0"/>
          </a:p>
          <a:p>
            <a:r>
              <a:rPr lang="en-US" sz="3200" b="1" dirty="0"/>
              <a:t> New framework for ESA-based mitigation</a:t>
            </a:r>
          </a:p>
          <a:p>
            <a:pPr marL="457200" indent="-457200">
              <a:buFont typeface="Arial" panose="020B0604020202020204" pitchFamily="34" charset="0"/>
              <a:buChar char="•"/>
            </a:pPr>
            <a:r>
              <a:rPr lang="en-US" sz="3200" dirty="0"/>
              <a:t>Geographically specific “Pesticide Use Limitation Areas”</a:t>
            </a:r>
          </a:p>
          <a:p>
            <a:pPr marL="457200" indent="-457200">
              <a:buFont typeface="Arial" panose="020B0604020202020204" pitchFamily="34" charset="0"/>
              <a:buChar char="•"/>
            </a:pPr>
            <a:r>
              <a:rPr lang="en-US" sz="3200" dirty="0"/>
              <a:t>List of mitigation options to choose from:</a:t>
            </a:r>
          </a:p>
          <a:p>
            <a:pPr marL="2286000" lvl="4" indent="-457200">
              <a:buFont typeface="Arial" panose="020B0604020202020204" pitchFamily="34" charset="0"/>
              <a:buChar char="•"/>
            </a:pPr>
            <a:r>
              <a:rPr lang="en-US" sz="3200" dirty="0"/>
              <a:t>Drift</a:t>
            </a:r>
          </a:p>
          <a:p>
            <a:pPr marL="2286000" lvl="4" indent="-457200">
              <a:buFont typeface="Arial" panose="020B0604020202020204" pitchFamily="34" charset="0"/>
              <a:buChar char="•"/>
            </a:pPr>
            <a:r>
              <a:rPr lang="en-US" sz="3200" dirty="0"/>
              <a:t>Runoff</a:t>
            </a:r>
          </a:p>
          <a:p>
            <a:endParaRPr lang="en-US" sz="1000" b="1" dirty="0"/>
          </a:p>
        </p:txBody>
      </p:sp>
    </p:spTree>
    <p:extLst>
      <p:ext uri="{BB962C8B-B14F-4D97-AF65-F5344CB8AC3E}">
        <p14:creationId xmlns:p14="http://schemas.microsoft.com/office/powerpoint/2010/main" val="4111027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2507" y="160413"/>
            <a:ext cx="7161594" cy="584775"/>
          </a:xfrm>
          <a:prstGeom prst="rect">
            <a:avLst/>
          </a:prstGeom>
          <a:noFill/>
        </p:spPr>
        <p:txBody>
          <a:bodyPr wrap="square" rtlCol="0">
            <a:spAutoFit/>
          </a:bodyPr>
          <a:lstStyle/>
          <a:p>
            <a:pPr algn="ctr"/>
            <a:r>
              <a:rPr lang="en-US" sz="3200" b="1" dirty="0"/>
              <a:t>The Approach to Mitigation is Evolving </a:t>
            </a:r>
          </a:p>
        </p:txBody>
      </p:sp>
      <p:sp>
        <p:nvSpPr>
          <p:cNvPr id="10" name="TextBox 9"/>
          <p:cNvSpPr txBox="1"/>
          <p:nvPr/>
        </p:nvSpPr>
        <p:spPr>
          <a:xfrm>
            <a:off x="662650" y="2223682"/>
            <a:ext cx="1834587" cy="954107"/>
          </a:xfrm>
          <a:prstGeom prst="rect">
            <a:avLst/>
          </a:prstGeom>
          <a:noFill/>
        </p:spPr>
        <p:txBody>
          <a:bodyPr wrap="square" rtlCol="0">
            <a:spAutoFit/>
          </a:bodyPr>
          <a:lstStyle/>
          <a:p>
            <a:pPr algn="ctr"/>
            <a:r>
              <a:rPr lang="en-US" sz="2800" dirty="0"/>
              <a:t>Bromoxynil</a:t>
            </a:r>
          </a:p>
          <a:p>
            <a:pPr algn="ctr"/>
            <a:r>
              <a:rPr lang="en-US" sz="2800" dirty="0"/>
              <a:t>Prometryn</a:t>
            </a:r>
          </a:p>
        </p:txBody>
      </p:sp>
      <p:cxnSp>
        <p:nvCxnSpPr>
          <p:cNvPr id="4" name="Straight Connector 3"/>
          <p:cNvCxnSpPr/>
          <p:nvPr/>
        </p:nvCxnSpPr>
        <p:spPr>
          <a:xfrm>
            <a:off x="700269" y="4062716"/>
            <a:ext cx="1066607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04191" y="4936080"/>
            <a:ext cx="2422654" cy="954107"/>
          </a:xfrm>
          <a:prstGeom prst="rect">
            <a:avLst/>
          </a:prstGeom>
          <a:noFill/>
        </p:spPr>
        <p:txBody>
          <a:bodyPr wrap="square" rtlCol="0">
            <a:spAutoFit/>
          </a:bodyPr>
          <a:lstStyle/>
          <a:p>
            <a:pPr algn="ctr"/>
            <a:r>
              <a:rPr lang="en-US" sz="2800" dirty="0"/>
              <a:t>1,3-D (Telone)</a:t>
            </a:r>
          </a:p>
          <a:p>
            <a:pPr algn="ctr"/>
            <a:r>
              <a:rPr lang="en-US" sz="2800" dirty="0"/>
              <a:t>Metolachlor</a:t>
            </a:r>
          </a:p>
        </p:txBody>
      </p:sp>
      <p:sp>
        <p:nvSpPr>
          <p:cNvPr id="14" name="TextBox 13"/>
          <p:cNvSpPr txBox="1"/>
          <p:nvPr/>
        </p:nvSpPr>
        <p:spPr>
          <a:xfrm>
            <a:off x="3632362" y="1822487"/>
            <a:ext cx="2105412" cy="1384995"/>
          </a:xfrm>
          <a:prstGeom prst="rect">
            <a:avLst/>
          </a:prstGeom>
          <a:noFill/>
        </p:spPr>
        <p:txBody>
          <a:bodyPr wrap="square" rtlCol="0">
            <a:spAutoFit/>
          </a:bodyPr>
          <a:lstStyle/>
          <a:p>
            <a:pPr algn="ctr"/>
            <a:r>
              <a:rPr lang="en-US" sz="2800" dirty="0"/>
              <a:t>Chlorpyrifos</a:t>
            </a:r>
          </a:p>
          <a:p>
            <a:pPr algn="ctr"/>
            <a:r>
              <a:rPr lang="en-US" sz="2800" dirty="0"/>
              <a:t>Malathion</a:t>
            </a:r>
          </a:p>
          <a:p>
            <a:pPr algn="ctr"/>
            <a:r>
              <a:rPr lang="en-US" sz="2800" dirty="0"/>
              <a:t>Diazinon</a:t>
            </a:r>
          </a:p>
        </p:txBody>
      </p:sp>
      <p:sp>
        <p:nvSpPr>
          <p:cNvPr id="17" name="TextBox 16"/>
          <p:cNvSpPr txBox="1"/>
          <p:nvPr/>
        </p:nvSpPr>
        <p:spPr>
          <a:xfrm>
            <a:off x="5343645" y="4936080"/>
            <a:ext cx="1838012" cy="954107"/>
          </a:xfrm>
          <a:prstGeom prst="rect">
            <a:avLst/>
          </a:prstGeom>
          <a:noFill/>
        </p:spPr>
        <p:txBody>
          <a:bodyPr wrap="square" rtlCol="0">
            <a:spAutoFit/>
          </a:bodyPr>
          <a:lstStyle/>
          <a:p>
            <a:pPr algn="ctr"/>
            <a:r>
              <a:rPr lang="en-US" sz="2800" dirty="0"/>
              <a:t>Carbaryl</a:t>
            </a:r>
          </a:p>
          <a:p>
            <a:pPr algn="ctr"/>
            <a:r>
              <a:rPr lang="en-US" sz="2800" dirty="0"/>
              <a:t>Methomyl</a:t>
            </a:r>
          </a:p>
        </p:txBody>
      </p:sp>
      <p:cxnSp>
        <p:nvCxnSpPr>
          <p:cNvPr id="7" name="Straight Connector 6"/>
          <p:cNvCxnSpPr/>
          <p:nvPr/>
        </p:nvCxnSpPr>
        <p:spPr>
          <a:xfrm>
            <a:off x="1579945" y="3304573"/>
            <a:ext cx="0" cy="7581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65462" y="4049105"/>
            <a:ext cx="1028965" cy="523220"/>
          </a:xfrm>
          <a:prstGeom prst="rect">
            <a:avLst/>
          </a:prstGeom>
          <a:noFill/>
        </p:spPr>
        <p:txBody>
          <a:bodyPr wrap="square" rtlCol="0">
            <a:spAutoFit/>
          </a:bodyPr>
          <a:lstStyle/>
          <a:p>
            <a:pPr algn="ctr"/>
            <a:r>
              <a:rPr lang="en-US" sz="2800" b="1" dirty="0"/>
              <a:t>2021</a:t>
            </a:r>
          </a:p>
        </p:txBody>
      </p:sp>
      <p:cxnSp>
        <p:nvCxnSpPr>
          <p:cNvPr id="21" name="Straight Connector 20"/>
          <p:cNvCxnSpPr/>
          <p:nvPr/>
        </p:nvCxnSpPr>
        <p:spPr>
          <a:xfrm>
            <a:off x="3115519" y="4070431"/>
            <a:ext cx="0" cy="7581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601036" y="3525885"/>
            <a:ext cx="1028965" cy="523220"/>
          </a:xfrm>
          <a:prstGeom prst="rect">
            <a:avLst/>
          </a:prstGeom>
          <a:noFill/>
        </p:spPr>
        <p:txBody>
          <a:bodyPr wrap="square" rtlCol="0">
            <a:spAutoFit/>
          </a:bodyPr>
          <a:lstStyle/>
          <a:p>
            <a:pPr algn="ctr"/>
            <a:r>
              <a:rPr lang="en-US" sz="2800" b="1" dirty="0"/>
              <a:t>2022</a:t>
            </a:r>
          </a:p>
        </p:txBody>
      </p:sp>
      <p:cxnSp>
        <p:nvCxnSpPr>
          <p:cNvPr id="23" name="Straight Connector 22"/>
          <p:cNvCxnSpPr/>
          <p:nvPr/>
        </p:nvCxnSpPr>
        <p:spPr>
          <a:xfrm>
            <a:off x="4650188" y="3299110"/>
            <a:ext cx="0" cy="7581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135705" y="4043642"/>
            <a:ext cx="1028965" cy="523220"/>
          </a:xfrm>
          <a:prstGeom prst="rect">
            <a:avLst/>
          </a:prstGeom>
          <a:noFill/>
        </p:spPr>
        <p:txBody>
          <a:bodyPr wrap="square" rtlCol="0">
            <a:spAutoFit/>
          </a:bodyPr>
          <a:lstStyle/>
          <a:p>
            <a:pPr algn="ctr"/>
            <a:r>
              <a:rPr lang="en-US" sz="2800" b="1" dirty="0"/>
              <a:t>2023</a:t>
            </a:r>
          </a:p>
        </p:txBody>
      </p:sp>
      <p:cxnSp>
        <p:nvCxnSpPr>
          <p:cNvPr id="25" name="Straight Connector 24"/>
          <p:cNvCxnSpPr/>
          <p:nvPr/>
        </p:nvCxnSpPr>
        <p:spPr>
          <a:xfrm>
            <a:off x="6220475" y="4085818"/>
            <a:ext cx="0" cy="7581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701870" y="3522138"/>
            <a:ext cx="1028965" cy="523220"/>
          </a:xfrm>
          <a:prstGeom prst="rect">
            <a:avLst/>
          </a:prstGeom>
          <a:noFill/>
        </p:spPr>
        <p:txBody>
          <a:bodyPr wrap="square" rtlCol="0">
            <a:spAutoFit/>
          </a:bodyPr>
          <a:lstStyle/>
          <a:p>
            <a:pPr algn="ctr"/>
            <a:r>
              <a:rPr lang="en-US" sz="2800" b="1" dirty="0"/>
              <a:t>2024</a:t>
            </a:r>
          </a:p>
        </p:txBody>
      </p:sp>
      <p:cxnSp>
        <p:nvCxnSpPr>
          <p:cNvPr id="27" name="Straight Connector 26"/>
          <p:cNvCxnSpPr/>
          <p:nvPr/>
        </p:nvCxnSpPr>
        <p:spPr>
          <a:xfrm>
            <a:off x="9233211" y="3299110"/>
            <a:ext cx="0" cy="758143"/>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718728" y="4043642"/>
            <a:ext cx="1028965" cy="584775"/>
          </a:xfrm>
          <a:prstGeom prst="rect">
            <a:avLst/>
          </a:prstGeom>
          <a:noFill/>
        </p:spPr>
        <p:txBody>
          <a:bodyPr wrap="square" rtlCol="0">
            <a:spAutoFit/>
          </a:bodyPr>
          <a:lstStyle/>
          <a:p>
            <a:pPr algn="ctr"/>
            <a:r>
              <a:rPr lang="en-US" sz="3200" b="1" dirty="0">
                <a:solidFill>
                  <a:srgbClr val="002060"/>
                </a:solidFill>
              </a:rPr>
              <a:t>Now</a:t>
            </a:r>
          </a:p>
        </p:txBody>
      </p:sp>
      <p:sp>
        <p:nvSpPr>
          <p:cNvPr id="29" name="TextBox 28"/>
          <p:cNvSpPr txBox="1"/>
          <p:nvPr/>
        </p:nvSpPr>
        <p:spPr>
          <a:xfrm>
            <a:off x="7343703" y="2007152"/>
            <a:ext cx="3785355" cy="1015663"/>
          </a:xfrm>
          <a:prstGeom prst="rect">
            <a:avLst/>
          </a:prstGeom>
          <a:noFill/>
        </p:spPr>
        <p:txBody>
          <a:bodyPr wrap="square" rtlCol="0">
            <a:spAutoFit/>
          </a:bodyPr>
          <a:lstStyle/>
          <a:p>
            <a:pPr algn="ctr"/>
            <a:r>
              <a:rPr lang="en-US" sz="3000" b="1" dirty="0">
                <a:solidFill>
                  <a:srgbClr val="002060"/>
                </a:solidFill>
              </a:rPr>
              <a:t>EPA’s new approach</a:t>
            </a:r>
          </a:p>
          <a:p>
            <a:pPr algn="ctr"/>
            <a:r>
              <a:rPr lang="en-US" sz="3000" b="1" dirty="0">
                <a:solidFill>
                  <a:srgbClr val="002060"/>
                </a:solidFill>
              </a:rPr>
              <a:t>“the strategies”</a:t>
            </a:r>
          </a:p>
        </p:txBody>
      </p:sp>
      <p:cxnSp>
        <p:nvCxnSpPr>
          <p:cNvPr id="31" name="Straight Connector 30"/>
          <p:cNvCxnSpPr/>
          <p:nvPr/>
        </p:nvCxnSpPr>
        <p:spPr>
          <a:xfrm flipV="1">
            <a:off x="7343703" y="1163268"/>
            <a:ext cx="0" cy="5497975"/>
          </a:xfrm>
          <a:prstGeom prst="line">
            <a:avLst/>
          </a:prstGeom>
          <a:ln w="28575">
            <a:solidFill>
              <a:schemeClr val="accent5"/>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131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4" grpId="0"/>
      <p:bldP spid="17" grpId="0"/>
      <p:bldP spid="22" grpId="0"/>
      <p:bldP spid="24" grpId="0"/>
      <p:bldP spid="26" grpId="0"/>
      <p:bldP spid="28"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3168</TotalTime>
  <Words>1375</Words>
  <Application>Microsoft Office PowerPoint</Application>
  <PresentationFormat>Widescreen</PresentationFormat>
  <Paragraphs>289</Paragraphs>
  <Slides>34</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 Narrow</vt:lpstr>
      <vt:lpstr>Calibri</vt:lpstr>
      <vt:lpstr>Calibri Light</vt:lpstr>
      <vt:lpstr>Cambria</vt:lpstr>
      <vt:lpstr>Noto Sans Symbols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NOAA Fisheries - HQ</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NMFS</dc:creator>
  <cp:lastModifiedBy>Wayne G Buhler</cp:lastModifiedBy>
  <cp:revision>210</cp:revision>
  <dcterms:created xsi:type="dcterms:W3CDTF">2023-11-07T22:39:45Z</dcterms:created>
  <dcterms:modified xsi:type="dcterms:W3CDTF">2025-06-06T18:29:00Z</dcterms:modified>
</cp:coreProperties>
</file>