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7" r:id="rId6"/>
    <p:sldId id="259" r:id="rId7"/>
    <p:sldId id="258" r:id="rId8"/>
    <p:sldId id="270" r:id="rId9"/>
    <p:sldId id="260" r:id="rId10"/>
    <p:sldId id="261" r:id="rId11"/>
    <p:sldId id="262" r:id="rId12"/>
    <p:sldId id="269" r:id="rId13"/>
    <p:sldId id="263" r:id="rId14"/>
    <p:sldId id="264" r:id="rId15"/>
    <p:sldId id="265" r:id="rId16"/>
    <p:sldId id="266"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82323" autoAdjust="0"/>
  </p:normalViewPr>
  <p:slideViewPr>
    <p:cSldViewPr snapToGrid="0">
      <p:cViewPr varScale="1">
        <p:scale>
          <a:sx n="97" d="100"/>
          <a:sy n="97" d="100"/>
        </p:scale>
        <p:origin x="282" y="78"/>
      </p:cViewPr>
      <p:guideLst/>
    </p:cSldViewPr>
  </p:slideViewPr>
  <p:notesTextViewPr>
    <p:cViewPr>
      <p:scale>
        <a:sx n="1" d="1"/>
        <a:sy n="1" d="1"/>
      </p:scale>
      <p:origin x="0" y="0"/>
    </p:cViewPr>
  </p:notesTextViewPr>
  <p:notesViewPr>
    <p:cSldViewPr snapToGrid="0">
      <p:cViewPr varScale="1">
        <p:scale>
          <a:sx n="63" d="100"/>
          <a:sy n="63" d="100"/>
        </p:scale>
        <p:origin x="320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60BBAB-4B4D-4ADC-93BA-168A42D3A3F6}" type="datetimeFigureOut">
              <a:rPr lang="en-US" smtClean="0"/>
              <a:t>6/6/2025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AA1849-290F-4153-8DF2-1F1F8C4CA489}" type="slidenum">
              <a:rPr lang="en-US" smtClean="0"/>
              <a:t>‹#›</a:t>
            </a:fld>
            <a:endParaRPr lang="en-US"/>
          </a:p>
        </p:txBody>
      </p:sp>
    </p:spTree>
    <p:extLst>
      <p:ext uri="{BB962C8B-B14F-4D97-AF65-F5344CB8AC3E}">
        <p14:creationId xmlns:p14="http://schemas.microsoft.com/office/powerpoint/2010/main" val="2246294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apse.wildapricot.org/"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fda.gov/food/pesticides/pesticide-residue-monitoring-program-questions-and-answers" TargetMode="External"/><Relationship Id="rId4" Type="http://schemas.openxmlformats.org/officeDocument/2006/relationships/hyperlink" Target="https://www.epa.gov/pesticide-tolerance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t>[Ask someone to introduce you (i.e., name, title, department) and read your biography.]</a:t>
            </a:r>
          </a:p>
          <a:p>
            <a:endParaRPr lang="en-US"/>
          </a:p>
        </p:txBody>
      </p:sp>
      <p:sp>
        <p:nvSpPr>
          <p:cNvPr id="4" name="Slide Number Placeholder 3"/>
          <p:cNvSpPr>
            <a:spLocks noGrp="1"/>
          </p:cNvSpPr>
          <p:nvPr>
            <p:ph type="sldNum" sz="quarter" idx="5"/>
          </p:nvPr>
        </p:nvSpPr>
        <p:spPr/>
        <p:txBody>
          <a:bodyPr/>
          <a:lstStyle/>
          <a:p>
            <a:fld id="{ACAA1849-290F-4153-8DF2-1F1F8C4CA489}" type="slidenum">
              <a:rPr lang="en-US" smtClean="0"/>
              <a:t>1</a:t>
            </a:fld>
            <a:endParaRPr lang="en-US"/>
          </a:p>
        </p:txBody>
      </p:sp>
    </p:spTree>
    <p:extLst>
      <p:ext uri="{BB962C8B-B14F-4D97-AF65-F5344CB8AC3E}">
        <p14:creationId xmlns:p14="http://schemas.microsoft.com/office/powerpoint/2010/main" val="2885434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ct val="0"/>
              </a:spcBef>
              <a:spcAft>
                <a:spcPct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Similar to the process for approving vaccines, and medicines, EPA reviews hundreds of studies conducted for each pesticide by manufacturers and third parties in the U.S. and around the world…</a:t>
            </a:r>
            <a:r>
              <a:rPr lang="en-US" sz="1100" i="1">
                <a:effectLst/>
                <a:latin typeface="Calibri" panose="020F0502020204030204" pitchFamily="34" charset="0"/>
                <a:ea typeface="Times New Roman" panose="02020603050405020304" pitchFamily="18" charset="0"/>
                <a:cs typeface="Times New Roman" panose="02020603050405020304" pitchFamily="18" charset="0"/>
              </a:rPr>
              <a:t>but what does that mean</a:t>
            </a:r>
            <a:r>
              <a:rPr lang="en-US" sz="1100">
                <a:effectLst/>
                <a:latin typeface="Calibri" panose="020F0502020204030204" pitchFamily="34"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spcBef>
                <a:spcPct val="0"/>
              </a:spcBef>
              <a:spcAft>
                <a:spcPct val="0"/>
              </a:spcAft>
              <a:buFont typeface="Arial" panose="020B0604020202020204" pitchFamily="34" charset="0"/>
              <a:buChar char="•"/>
            </a:pPr>
            <a:r>
              <a:rPr lang="en-US" sz="1100">
                <a:effectLst/>
                <a:latin typeface="Calibri" panose="020F0502020204030204" pitchFamily="34" charset="0"/>
                <a:ea typeface="Times New Roman" panose="02020603050405020304" pitchFamily="18" charset="0"/>
              </a:rPr>
              <a:t>These </a:t>
            </a:r>
            <a:r>
              <a:rPr lang="en-US" sz="1100">
                <a:solidFill>
                  <a:srgbClr val="FF0000"/>
                </a:solidFill>
                <a:effectLst/>
                <a:latin typeface="Calibri" panose="020F0502020204030204" pitchFamily="34" charset="0"/>
                <a:ea typeface="Times New Roman" panose="02020603050405020304" pitchFamily="18" charset="0"/>
              </a:rPr>
              <a:t>studies </a:t>
            </a:r>
            <a:r>
              <a:rPr lang="en-US" sz="1100">
                <a:effectLst/>
                <a:latin typeface="Calibri" panose="020F0502020204030204" pitchFamily="34" charset="0"/>
                <a:ea typeface="Times New Roman" panose="02020603050405020304" pitchFamily="18" charset="0"/>
              </a:rPr>
              <a:t>provide data and results related to impacts on unintended species and the environment, and risks to human health, just to name a few. Studies assess one-time exposure as well as “prolonged and repeated exposure” assessments in order to determine risks of developing certain diseases over time.</a:t>
            </a:r>
            <a:endParaRPr lang="en-US" sz="1100">
              <a:effectLst/>
              <a:latin typeface="Calibri" panose="020F0502020204030204" pitchFamily="34" charset="0"/>
              <a:ea typeface="Calibri" panose="020F0502020204030204" pitchFamily="34" charset="0"/>
            </a:endParaRPr>
          </a:p>
          <a:p>
            <a:pPr marL="628650" marR="0" lvl="1" indent="-171450">
              <a:spcBef>
                <a:spcPct val="0"/>
              </a:spcBef>
              <a:spcAft>
                <a:spcPct val="0"/>
              </a:spcAft>
              <a:buFont typeface="Arial" panose="020B0604020202020204" pitchFamily="34" charset="0"/>
              <a:buChar char="•"/>
            </a:pPr>
            <a:r>
              <a:rPr lang="en-US" sz="1100">
                <a:effectLst/>
                <a:latin typeface="Calibri" panose="020F0502020204030204" pitchFamily="34" charset="0"/>
                <a:ea typeface="Times New Roman" panose="02020603050405020304" pitchFamily="18" charset="0"/>
              </a:rPr>
              <a:t>Studies must be conducted consistent with international scientific standards, such as </a:t>
            </a:r>
            <a:r>
              <a:rPr lang="en-US" sz="1100">
                <a:solidFill>
                  <a:srgbClr val="FF0000"/>
                </a:solidFill>
                <a:effectLst/>
                <a:latin typeface="Calibri" panose="020F0502020204030204" pitchFamily="34" charset="0"/>
                <a:ea typeface="Times New Roman" panose="02020603050405020304" pitchFamily="18" charset="0"/>
              </a:rPr>
              <a:t>Good Laboratory Practices</a:t>
            </a:r>
            <a:r>
              <a:rPr lang="en-US" sz="1100">
                <a:effectLst/>
                <a:latin typeface="Calibri" panose="020F0502020204030204" pitchFamily="34" charset="0"/>
                <a:ea typeface="Times New Roman" panose="02020603050405020304" pitchFamily="18" charset="0"/>
              </a:rPr>
              <a:t>, ensuring that even studies conducted by manufacturers can be relied-upon.</a:t>
            </a:r>
          </a:p>
          <a:p>
            <a:pPr marL="1085850" marR="0" lvl="2" indent="-171450">
              <a:spcBef>
                <a:spcPct val="0"/>
              </a:spcBef>
              <a:spcAft>
                <a:spcPct val="0"/>
              </a:spcAft>
              <a:buFont typeface="Arial" panose="020B0604020202020204" pitchFamily="34" charset="0"/>
              <a:buChar char="•"/>
            </a:pPr>
            <a:r>
              <a:rPr lang="en-US" sz="1600" b="0" i="0">
                <a:solidFill>
                  <a:srgbClr val="707070"/>
                </a:solidFill>
                <a:effectLst/>
                <a:latin typeface="Segoe"/>
              </a:rPr>
              <a:t>Good laboratory practice or GLP is a set of principles intended to assure the quality and integrity of non-clinical laboratory studies that are intended to support research or marketing permits for products regulated by government agencies.</a:t>
            </a:r>
            <a:endParaRPr lang="en-US" sz="1100">
              <a:effectLst/>
              <a:latin typeface="Calibri" panose="020F0502020204030204" pitchFamily="34" charset="0"/>
              <a:ea typeface="Calibri" panose="020F0502020204030204" pitchFamily="34" charset="0"/>
            </a:endParaRPr>
          </a:p>
          <a:p>
            <a:pPr marL="628650" marR="0" lvl="1" indent="-171450">
              <a:spcBef>
                <a:spcPct val="0"/>
              </a:spcBef>
              <a:spcAft>
                <a:spcPct val="0"/>
              </a:spcAft>
              <a:buFont typeface="Arial" panose="020B0604020202020204" pitchFamily="34" charset="0"/>
              <a:buChar char="•"/>
            </a:pPr>
            <a:r>
              <a:rPr lang="en-US" sz="1100">
                <a:effectLst/>
                <a:latin typeface="Calibri" panose="020F0502020204030204" pitchFamily="34" charset="0"/>
                <a:ea typeface="Calibri" panose="020F0502020204030204" pitchFamily="34" charset="0"/>
              </a:rPr>
              <a:t>By law, the EPA may request whatever data they need to ensure the safety of a pesticide product. </a:t>
            </a:r>
            <a:r>
              <a:rPr lang="en-US" sz="1100">
                <a:effectLst/>
                <a:latin typeface="Calibri" panose="020F0502020204030204" pitchFamily="34" charset="0"/>
                <a:ea typeface="Times New Roman" panose="02020603050405020304" pitchFamily="18" charset="0"/>
              </a:rPr>
              <a:t>EPA’s in-house, career scientific staff experts are themselves advised by renowned independent experts, including the National Academy of Sciences, and many </a:t>
            </a:r>
            <a:r>
              <a:rPr lang="en-US" sz="1100">
                <a:effectLst/>
                <a:latin typeface="Calibri" panose="020F0502020204030204" pitchFamily="34" charset="0"/>
                <a:ea typeface="Calibri" panose="020F0502020204030204" pitchFamily="34" charset="0"/>
              </a:rPr>
              <a:t>have worked over decades under multiple Administrations to ensure that pesticides are safe for the public and environment when used accordingly.</a:t>
            </a:r>
          </a:p>
          <a:p>
            <a:pPr marL="628650" marR="0" lvl="1" indent="-171450">
              <a:spcBef>
                <a:spcPct val="0"/>
              </a:spcBef>
              <a:spcAft>
                <a:spcPct val="0"/>
              </a:spcAft>
              <a:buFont typeface="Arial" panose="020B0604020202020204" pitchFamily="34" charset="0"/>
              <a:buChar char="•"/>
            </a:pPr>
            <a:r>
              <a:rPr lang="en-US" sz="1100">
                <a:effectLst/>
                <a:latin typeface="Calibri" panose="020F0502020204030204" pitchFamily="34" charset="0"/>
                <a:ea typeface="Times New Roman" panose="02020603050405020304" pitchFamily="18" charset="0"/>
              </a:rPr>
              <a:t>Through the open and transparent assessment process, all scientific assessments and public comments are available for public scrutiny, and the agency receives and considers “hundreds or even thousands” of comments from the public and independent experts for each product.</a:t>
            </a:r>
            <a:endParaRPr lang="en-US" sz="1100">
              <a:effectLst/>
              <a:latin typeface="Calibri" panose="020F0502020204030204" pitchFamily="34" charset="0"/>
              <a:ea typeface="Calibri" panose="020F0502020204030204" pitchFamily="34" charset="0"/>
            </a:endParaRPr>
          </a:p>
          <a:p>
            <a:pPr marL="457200" marR="0">
              <a:spcBef>
                <a:spcPct val="0"/>
              </a:spcBef>
              <a:spcAft>
                <a:spcPct val="0"/>
              </a:spcAft>
            </a:pPr>
            <a:r>
              <a:rPr lang="en-US" sz="1100">
                <a:effectLst/>
                <a:latin typeface="Calibri" panose="020F0502020204030204" pitchFamily="34" charset="0"/>
                <a:ea typeface="Times New Roman" panose="02020603050405020304" pitchFamily="18" charset="0"/>
              </a:rPr>
              <a:t> </a:t>
            </a:r>
            <a:endParaRPr lang="en-US" sz="1100">
              <a:effectLst/>
              <a:latin typeface="Calibri" panose="020F0502020204030204" pitchFamily="34" charset="0"/>
              <a:ea typeface="Calibri" panose="020F0502020204030204" pitchFamily="34" charset="0"/>
            </a:endParaRPr>
          </a:p>
          <a:p>
            <a:pPr marL="0" marR="0">
              <a:lnSpc>
                <a:spcPct val="107000"/>
              </a:lnSpc>
              <a:spcBef>
                <a:spcPct val="0"/>
              </a:spcBef>
              <a:spcAft>
                <a:spcPct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This strict regulatory process helps ensure that pesticide discoveries are not pursued if they cannot meet the high safety standards for approval.</a:t>
            </a:r>
          </a:p>
          <a:p>
            <a:pPr marL="171450" marR="0" lvl="0" indent="-171450">
              <a:spcBef>
                <a:spcPct val="0"/>
              </a:spcBef>
              <a:spcAft>
                <a:spcPct val="0"/>
              </a:spcAft>
              <a:buFont typeface="Arial" panose="020B0604020202020204" pitchFamily="34" charset="0"/>
              <a:buChar char="•"/>
            </a:pPr>
            <a:r>
              <a:rPr lang="en-US" sz="1100">
                <a:effectLst/>
                <a:latin typeface="Calibri" panose="020F0502020204030204" pitchFamily="34" charset="0"/>
                <a:ea typeface="Calibri" panose="020F0502020204030204" pitchFamily="34" charset="0"/>
              </a:rPr>
              <a:t>This is the primary reason only about </a:t>
            </a:r>
            <a:r>
              <a:rPr lang="en-US" sz="1100">
                <a:solidFill>
                  <a:srgbClr val="FF0000"/>
                </a:solidFill>
                <a:effectLst/>
                <a:latin typeface="Calibri" panose="020F0502020204030204" pitchFamily="34" charset="0"/>
                <a:ea typeface="Calibri" panose="020F0502020204030204" pitchFamily="34" charset="0"/>
              </a:rPr>
              <a:t>one in 10,000 discoveries will make the long (more than 11 years) </a:t>
            </a:r>
            <a:r>
              <a:rPr lang="en-US" sz="1100">
                <a:effectLst/>
                <a:latin typeface="Calibri" panose="020F0502020204030204" pitchFamily="34" charset="0"/>
                <a:ea typeface="Calibri" panose="020F0502020204030204" pitchFamily="34" charset="0"/>
              </a:rPr>
              <a:t>and costly journey from the lab to the farmer’s field. To put this into perspective, a discovery made today would likely not be available to farmers until 2033.</a:t>
            </a:r>
          </a:p>
          <a:p>
            <a:endParaRPr lang="en-US"/>
          </a:p>
        </p:txBody>
      </p:sp>
      <p:sp>
        <p:nvSpPr>
          <p:cNvPr id="4" name="Slide Number Placeholder 3"/>
          <p:cNvSpPr>
            <a:spLocks noGrp="1"/>
          </p:cNvSpPr>
          <p:nvPr>
            <p:ph type="sldNum" sz="quarter" idx="5"/>
          </p:nvPr>
        </p:nvSpPr>
        <p:spPr/>
        <p:txBody>
          <a:bodyPr/>
          <a:lstStyle/>
          <a:p>
            <a:fld id="{ACAA1849-290F-4153-8DF2-1F1F8C4CA489}" type="slidenum">
              <a:rPr lang="en-US" smtClean="0"/>
              <a:t>10</a:t>
            </a:fld>
            <a:endParaRPr lang="en-US"/>
          </a:p>
        </p:txBody>
      </p:sp>
    </p:spTree>
    <p:extLst>
      <p:ext uri="{BB962C8B-B14F-4D97-AF65-F5344CB8AC3E}">
        <p14:creationId xmlns:p14="http://schemas.microsoft.com/office/powerpoint/2010/main" val="3559230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a:solidFill>
                  <a:srgbClr val="000000"/>
                </a:solidFill>
                <a:effectLst/>
                <a:latin typeface="Source Sans Pro" panose="020B0503030403020204" pitchFamily="34" charset="0"/>
              </a:rPr>
              <a:t>OPMP serves as the USDA lead regarding pesticide regulation and policy. They actively work with the Environmental Protection Agency (EPA) on registration of new active ingredients and pesticide registration review, ensuring that the needs of growers are represented. </a:t>
            </a:r>
          </a:p>
          <a:p>
            <a:pPr marL="171450" indent="-171450">
              <a:buFont typeface="Arial" panose="020B0604020202020204" pitchFamily="34" charset="0"/>
              <a:buChar char="•"/>
            </a:pPr>
            <a:r>
              <a:rPr lang="en-US" sz="1300">
                <a:solidFill>
                  <a:srgbClr val="212121"/>
                </a:solidFill>
                <a:effectLst/>
                <a:latin typeface="Helvetica" pitchFamily="2" charset="0"/>
                <a:ea typeface="Times New Roman" panose="02020603050405020304" pitchFamily="18" charset="0"/>
                <a:cs typeface="Times New Roman" panose="02020603050405020304" pitchFamily="18" charset="0"/>
              </a:rPr>
              <a:t>The Pesticide Data Program (PDP) is a national pesticide residue monitoring program and produces the most comprehensive pesticide residue database in the U.S. The Monitoring Programs Division administers the sampling, testing, and reporting of pesticide residues on agricultural commodities in the U.S. food supply, with an emphasis on those commodities highly consumed by infants and children. PDP 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ct val="0"/>
              </a:spcBef>
              <a:spcAft>
                <a:spcPts val="600"/>
              </a:spcAft>
              <a:buSzPts val="1000"/>
              <a:buFont typeface="Courier New" panose="02070309020205020404" pitchFamily="49" charset="0"/>
              <a:buChar char="o"/>
              <a:tabLst>
                <a:tab pos="914400" algn="l"/>
              </a:tabLst>
            </a:pPr>
            <a:r>
              <a:rPr lang="en-US" sz="1300">
                <a:solidFill>
                  <a:srgbClr val="212121"/>
                </a:solidFill>
                <a:effectLst/>
                <a:latin typeface="Helvetica" pitchFamily="2" charset="0"/>
                <a:ea typeface="Times New Roman" panose="02020603050405020304" pitchFamily="18" charset="0"/>
                <a:cs typeface="Times New Roman" panose="02020603050405020304" pitchFamily="18" charset="0"/>
              </a:rPr>
              <a:t>Enable the U.S. Environmental Protection Agency to assess dietary exposure.</a:t>
            </a:r>
            <a:endParaRPr lang="en-US" sz="110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ct val="0"/>
              </a:spcBef>
              <a:spcAft>
                <a:spcPts val="600"/>
              </a:spcAft>
              <a:buSzPts val="1000"/>
              <a:buFont typeface="Courier New" panose="02070309020205020404" pitchFamily="49" charset="0"/>
              <a:buChar char="o"/>
              <a:tabLst>
                <a:tab pos="914400" algn="l"/>
              </a:tabLst>
            </a:pPr>
            <a:r>
              <a:rPr lang="en-US" sz="1300">
                <a:solidFill>
                  <a:srgbClr val="212121"/>
                </a:solidFill>
                <a:effectLst/>
                <a:latin typeface="Helvetica" pitchFamily="2" charset="0"/>
                <a:ea typeface="Times New Roman" panose="02020603050405020304" pitchFamily="18" charset="0"/>
                <a:cs typeface="Times New Roman" panose="02020603050405020304" pitchFamily="18" charset="0"/>
              </a:rPr>
              <a:t>Facilitate the global marketing of U.S. agricultural products.</a:t>
            </a:r>
            <a:endParaRPr lang="en-US" sz="110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ct val="0"/>
              </a:spcBef>
              <a:spcAft>
                <a:spcPct val="0"/>
              </a:spcAft>
              <a:buSzPts val="1000"/>
              <a:buFont typeface="Courier New" panose="02070309020205020404" pitchFamily="49" charset="0"/>
              <a:buChar char="o"/>
              <a:tabLst>
                <a:tab pos="914400" algn="l"/>
              </a:tabLst>
            </a:pPr>
            <a:r>
              <a:rPr lang="en-US" sz="1300">
                <a:solidFill>
                  <a:srgbClr val="212121"/>
                </a:solidFill>
                <a:effectLst/>
                <a:latin typeface="Helvetica" pitchFamily="2" charset="0"/>
                <a:ea typeface="Times New Roman" panose="02020603050405020304" pitchFamily="18" charset="0"/>
                <a:cs typeface="Times New Roman" panose="02020603050405020304" pitchFamily="18" charset="0"/>
              </a:rPr>
              <a:t>Provide guidance for the U.S. Food and Drug Administration and other governmental agencies to make informed decisions.</a:t>
            </a:r>
            <a:endParaRPr lang="en-US" sz="110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ct val="0"/>
              </a:spcBef>
              <a:spcAft>
                <a:spcPts val="800"/>
              </a:spcAft>
              <a:buFont typeface="Arial" panose="020B0604020202020204" pitchFamily="34" charset="0"/>
              <a:buChar char="•"/>
            </a:pPr>
            <a:r>
              <a:rPr lang="en-US" sz="1800">
                <a:solidFill>
                  <a:srgbClr val="212121"/>
                </a:solidFill>
                <a:effectLst/>
                <a:latin typeface="Helvetica" pitchFamily="2" charset="0"/>
                <a:ea typeface="Times New Roman" panose="02020603050405020304" pitchFamily="18" charset="0"/>
                <a:cs typeface="Times New Roman" panose="02020603050405020304" pitchFamily="18" charset="0"/>
              </a:rPr>
              <a:t>Organic is a labeling and marketing term that indicates that the food or other agricultural product has been produced through USDA’s outlined organic approved methods. The organic standards describe the specific requirements that must be verified by a USDA-accredited certifying agent before products can be labeled USDA organic.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ct val="0"/>
              </a:spcBef>
              <a:spcAft>
                <a:spcPct val="0"/>
              </a:spcAft>
              <a:buSzPts val="1000"/>
              <a:buFont typeface="Courier New" panose="02070309020205020404" pitchFamily="49" charset="0"/>
              <a:buChar char="o"/>
              <a:tabLst>
                <a:tab pos="457200" algn="l"/>
              </a:tabLst>
            </a:pPr>
            <a:r>
              <a:rPr lang="en-US" sz="1800">
                <a:solidFill>
                  <a:srgbClr val="212121"/>
                </a:solidFill>
                <a:effectLst/>
                <a:latin typeface="Helvetica" pitchFamily="2" charset="0"/>
                <a:ea typeface="Times New Roman" panose="02020603050405020304" pitchFamily="18" charset="0"/>
                <a:cs typeface="Times New Roman" panose="02020603050405020304" pitchFamily="18" charset="0"/>
              </a:rPr>
              <a:t>Essentially, </a:t>
            </a:r>
            <a:r>
              <a:rPr lang="en-US" sz="1800">
                <a:solidFill>
                  <a:srgbClr val="000000"/>
                </a:solidFill>
                <a:effectLst/>
                <a:latin typeface="Helvetica" pitchFamily="2" charset="0"/>
                <a:ea typeface="Calibri" panose="020F0502020204030204" pitchFamily="34" charset="0"/>
                <a:cs typeface="Times New Roman" panose="02020603050405020304" pitchFamily="18" charset="0"/>
              </a:rPr>
              <a:t>organic standards are designed to allow natural substances in organic farming while prohibiting synthetic substances.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ct val="0"/>
              </a:spcBef>
              <a:spcAft>
                <a:spcPts val="800"/>
              </a:spcAft>
              <a:buSzPts val="1000"/>
              <a:buFont typeface="Courier New" panose="02070309020205020404" pitchFamily="49" charset="0"/>
              <a:buChar char="o"/>
              <a:tabLst>
                <a:tab pos="457200" algn="l"/>
              </a:tabLst>
            </a:pPr>
            <a:r>
              <a:rPr lang="en-US" sz="1800">
                <a:solidFill>
                  <a:srgbClr val="000000"/>
                </a:solidFill>
                <a:effectLst/>
                <a:latin typeface="Helvetica" pitchFamily="2" charset="0"/>
                <a:ea typeface="Calibri" panose="020F0502020204030204" pitchFamily="34" charset="0"/>
                <a:cs typeface="Times New Roman" panose="02020603050405020304" pitchFamily="18" charset="0"/>
              </a:rPr>
              <a:t>It is important to note that whether you are buying organic, non-organic, local, or imported, your food has almost certainly been grown with the help of pesticides.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ACAA1849-290F-4153-8DF2-1F1F8C4CA489}" type="slidenum">
              <a:rPr lang="en-US" smtClean="0"/>
              <a:t>11</a:t>
            </a:fld>
            <a:endParaRPr lang="en-US"/>
          </a:p>
        </p:txBody>
      </p:sp>
    </p:spTree>
    <p:extLst>
      <p:ext uri="{BB962C8B-B14F-4D97-AF65-F5344CB8AC3E}">
        <p14:creationId xmlns:p14="http://schemas.microsoft.com/office/powerpoint/2010/main" val="1621180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a:t>In its regulatory pesticide residue monitoring program, FDA selectively tests a broad range of imported and domestic commodities for approximately 800 pesticide residues.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a:t>FDA also conducts focused sampling surveys for specific commodities or selected pesticide chemical residues of special interest.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a:t>Additionally, in the Total Diet Study (TDS), FDA monitors the levels of pesticide chemical residues in foods that have been prepared for consumption and represent the average U.S. diet.</a:t>
            </a:r>
          </a:p>
          <a:p>
            <a:endParaRPr lang="en-US"/>
          </a:p>
        </p:txBody>
      </p:sp>
      <p:sp>
        <p:nvSpPr>
          <p:cNvPr id="4" name="Slide Number Placeholder 3"/>
          <p:cNvSpPr>
            <a:spLocks noGrp="1"/>
          </p:cNvSpPr>
          <p:nvPr>
            <p:ph type="sldNum" sz="quarter" idx="5"/>
          </p:nvPr>
        </p:nvSpPr>
        <p:spPr/>
        <p:txBody>
          <a:bodyPr/>
          <a:lstStyle/>
          <a:p>
            <a:fld id="{ACAA1849-290F-4153-8DF2-1F1F8C4CA489}" type="slidenum">
              <a:rPr lang="en-US" smtClean="0"/>
              <a:t>12</a:t>
            </a:fld>
            <a:endParaRPr lang="en-US"/>
          </a:p>
        </p:txBody>
      </p:sp>
    </p:spTree>
    <p:extLst>
      <p:ext uri="{BB962C8B-B14F-4D97-AF65-F5344CB8AC3E}">
        <p14:creationId xmlns:p14="http://schemas.microsoft.com/office/powerpoint/2010/main" val="456158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ct val="0"/>
              </a:spcBef>
              <a:spcAft>
                <a:spcPct val="0"/>
              </a:spcAft>
              <a:buFont typeface="Symbol" panose="05050102010706020507" pitchFamily="18" charset="2"/>
              <a:buChar char=""/>
            </a:pPr>
            <a:r>
              <a:rPr lang="en-US" sz="1800" b="1">
                <a:effectLst/>
                <a:latin typeface="Calibri" panose="020F0502020204030204" pitchFamily="34" charset="0"/>
                <a:ea typeface="Calibri" panose="020F0502020204030204" pitchFamily="34" charset="0"/>
                <a:cs typeface="Times New Roman" panose="02020603050405020304" pitchFamily="18" charset="0"/>
              </a:rPr>
              <a:t>State review and registration</a:t>
            </a:r>
            <a:r>
              <a:rPr lang="en-US" sz="1800">
                <a:effectLst/>
                <a:latin typeface="Calibri" panose="020F0502020204030204" pitchFamily="34" charset="0"/>
                <a:ea typeface="Calibri" panose="020F0502020204030204" pitchFamily="34" charset="0"/>
                <a:cs typeface="Times New Roman" panose="02020603050405020304" pitchFamily="18" charset="0"/>
              </a:rPr>
              <a:t> – Each state leads pesticide agency reviews and approves pesticide’s federal registration for use within the state. Many states have additional data and review requirements that consider local conditions that have to be met in order for these products to registered.</a:t>
            </a:r>
          </a:p>
          <a:p>
            <a:pPr marL="342900" marR="0" lvl="0" indent="-342900">
              <a:lnSpc>
                <a:spcPct val="107000"/>
              </a:lnSpc>
              <a:spcBef>
                <a:spcPct val="0"/>
              </a:spcBef>
              <a:spcAft>
                <a:spcPct val="0"/>
              </a:spcAft>
              <a:buFont typeface="Symbol" panose="05050102010706020507" pitchFamily="18" charset="2"/>
              <a:buChar char=""/>
            </a:pPr>
            <a:r>
              <a:rPr lang="en-US" sz="1800" b="1">
                <a:effectLst/>
                <a:latin typeface="Calibri" panose="020F0502020204030204" pitchFamily="34" charset="0"/>
                <a:ea typeface="Calibri" panose="020F0502020204030204" pitchFamily="34" charset="0"/>
                <a:cs typeface="Times New Roman" panose="02020603050405020304" pitchFamily="18" charset="0"/>
              </a:rPr>
              <a:t>Pesticide applicator certification</a:t>
            </a:r>
            <a:r>
              <a:rPr lang="en-US" sz="1800">
                <a:effectLst/>
                <a:latin typeface="Calibri" panose="020F0502020204030204" pitchFamily="34" charset="0"/>
                <a:ea typeface="Calibri" panose="020F0502020204030204" pitchFamily="34" charset="0"/>
                <a:cs typeface="Times New Roman" panose="02020603050405020304" pitchFamily="18" charset="0"/>
              </a:rPr>
              <a:t> – Professional applicators must be certified through training and testing to apply pesticides and they must participate in continuing education to keep their licenses. Private applicators (farmers) also must be tested in order be certified and purchase certain pesticide products that require higher levels of management to ensure they are used correctly.</a:t>
            </a:r>
          </a:p>
          <a:p>
            <a:pPr marL="342900" marR="0" lvl="0" indent="-342900">
              <a:lnSpc>
                <a:spcPct val="107000"/>
              </a:lnSpc>
              <a:spcBef>
                <a:spcPct val="0"/>
              </a:spcBef>
              <a:spcAft>
                <a:spcPts val="800"/>
              </a:spcAft>
              <a:buFont typeface="Symbol" panose="05050102010706020507" pitchFamily="18" charset="2"/>
              <a:buChar char=""/>
            </a:pPr>
            <a:r>
              <a:rPr lang="en-US" sz="1800" b="1">
                <a:effectLst/>
                <a:latin typeface="Calibri" panose="020F0502020204030204" pitchFamily="34" charset="0"/>
                <a:ea typeface="Calibri" panose="020F0502020204030204" pitchFamily="34" charset="0"/>
                <a:cs typeface="Times New Roman" panose="02020603050405020304" pitchFamily="18" charset="0"/>
              </a:rPr>
              <a:t>Pesticide safety educators</a:t>
            </a:r>
            <a:r>
              <a:rPr lang="en-US" sz="1800">
                <a:effectLst/>
                <a:latin typeface="Calibri" panose="020F0502020204030204" pitchFamily="34" charset="0"/>
                <a:ea typeface="Calibri" panose="020F0502020204030204" pitchFamily="34" charset="0"/>
                <a:cs typeface="Times New Roman" panose="02020603050405020304" pitchFamily="18" charset="0"/>
              </a:rPr>
              <a:t> - Most states have pesticide safety education coordinators who are responsible for the certification of applicators and the dissemination of information to ensure that pesticides are used properly. They also develop state-specific information on local needs and coordinate their efforts with colleagues in other states through the </a:t>
            </a: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American Association of Pesticide Safety Educators</a:t>
            </a:r>
            <a:r>
              <a:rPr lang="en-US" sz="180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ct val="0"/>
              </a:spcBef>
              <a:spcAft>
                <a:spcPts val="800"/>
              </a:spcAft>
              <a:buFont typeface="Symbol" panose="05050102010706020507" pitchFamily="18" charset="2"/>
              <a:buChar char=""/>
            </a:pPr>
            <a:r>
              <a:rPr lang="en-US" sz="1800" b="1">
                <a:effectLst/>
                <a:latin typeface="Calibri" panose="020F0502020204030204" pitchFamily="34" charset="0"/>
                <a:ea typeface="Calibri" panose="020F0502020204030204" pitchFamily="34" charset="0"/>
                <a:cs typeface="Times New Roman" panose="02020603050405020304" pitchFamily="18" charset="0"/>
              </a:rPr>
              <a:t>EPA sets residue tolerances –</a:t>
            </a:r>
            <a:r>
              <a:rPr lang="en-US" sz="1800">
                <a:effectLst/>
                <a:latin typeface="Calibri" panose="020F0502020204030204" pitchFamily="34" charset="0"/>
                <a:ea typeface="Calibri" panose="020F0502020204030204" pitchFamily="34" charset="0"/>
                <a:cs typeface="Times New Roman" panose="02020603050405020304" pitchFamily="18" charset="0"/>
              </a:rPr>
              <a:t> As part of a pesticide registration, </a:t>
            </a: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EPA sets residue tolerance levels</a:t>
            </a:r>
            <a:r>
              <a:rPr lang="en-US" sz="1800">
                <a:effectLst/>
                <a:latin typeface="Calibri" panose="020F0502020204030204" pitchFamily="34" charset="0"/>
                <a:ea typeface="Calibri" panose="020F0502020204030204" pitchFamily="34" charset="0"/>
                <a:cs typeface="Times New Roman" panose="02020603050405020304" pitchFamily="18" charset="0"/>
              </a:rPr>
              <a:t> for fruits, vegetables, and other foods for each pesticide applied to food crops (these levels are many times greater than what would potentially cause any harm).</a:t>
            </a:r>
          </a:p>
          <a:p>
            <a:pPr marL="342900" marR="0" lvl="0" indent="-342900">
              <a:lnSpc>
                <a:spcPct val="107000"/>
              </a:lnSpc>
              <a:spcBef>
                <a:spcPct val="0"/>
              </a:spcBef>
              <a:spcAft>
                <a:spcPts val="800"/>
              </a:spcAft>
              <a:buFont typeface="Symbol" panose="05050102010706020507" pitchFamily="18" charset="2"/>
              <a:buChar char=""/>
            </a:pPr>
            <a:r>
              <a:rPr lang="en-US" sz="1800" b="1">
                <a:effectLst/>
                <a:latin typeface="Calibri" panose="020F0502020204030204" pitchFamily="34" charset="0"/>
                <a:ea typeface="Calibri" panose="020F0502020204030204" pitchFamily="34" charset="0"/>
                <a:cs typeface="Times New Roman" panose="02020603050405020304" pitchFamily="18" charset="0"/>
              </a:rPr>
              <a:t>Label direction enforces </a:t>
            </a:r>
            <a:r>
              <a:rPr lang="en-US" sz="1800">
                <a:effectLst/>
                <a:latin typeface="Calibri" panose="020F0502020204030204" pitchFamily="34" charset="0"/>
                <a:ea typeface="Calibri" panose="020F0502020204030204" pitchFamily="34" charset="0"/>
                <a:cs typeface="Times New Roman" panose="02020603050405020304" pitchFamily="18" charset="0"/>
              </a:rPr>
              <a:t>– During the registration process, EPA </a:t>
            </a:r>
            <a:r>
              <a:rPr lang="en-US" sz="4000" b="0" i="0">
                <a:solidFill>
                  <a:srgbClr val="1B1B1B"/>
                </a:solidFill>
                <a:effectLst/>
                <a:latin typeface="Source Sans Pro Web"/>
              </a:rPr>
              <a:t>evaluates and approves the language that appears on each pesticide label to ensure the directions for use and safety measures are appropriate to any potential risk. Following label directions is required by law and is necessary to ensure safe use. </a:t>
            </a:r>
            <a:r>
              <a:rPr lang="en-US" sz="2800" b="0" i="0">
                <a:solidFill>
                  <a:srgbClr val="BDC1C6"/>
                </a:solidFill>
                <a:effectLst/>
                <a:latin typeface="Roboto" panose="02000000000000000000" pitchFamily="2" charset="0"/>
              </a:rPr>
              <a:t>Additionally in each state, one agency works cooperatively with the US EPA to </a:t>
            </a:r>
            <a:r>
              <a:rPr lang="en-US" sz="2800" b="0" i="0">
                <a:solidFill>
                  <a:srgbClr val="BCC0C3"/>
                </a:solidFill>
                <a:effectLst/>
                <a:latin typeface="Roboto" panose="02000000000000000000" pitchFamily="2" charset="0"/>
              </a:rPr>
              <a:t>enforce</a:t>
            </a:r>
            <a:r>
              <a:rPr lang="en-US" sz="2800" b="0" i="0">
                <a:solidFill>
                  <a:srgbClr val="BDC1C6"/>
                </a:solidFill>
                <a:effectLst/>
                <a:latin typeface="Roboto" panose="02000000000000000000" pitchFamily="2" charset="0"/>
              </a:rPr>
              <a:t> federal </a:t>
            </a:r>
            <a:r>
              <a:rPr lang="en-US" sz="2800" b="0" i="0">
                <a:solidFill>
                  <a:srgbClr val="BCC0C3"/>
                </a:solidFill>
                <a:effectLst/>
                <a:latin typeface="Roboto" panose="02000000000000000000" pitchFamily="2" charset="0"/>
              </a:rPr>
              <a:t>pesticide</a:t>
            </a:r>
            <a:r>
              <a:rPr lang="en-US" sz="2800" b="0" i="0">
                <a:solidFill>
                  <a:srgbClr val="BDC1C6"/>
                </a:solidFill>
                <a:effectLst/>
                <a:latin typeface="Roboto" panose="02000000000000000000" pitchFamily="2" charset="0"/>
              </a:rPr>
              <a:t> regulations and respond to potential complaints.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ct val="0"/>
              </a:spcBef>
              <a:spcAft>
                <a:spcPts val="800"/>
              </a:spcAft>
              <a:buFont typeface="Symbol" panose="05050102010706020507" pitchFamily="18" charset="2"/>
              <a:buChar char=""/>
            </a:pPr>
            <a:r>
              <a:rPr lang="en-US" sz="1800" b="1">
                <a:effectLst/>
                <a:latin typeface="Calibri" panose="020F0502020204030204" pitchFamily="34" charset="0"/>
                <a:ea typeface="Calibri" panose="020F0502020204030204" pitchFamily="34" charset="0"/>
                <a:cs typeface="Times New Roman" panose="02020603050405020304" pitchFamily="18" charset="0"/>
              </a:rPr>
              <a:t>FDA enforces pesticide tolerances – </a:t>
            </a:r>
            <a:r>
              <a:rPr lang="en-US" sz="1800">
                <a:effectLst/>
                <a:latin typeface="Calibri" panose="020F0502020204030204" pitchFamily="34" charset="0"/>
                <a:ea typeface="Calibri" panose="020F0502020204030204" pitchFamily="34" charset="0"/>
                <a:cs typeface="Times New Roman" panose="02020603050405020304" pitchFamily="18" charset="0"/>
              </a:rPr>
              <a:t>The U.S.</a:t>
            </a:r>
            <a:r>
              <a:rPr lang="en-US" sz="1800" b="1">
                <a:effectLst/>
                <a:latin typeface="Calibri" panose="020F0502020204030204" pitchFamily="34" charset="0"/>
                <a:ea typeface="Calibri" panose="020F0502020204030204" pitchFamily="34" charset="0"/>
                <a:cs typeface="Times New Roman" panose="02020603050405020304" pitchFamily="18" charset="0"/>
              </a:rPr>
              <a:t> </a:t>
            </a:r>
            <a:r>
              <a:rPr lang="en-US" sz="1800">
                <a:effectLst/>
                <a:latin typeface="Calibri" panose="020F0502020204030204" pitchFamily="34" charset="0"/>
                <a:ea typeface="Calibri" panose="020F0502020204030204" pitchFamily="34" charset="0"/>
                <a:cs typeface="Times New Roman" panose="02020603050405020304" pitchFamily="18" charset="0"/>
              </a:rPr>
              <a:t>Food and Drug Administration (FDA) employs a three-fold strategy to enforce EPA’s tolerances for pesticide chemical residues in human and animal foods. In its regulatory pesticide residue monitoring program, FDA selectively tests a broad range of imported and domestic commodities for approximately 800 pesticide residues. FDA may also carry out focused sampling surveys for specific commodities or selected pesticide chemical residues of special interest. </a:t>
            </a: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In addition, FDA monitors the levels of pesticide chemical residues in foods prepared for consumption in its Total Diet Study (TDS), an ongoing program that monitors contaminants and nutrients in the average U.S. diet.</a:t>
            </a:r>
            <a:r>
              <a:rPr lang="en-US" sz="1800">
                <a:effectLst/>
                <a:latin typeface="Calibri" panose="020F0502020204030204" pitchFamily="34" charset="0"/>
                <a:ea typeface="Calibri" panose="020F0502020204030204" pitchFamily="34" charset="0"/>
                <a:cs typeface="Times New Roman" panose="02020603050405020304" pitchFamily="18" charset="0"/>
              </a:rPr>
              <a:t> If residues exceed the established tolerance level, FDA pursues enforcement action.</a:t>
            </a:r>
          </a:p>
          <a:p>
            <a:endParaRPr lang="en-US"/>
          </a:p>
        </p:txBody>
      </p:sp>
      <p:sp>
        <p:nvSpPr>
          <p:cNvPr id="4" name="Slide Number Placeholder 3"/>
          <p:cNvSpPr>
            <a:spLocks noGrp="1"/>
          </p:cNvSpPr>
          <p:nvPr>
            <p:ph type="sldNum" sz="quarter" idx="5"/>
          </p:nvPr>
        </p:nvSpPr>
        <p:spPr/>
        <p:txBody>
          <a:bodyPr/>
          <a:lstStyle/>
          <a:p>
            <a:fld id="{ACAA1849-290F-4153-8DF2-1F1F8C4CA489}" type="slidenum">
              <a:rPr lang="en-US" smtClean="0"/>
              <a:t>13</a:t>
            </a:fld>
            <a:endParaRPr lang="en-US"/>
          </a:p>
        </p:txBody>
      </p:sp>
    </p:spTree>
    <p:extLst>
      <p:ext uri="{BB962C8B-B14F-4D97-AF65-F5344CB8AC3E}">
        <p14:creationId xmlns:p14="http://schemas.microsoft.com/office/powerpoint/2010/main" val="3599045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t>CropLife America, the national association for the pesticide industry, held focus groups and listening sessions in 2019 and 2021 to learn more about consumer perceptions on pesticides. The research from those sessions is reflected in this presentation.</a:t>
            </a:r>
          </a:p>
          <a:p>
            <a:pPr marL="171450" indent="-171450">
              <a:buFont typeface="Arial" panose="020B0604020202020204" pitchFamily="34" charset="0"/>
              <a:buChar char="•"/>
            </a:pPr>
            <a:r>
              <a:rPr lang="en-US"/>
              <a:t>History: We’ll discuss the history of pesticide regulation in the U.S.</a:t>
            </a:r>
          </a:p>
          <a:p>
            <a:pPr marL="171450" indent="-171450">
              <a:buFont typeface="Arial" panose="020B0604020202020204" pitchFamily="34" charset="0"/>
              <a:buChar char="•"/>
            </a:pPr>
            <a:r>
              <a:rPr lang="en-US"/>
              <a:t>Laws: What are the specific laws that govern pesticides in the U.S.? </a:t>
            </a:r>
          </a:p>
          <a:p>
            <a:pPr marL="171450" indent="-171450">
              <a:buFont typeface="Arial" panose="020B0604020202020204" pitchFamily="34" charset="0"/>
              <a:buChar char="•"/>
            </a:pPr>
            <a:r>
              <a:rPr lang="en-US"/>
              <a:t>Regulation: Did you know pesticides are one of the most highly regulated industries in the world? We’ll get into why that is!</a:t>
            </a:r>
          </a:p>
          <a:p>
            <a:pPr marL="171450" indent="-171450">
              <a:buFont typeface="Arial" panose="020B0604020202020204" pitchFamily="34" charset="0"/>
              <a:buChar char="•"/>
            </a:pPr>
            <a:r>
              <a:rPr lang="en-US"/>
              <a:t>Agencies: What federal and state regulatory agencies help ensure public and environmental safety?</a:t>
            </a:r>
          </a:p>
          <a:p>
            <a:pPr marL="171450" indent="-171450">
              <a:buFont typeface="Arial" panose="020B0604020202020204" pitchFamily="34" charset="0"/>
              <a:buChar char="•"/>
            </a:pPr>
            <a:r>
              <a:rPr lang="en-US"/>
              <a:t>What Happens Next? – Once a pesticide is registered and available sale, what enforcement is done to continue to help ensure its safe for use according to label instructions. </a:t>
            </a:r>
          </a:p>
          <a:p>
            <a:pPr marL="171450" indent="-171450">
              <a:buFont typeface="Arial" panose="020B0604020202020204" pitchFamily="34" charset="0"/>
              <a:buChar char="•"/>
            </a:pPr>
            <a:r>
              <a:rPr lang="en-US"/>
              <a:t>True or False Interactive Exercise </a:t>
            </a:r>
          </a:p>
          <a:p>
            <a:pPr marL="171450" indent="-171450">
              <a:buFont typeface="Arial" panose="020B0604020202020204" pitchFamily="34" charset="0"/>
              <a:buChar char="•"/>
            </a:pPr>
            <a:r>
              <a:rPr lang="en-US"/>
              <a:t>Questions?</a:t>
            </a:r>
          </a:p>
          <a:p>
            <a:pPr marL="0" marR="0" lvl="0" indent="0" algn="l" defTabSz="914400" rtl="0" eaLnBrk="1" fontAlgn="auto" latinLnBrk="0" hangingPunct="1">
              <a:lnSpc>
                <a:spcPct val="100000"/>
              </a:lnSpc>
              <a:spcBef>
                <a:spcPct val="0"/>
              </a:spcBef>
              <a:spcAft>
                <a:spcPct val="0"/>
              </a:spcAft>
              <a:buClrTx/>
              <a:buSzTx/>
              <a:buFontTx/>
              <a:buNone/>
              <a:defRPr/>
            </a:pPr>
            <a:endParaRPr lang="en-US"/>
          </a:p>
          <a:p>
            <a:endParaRPr lang="en-US"/>
          </a:p>
        </p:txBody>
      </p:sp>
      <p:sp>
        <p:nvSpPr>
          <p:cNvPr id="4" name="Slide Number Placeholder 3"/>
          <p:cNvSpPr>
            <a:spLocks noGrp="1"/>
          </p:cNvSpPr>
          <p:nvPr>
            <p:ph type="sldNum" sz="quarter" idx="5"/>
          </p:nvPr>
        </p:nvSpPr>
        <p:spPr/>
        <p:txBody>
          <a:bodyPr/>
          <a:lstStyle/>
          <a:p>
            <a:fld id="{ACAA1849-290F-4153-8DF2-1F1F8C4CA489}" type="slidenum">
              <a:rPr lang="en-US" smtClean="0"/>
              <a:t>2</a:t>
            </a:fld>
            <a:endParaRPr lang="en-US"/>
          </a:p>
        </p:txBody>
      </p:sp>
    </p:spTree>
    <p:extLst>
      <p:ext uri="{BB962C8B-B14F-4D97-AF65-F5344CB8AC3E}">
        <p14:creationId xmlns:p14="http://schemas.microsoft.com/office/powerpoint/2010/main" val="1035641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AA1849-290F-4153-8DF2-1F1F8C4CA489}" type="slidenum">
              <a:rPr lang="en-US" smtClean="0"/>
              <a:t>3</a:t>
            </a:fld>
            <a:endParaRPr lang="en-US"/>
          </a:p>
        </p:txBody>
      </p:sp>
    </p:spTree>
    <p:extLst>
      <p:ext uri="{BB962C8B-B14F-4D97-AF65-F5344CB8AC3E}">
        <p14:creationId xmlns:p14="http://schemas.microsoft.com/office/powerpoint/2010/main" val="4065617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a:t>EPA’s evaluation determines if the pesticide is safe for human health and the environment BEFORE they can be sold and used.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a:t>EPA uses FIFRA, along with FFDCA (next slide) to strictly control pesticides.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a:t>EPA conducts a scientific risk assessment on each pesticide registration to determine if it can be approved for use.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a:t>Any potential risks are assessed through a simple formula: RISK = HAZARD X EXPOSURE.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a:t>Risk assessment is an evaluation of the potential hazards along with the possible exposure to the pesticide depending on what crops and application methods are being considered for its use.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a:t>A robust and interdisciplinary scientific process creates a framework for evaluating pesticide safety.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latin typeface="Calibri" panose="020F0502020204030204"/>
                <a:ea typeface="Calibri" panose="020F0502020204030204"/>
                <a:cs typeface="Calibri"/>
                <a:sym typeface="Calibri" panose="020F0502020204030204"/>
              </a:rPr>
              <a:t>FIFRA requires that all approved pesticides must have accurate labels on their containers with precise instructions for using the pesticide.</a:t>
            </a:r>
            <a:r>
              <a:rPr lang="en-US" sz="1200">
                <a:effectLst/>
                <a:latin typeface="Segoe UI" panose="020B0502040204020203" pitchFamily="34" charset="0"/>
              </a:rPr>
              <a:t> </a:t>
            </a:r>
            <a:r>
              <a:rPr lang="en-US" sz="1200">
                <a:effectLst/>
                <a:latin typeface="Calibri" panose="020F0502020204030204" pitchFamily="34" charset="0"/>
                <a:cs typeface="Calibri" panose="020F0502020204030204" pitchFamily="34" charset="0"/>
              </a:rPr>
              <a:t>Without an approved label, it cannot be used in the U.S.</a:t>
            </a:r>
            <a:endParaRPr lang="en-US" sz="1200">
              <a:effectLst/>
              <a:latin typeface="Calibri" panose="020F0502020204030204"/>
              <a:cs typeface="Calibri"/>
              <a:sym typeface="Calibri" panose="020F0502020204030204"/>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latin typeface="Calibri" panose="020F0502020204030204"/>
                <a:ea typeface="Calibri" panose="020F0502020204030204"/>
                <a:cs typeface="Calibri"/>
                <a:sym typeface="Calibri" panose="020F0502020204030204"/>
              </a:rPr>
              <a:t>The labels are legally binding documents, and the EPA’s evaluation of label instructions considers whether the specific requirements of the label can be readily understood by the person using the product.</a:t>
            </a:r>
            <a:endParaRPr lang="en-US" sz="1200">
              <a:effectLst/>
              <a:latin typeface="Calibri" panose="020F0502020204030204" pitchFamily="34" charset="0"/>
              <a:ea typeface="Calibri" panose="020F0502020204030204"/>
              <a:cs typeface="Calibri" panose="020F0502020204030204" pitchFamily="34" charset="0"/>
              <a:sym typeface="Calibri" panose="020F0502020204030204"/>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effectLst/>
                <a:latin typeface="Calibri" panose="020F0502020204030204" pitchFamily="34" charset="0"/>
                <a:cs typeface="Calibri" panose="020F0502020204030204" pitchFamily="34" charset="0"/>
              </a:rPr>
              <a:t>The EPA offers a Spanish Translation Guide for Pesticide Labeling to provide guidance for pesticide registrants that opt to translate their pesticide product labels into Spanish.</a:t>
            </a:r>
            <a:endParaRPr lang="en-US" sz="1200">
              <a:effectLst/>
              <a:latin typeface="Calibri" panose="020F0502020204030204"/>
              <a:cs typeface="Calibri"/>
              <a:sym typeface="Calibri" panose="020F0502020204030204"/>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latin typeface="Calibri" panose="020F0502020204030204"/>
                <a:ea typeface="Calibri" panose="020F0502020204030204"/>
                <a:cs typeface="Calibri"/>
                <a:sym typeface="Calibri" panose="020F0502020204030204"/>
              </a:rPr>
              <a:t>The EPA monitors reports which must be submitted by companies about unexpected events - accidents  or incident reports - and can change the label requirements to respond to any concerns.</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n-US"/>
              <a:t> </a:t>
            </a:r>
          </a:p>
          <a:p>
            <a:endParaRPr lang="en-US"/>
          </a:p>
        </p:txBody>
      </p:sp>
      <p:sp>
        <p:nvSpPr>
          <p:cNvPr id="4" name="Slide Number Placeholder 3"/>
          <p:cNvSpPr>
            <a:spLocks noGrp="1"/>
          </p:cNvSpPr>
          <p:nvPr>
            <p:ph type="sldNum" sz="quarter" idx="5"/>
          </p:nvPr>
        </p:nvSpPr>
        <p:spPr/>
        <p:txBody>
          <a:bodyPr/>
          <a:lstStyle/>
          <a:p>
            <a:fld id="{ACAA1849-290F-4153-8DF2-1F1F8C4CA489}" type="slidenum">
              <a:rPr lang="en-US" smtClean="0"/>
              <a:t>4</a:t>
            </a:fld>
            <a:endParaRPr lang="en-US"/>
          </a:p>
        </p:txBody>
      </p:sp>
    </p:spTree>
    <p:extLst>
      <p:ext uri="{BB962C8B-B14F-4D97-AF65-F5344CB8AC3E}">
        <p14:creationId xmlns:p14="http://schemas.microsoft.com/office/powerpoint/2010/main" val="218811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AA1849-290F-4153-8DF2-1F1F8C4CA489}" type="slidenum">
              <a:rPr lang="en-US" smtClean="0"/>
              <a:t>5</a:t>
            </a:fld>
            <a:endParaRPr lang="en-US"/>
          </a:p>
        </p:txBody>
      </p:sp>
    </p:spTree>
    <p:extLst>
      <p:ext uri="{BB962C8B-B14F-4D97-AF65-F5344CB8AC3E}">
        <p14:creationId xmlns:p14="http://schemas.microsoft.com/office/powerpoint/2010/main" val="1995777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ct val="0"/>
              </a:spcBef>
              <a:spcAft>
                <a:spcPct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In 1996, the Food Quality Protection Act (FQPA) amended the Federal Insecticide, Fungicide, and Rodenticide Act (FIFRA) and the Federal Food, Drug, and Cosmetic Act (FFDCA), essentially strengthening EPA’s pesticide regulation process. FQPA established a health-based safety standard to:</a:t>
            </a:r>
          </a:p>
          <a:p>
            <a:pPr marL="0" marR="0">
              <a:lnSpc>
                <a:spcPct val="107000"/>
              </a:lnSpc>
              <a:spcBef>
                <a:spcPct val="0"/>
              </a:spcBef>
              <a:spcAft>
                <a:spcPct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ct val="0"/>
              </a:spcBef>
              <a:spcAft>
                <a:spcPct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Provide more stringent parameters around use of pesticides on food crops and streamlined the approval of reduced risk pesticides. </a:t>
            </a:r>
          </a:p>
          <a:p>
            <a:pPr marL="742950" marR="0" lvl="1" indent="-285750">
              <a:lnSpc>
                <a:spcPct val="107000"/>
              </a:lnSpc>
              <a:spcBef>
                <a:spcPct val="0"/>
              </a:spcBef>
              <a:spcAft>
                <a:spcPct val="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Apply a new safety standard - reasonable certainty of </a:t>
            </a:r>
            <a:r>
              <a:rPr lang="en-US" sz="1100" b="1">
                <a:effectLst/>
                <a:latin typeface="Calibri" panose="020F0502020204030204" pitchFamily="34" charset="0"/>
                <a:ea typeface="Calibri" panose="020F0502020204030204" pitchFamily="34" charset="0"/>
                <a:cs typeface="Times New Roman" panose="02020603050405020304" pitchFamily="18" charset="0"/>
              </a:rPr>
              <a:t>no harm</a:t>
            </a:r>
            <a:r>
              <a:rPr lang="en-US" sz="1100">
                <a:effectLst/>
                <a:latin typeface="Calibri" panose="020F0502020204030204" pitchFamily="34" charset="0"/>
                <a:ea typeface="Calibri" panose="020F0502020204030204" pitchFamily="34" charset="0"/>
                <a:cs typeface="Times New Roman" panose="02020603050405020304" pitchFamily="18" charset="0"/>
              </a:rPr>
              <a:t> - to pesticide residues occurring in all foods.</a:t>
            </a:r>
          </a:p>
          <a:p>
            <a:pPr marL="742950" marR="0" lvl="1" indent="-285750">
              <a:lnSpc>
                <a:spcPct val="107000"/>
              </a:lnSpc>
              <a:spcBef>
                <a:spcPct val="0"/>
              </a:spcBef>
              <a:spcAft>
                <a:spcPct val="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Consider total or “aggregate” exposure to a pesticide from multiple sources (food, drinking water, residential uses, and other non-occupational sources) when assessing pesticide tolerances.</a:t>
            </a:r>
          </a:p>
          <a:p>
            <a:pPr marL="742950" marR="0" lvl="1" indent="-285750">
              <a:lnSpc>
                <a:spcPct val="107000"/>
              </a:lnSpc>
              <a:spcBef>
                <a:spcPct val="0"/>
              </a:spcBef>
              <a:spcAft>
                <a:spcPct val="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Consider cumulative effects of different pesticides that share a common mechanism of toxicity.</a:t>
            </a:r>
          </a:p>
          <a:p>
            <a:pPr marL="742950" marR="0" lvl="1" indent="-285750">
              <a:lnSpc>
                <a:spcPct val="107000"/>
              </a:lnSpc>
              <a:spcBef>
                <a:spcPct val="0"/>
              </a:spcBef>
              <a:spcAft>
                <a:spcPct val="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To meet the requirements under FQPA, EPA developed methodologies to perform more refined pesticide risk assessments to better reflect real-world circumstances.</a:t>
            </a:r>
          </a:p>
          <a:p>
            <a:pPr marL="742950" marR="0" lvl="1" indent="-285750">
              <a:lnSpc>
                <a:spcPct val="107000"/>
              </a:lnSpc>
              <a:spcBef>
                <a:spcPct val="0"/>
              </a:spcBef>
              <a:spcAft>
                <a:spcPct val="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Provide incentives for registrants to develop reduced risk pesticides.</a:t>
            </a:r>
          </a:p>
          <a:p>
            <a:pPr marL="342900" marR="0" lvl="0" indent="-342900">
              <a:lnSpc>
                <a:spcPct val="107000"/>
              </a:lnSpc>
              <a:spcBef>
                <a:spcPct val="0"/>
              </a:spcBef>
              <a:spcAft>
                <a:spcPct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Provide enhanced protection for infants and children</a:t>
            </a:r>
          </a:p>
          <a:p>
            <a:pPr marL="742950" marR="0" lvl="1" indent="-285750">
              <a:lnSpc>
                <a:spcPct val="107000"/>
              </a:lnSpc>
              <a:spcBef>
                <a:spcPct val="0"/>
              </a:spcBef>
              <a:spcAft>
                <a:spcPct val="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Consider the potentially higher susceptibility of children to pesticides by applying an additional tenfold (10X) safety factor when setting and reassessing tolerances for foods that children eat unless reliable data support a different factor. This considers potential pre- and post-natal toxicity of the pesticide residues and completeness of the data with respect to exposure and toxicity to infants and children.</a:t>
            </a:r>
          </a:p>
          <a:p>
            <a:pPr marL="742950" marR="0" lvl="1" indent="-285750">
              <a:lnSpc>
                <a:spcPct val="107000"/>
              </a:lnSpc>
              <a:spcBef>
                <a:spcPct val="0"/>
              </a:spcBef>
              <a:spcAft>
                <a:spcPct val="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What is a 10X safety factor? Think of the 10X safety factor as an extra layer of protection. For example, think about a toddler riding in a car. A seatbelt would not provide the appropriate amount of protection. Add a car seat – this is an example of increasing the safety factor many times over (10X). Add an alarm to alert the driver to anything left in the backseat, which protects the child from possibly being left in the car, which is another 10X. FQPA added a third 10X safety factor to provide even greater protection of infants and children. </a:t>
            </a:r>
          </a:p>
          <a:p>
            <a:pPr marL="342900" marR="0" lvl="0" indent="-342900">
              <a:lnSpc>
                <a:spcPct val="107000"/>
              </a:lnSpc>
              <a:spcBef>
                <a:spcPct val="0"/>
              </a:spcBef>
              <a:spcAft>
                <a:spcPct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Keep pesticide registrations current.</a:t>
            </a:r>
          </a:p>
          <a:p>
            <a:pPr marL="742950" marR="0" lvl="1" indent="-285750">
              <a:lnSpc>
                <a:spcPct val="107000"/>
              </a:lnSpc>
              <a:spcBef>
                <a:spcPct val="0"/>
              </a:spcBef>
              <a:spcAft>
                <a:spcPct val="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Federal regulators must review each pesticide approved for use in the U.S. every 15 years at a minimum. Each registered pesticide is also subject to continuous review whenever new scientific data becomes available. </a:t>
            </a:r>
          </a:p>
          <a:p>
            <a:pPr marL="742950" marR="0" lvl="1" indent="-285750">
              <a:lnSpc>
                <a:spcPct val="107000"/>
              </a:lnSpc>
              <a:spcBef>
                <a:spcPct val="0"/>
              </a:spcBef>
              <a:spcAft>
                <a:spcPct val="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Any newly discovered or unexpected risks (revealed by new research, incident reports, etc.) attributed to a pesticide must be reported promptly to EPA.</a:t>
            </a:r>
          </a:p>
          <a:p>
            <a:pPr marL="742950" marR="0" lvl="1" indent="-285750">
              <a:lnSpc>
                <a:spcPct val="107000"/>
              </a:lnSpc>
              <a:spcBef>
                <a:spcPct val="0"/>
              </a:spcBef>
              <a:spcAft>
                <a:spcPts val="80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Accelerated the reassessment of all pesticide tolerances in effect at the time.</a:t>
            </a:r>
          </a:p>
          <a:p>
            <a:pPr marL="457200" marR="0" lvl="1" indent="0">
              <a:lnSpc>
                <a:spcPct val="107000"/>
              </a:lnSpc>
              <a:spcBef>
                <a:spcPct val="0"/>
              </a:spcBef>
              <a:spcAft>
                <a:spcPts val="800"/>
              </a:spcAft>
              <a:buFont typeface="Courier New" panose="02070309020205020404" pitchFamily="49" charset="0"/>
              <a:buNone/>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spcBef>
                <a:spcPct val="0"/>
              </a:spcBef>
              <a:spcAft>
                <a:spcPts val="800"/>
              </a:spcAft>
              <a:buFontTx/>
              <a:buNone/>
            </a:pPr>
            <a:r>
              <a:rPr lang="en-US" sz="2400" b="1"/>
              <a:t>Using these newly developed methodologies, EPA completed the reassessment of the 9,721 pesticide tolerances in effect at that time during the 10 years after FQPA was enacted. In the process, EPA revoked or modified almost 4,000 tolerances.</a:t>
            </a:r>
          </a:p>
          <a:p>
            <a:pPr marL="457200" marR="0" lvl="1" indent="0">
              <a:lnSpc>
                <a:spcPct val="107000"/>
              </a:lnSpc>
              <a:spcBef>
                <a:spcPct val="0"/>
              </a:spcBef>
              <a:spcAft>
                <a:spcPts val="800"/>
              </a:spcAft>
              <a:buFont typeface="Courier New" panose="02070309020205020404" pitchFamily="49" charset="0"/>
              <a:buNone/>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ACAA1849-290F-4153-8DF2-1F1F8C4CA489}" type="slidenum">
              <a:rPr lang="en-US" smtClean="0"/>
              <a:t>6</a:t>
            </a:fld>
            <a:endParaRPr lang="en-US"/>
          </a:p>
        </p:txBody>
      </p:sp>
    </p:spTree>
    <p:extLst>
      <p:ext uri="{BB962C8B-B14F-4D97-AF65-F5344CB8AC3E}">
        <p14:creationId xmlns:p14="http://schemas.microsoft.com/office/powerpoint/2010/main" val="1517039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 lead federal agencies for implementing ESA are the U.S. Fish and Wildlife Service (FWS) and U.S. National Oceanic and Atmospheric Administration (NOAA) Fisheries Service.</a:t>
            </a:r>
          </a:p>
          <a:p>
            <a:pPr marL="171450" indent="-171450">
              <a:buFont typeface="Arial" panose="020B0604020202020204" pitchFamily="34" charset="0"/>
              <a:buChar char="•"/>
            </a:pPr>
            <a:r>
              <a:rPr lang="en-US"/>
              <a:t>EPA’s Office of Pesticide Programs (OPP) implements key portions of the ESA as it pertains to pesticide registration. </a:t>
            </a:r>
          </a:p>
          <a:p>
            <a:pPr marL="171450" indent="-171450">
              <a:buFont typeface="Arial" panose="020B0604020202020204" pitchFamily="34" charset="0"/>
              <a:buChar char="•"/>
            </a:pPr>
            <a:r>
              <a:rPr lang="en-US"/>
              <a:t>OPP regulates the use of all pesticides in the U.S. and establishes maximum levels for pesticide residues in food, thereby safeguarding the nation's food supply. </a:t>
            </a:r>
          </a:p>
        </p:txBody>
      </p:sp>
      <p:sp>
        <p:nvSpPr>
          <p:cNvPr id="4" name="Slide Number Placeholder 3"/>
          <p:cNvSpPr>
            <a:spLocks noGrp="1"/>
          </p:cNvSpPr>
          <p:nvPr>
            <p:ph type="sldNum" sz="quarter" idx="5"/>
          </p:nvPr>
        </p:nvSpPr>
        <p:spPr/>
        <p:txBody>
          <a:bodyPr/>
          <a:lstStyle/>
          <a:p>
            <a:fld id="{ACAA1849-290F-4153-8DF2-1F1F8C4CA489}" type="slidenum">
              <a:rPr lang="en-US" smtClean="0"/>
              <a:t>7</a:t>
            </a:fld>
            <a:endParaRPr lang="en-US"/>
          </a:p>
        </p:txBody>
      </p:sp>
    </p:spTree>
    <p:extLst>
      <p:ext uri="{BB962C8B-B14F-4D97-AF65-F5344CB8AC3E}">
        <p14:creationId xmlns:p14="http://schemas.microsoft.com/office/powerpoint/2010/main" val="557597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Here is a snapshot of the pesticide registration timeline and all the steps involved.</a:t>
            </a:r>
          </a:p>
          <a:p>
            <a:pPr marL="171450" indent="-171450">
              <a:buFont typeface="Arial" panose="020B0604020202020204" pitchFamily="34" charset="0"/>
              <a:buChar char="•"/>
            </a:pPr>
            <a:r>
              <a:rPr lang="en-US"/>
              <a:t>We’ll dive a bit more into which agencies oversee pesticide regulation and what they do.</a:t>
            </a:r>
          </a:p>
        </p:txBody>
      </p:sp>
      <p:sp>
        <p:nvSpPr>
          <p:cNvPr id="4" name="Slide Number Placeholder 3"/>
          <p:cNvSpPr>
            <a:spLocks noGrp="1"/>
          </p:cNvSpPr>
          <p:nvPr>
            <p:ph type="sldNum" sz="quarter" idx="5"/>
          </p:nvPr>
        </p:nvSpPr>
        <p:spPr/>
        <p:txBody>
          <a:bodyPr/>
          <a:lstStyle/>
          <a:p>
            <a:fld id="{ACAA1849-290F-4153-8DF2-1F1F8C4CA489}" type="slidenum">
              <a:rPr lang="en-US" smtClean="0"/>
              <a:t>8</a:t>
            </a:fld>
            <a:endParaRPr lang="en-US"/>
          </a:p>
        </p:txBody>
      </p:sp>
    </p:spTree>
    <p:extLst>
      <p:ext uri="{BB962C8B-B14F-4D97-AF65-F5344CB8AC3E}">
        <p14:creationId xmlns:p14="http://schemas.microsoft.com/office/powerpoint/2010/main" val="212362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AA1849-290F-4153-8DF2-1F1F8C4CA489}" type="slidenum">
              <a:rPr lang="en-US" smtClean="0"/>
              <a:t>9</a:t>
            </a:fld>
            <a:endParaRPr lang="en-US"/>
          </a:p>
        </p:txBody>
      </p:sp>
    </p:spTree>
    <p:extLst>
      <p:ext uri="{BB962C8B-B14F-4D97-AF65-F5344CB8AC3E}">
        <p14:creationId xmlns:p14="http://schemas.microsoft.com/office/powerpoint/2010/main" val="966088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93481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22AC1-2A2A-417C-BF16-AB29A93CE2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D3A49C-25C3-446A-85F1-45811E913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A13C1B-1202-409D-BE7E-2BB86472D4AE}"/>
              </a:ext>
            </a:extLst>
          </p:cNvPr>
          <p:cNvSpPr>
            <a:spLocks noGrp="1"/>
          </p:cNvSpPr>
          <p:nvPr>
            <p:ph type="dt" sz="half" idx="10"/>
          </p:nvPr>
        </p:nvSpPr>
        <p:spPr>
          <a:xfrm>
            <a:off x="838200" y="6356350"/>
            <a:ext cx="2743200" cy="365125"/>
          </a:xfrm>
          <a:prstGeom prst="rect">
            <a:avLst/>
          </a:prstGeom>
        </p:spPr>
        <p:txBody>
          <a:bodyPr/>
          <a:lstStyle/>
          <a:p>
            <a:fld id="{50430CF5-85EC-41A5-BE95-50679EBA3888}" type="datetimeFigureOut">
              <a:rPr lang="en-US" smtClean="0"/>
              <a:t>6/6/2025</a:t>
            </a:fld>
            <a:endParaRPr lang="en-US"/>
          </a:p>
        </p:txBody>
      </p:sp>
      <p:sp>
        <p:nvSpPr>
          <p:cNvPr id="5" name="Footer Placeholder 4">
            <a:extLst>
              <a:ext uri="{FF2B5EF4-FFF2-40B4-BE49-F238E27FC236}">
                <a16:creationId xmlns:a16="http://schemas.microsoft.com/office/drawing/2014/main" id="{5DB08410-71EC-4BAE-B7E6-5ABC79F427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AC4198B-54EE-4697-981E-B21870046B7C}"/>
              </a:ext>
            </a:extLst>
          </p:cNvPr>
          <p:cNvSpPr>
            <a:spLocks noGrp="1"/>
          </p:cNvSpPr>
          <p:nvPr>
            <p:ph type="sldNum" sz="quarter" idx="12"/>
          </p:nvPr>
        </p:nvSpPr>
        <p:spPr>
          <a:xfrm>
            <a:off x="8610600" y="6356350"/>
            <a:ext cx="2743200" cy="365125"/>
          </a:xfrm>
          <a:prstGeom prst="rect">
            <a:avLst/>
          </a:prstGeom>
        </p:spPr>
        <p:txBody>
          <a:bodyPr/>
          <a:lstStyle/>
          <a:p>
            <a:fld id="{72117A25-2972-418A-88CA-222EC2BAF0D3}" type="slidenum">
              <a:rPr lang="en-US" smtClean="0"/>
              <a:t>‹#›</a:t>
            </a:fld>
            <a:endParaRPr lang="en-US"/>
          </a:p>
        </p:txBody>
      </p:sp>
    </p:spTree>
    <p:extLst>
      <p:ext uri="{BB962C8B-B14F-4D97-AF65-F5344CB8AC3E}">
        <p14:creationId xmlns:p14="http://schemas.microsoft.com/office/powerpoint/2010/main" val="222842893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9949BB-F094-4727-8E33-870B0FCB81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C21060-7BC8-4CF5-8E72-330F820898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75F3E1-F891-4255-A76F-9DC9EC075920}"/>
              </a:ext>
            </a:extLst>
          </p:cNvPr>
          <p:cNvSpPr>
            <a:spLocks noGrp="1"/>
          </p:cNvSpPr>
          <p:nvPr>
            <p:ph type="dt" sz="half" idx="10"/>
          </p:nvPr>
        </p:nvSpPr>
        <p:spPr>
          <a:xfrm>
            <a:off x="838200" y="6356350"/>
            <a:ext cx="2743200" cy="365125"/>
          </a:xfrm>
          <a:prstGeom prst="rect">
            <a:avLst/>
          </a:prstGeom>
        </p:spPr>
        <p:txBody>
          <a:bodyPr/>
          <a:lstStyle/>
          <a:p>
            <a:fld id="{50430CF5-85EC-41A5-BE95-50679EBA3888}" type="datetimeFigureOut">
              <a:rPr lang="en-US" smtClean="0"/>
              <a:t>6/6/2025</a:t>
            </a:fld>
            <a:endParaRPr lang="en-US"/>
          </a:p>
        </p:txBody>
      </p:sp>
      <p:sp>
        <p:nvSpPr>
          <p:cNvPr id="5" name="Footer Placeholder 4">
            <a:extLst>
              <a:ext uri="{FF2B5EF4-FFF2-40B4-BE49-F238E27FC236}">
                <a16:creationId xmlns:a16="http://schemas.microsoft.com/office/drawing/2014/main" id="{AAA6456C-7E67-4239-9D9C-E1FD05A899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F63387-5313-4768-A5E4-F93EC7C6113A}"/>
              </a:ext>
            </a:extLst>
          </p:cNvPr>
          <p:cNvSpPr>
            <a:spLocks noGrp="1"/>
          </p:cNvSpPr>
          <p:nvPr>
            <p:ph type="sldNum" sz="quarter" idx="12"/>
          </p:nvPr>
        </p:nvSpPr>
        <p:spPr>
          <a:xfrm>
            <a:off x="8610600" y="6356350"/>
            <a:ext cx="2743200" cy="365125"/>
          </a:xfrm>
          <a:prstGeom prst="rect">
            <a:avLst/>
          </a:prstGeom>
        </p:spPr>
        <p:txBody>
          <a:bodyPr/>
          <a:lstStyle/>
          <a:p>
            <a:fld id="{72117A25-2972-418A-88CA-222EC2BAF0D3}" type="slidenum">
              <a:rPr lang="en-US" smtClean="0"/>
              <a:t>‹#›</a:t>
            </a:fld>
            <a:endParaRPr lang="en-US"/>
          </a:p>
        </p:txBody>
      </p:sp>
    </p:spTree>
    <p:extLst>
      <p:ext uri="{BB962C8B-B14F-4D97-AF65-F5344CB8AC3E}">
        <p14:creationId xmlns:p14="http://schemas.microsoft.com/office/powerpoint/2010/main" val="257433689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EBE5F-1F09-4241-B983-1442579A79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B3ECD8-9512-447E-9CC7-67D15AF1F7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88788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C7ADA-3E9F-45DE-B644-2E741E3DDD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4DC940-52A5-441D-9863-E9AA90E2D8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7673646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8DEB-5091-4E10-AE5F-19E10D54A8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FA18FD-2055-4273-B030-A5E0E4035A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D2D3C7-7E24-42A0-AFDB-2D0D0005FC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916759-8E9A-4627-857A-3B83B11F3963}"/>
              </a:ext>
            </a:extLst>
          </p:cNvPr>
          <p:cNvSpPr>
            <a:spLocks noGrp="1"/>
          </p:cNvSpPr>
          <p:nvPr>
            <p:ph type="dt" sz="half" idx="10"/>
          </p:nvPr>
        </p:nvSpPr>
        <p:spPr>
          <a:xfrm>
            <a:off x="838200" y="6356350"/>
            <a:ext cx="2743200" cy="365125"/>
          </a:xfrm>
          <a:prstGeom prst="rect">
            <a:avLst/>
          </a:prstGeom>
        </p:spPr>
        <p:txBody>
          <a:bodyPr/>
          <a:lstStyle/>
          <a:p>
            <a:fld id="{50430CF5-85EC-41A5-BE95-50679EBA3888}" type="datetimeFigureOut">
              <a:rPr lang="en-US" smtClean="0"/>
              <a:t>6/6/2025</a:t>
            </a:fld>
            <a:endParaRPr lang="en-US"/>
          </a:p>
        </p:txBody>
      </p:sp>
      <p:sp>
        <p:nvSpPr>
          <p:cNvPr id="6" name="Footer Placeholder 5">
            <a:extLst>
              <a:ext uri="{FF2B5EF4-FFF2-40B4-BE49-F238E27FC236}">
                <a16:creationId xmlns:a16="http://schemas.microsoft.com/office/drawing/2014/main" id="{A97E5028-2777-40B9-8369-1D5623F372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D653C61-84D3-4071-B390-D776B890A07C}"/>
              </a:ext>
            </a:extLst>
          </p:cNvPr>
          <p:cNvSpPr>
            <a:spLocks noGrp="1"/>
          </p:cNvSpPr>
          <p:nvPr>
            <p:ph type="sldNum" sz="quarter" idx="12"/>
          </p:nvPr>
        </p:nvSpPr>
        <p:spPr>
          <a:xfrm>
            <a:off x="8610600" y="6356350"/>
            <a:ext cx="2743200" cy="365125"/>
          </a:xfrm>
          <a:prstGeom prst="rect">
            <a:avLst/>
          </a:prstGeom>
        </p:spPr>
        <p:txBody>
          <a:bodyPr/>
          <a:lstStyle/>
          <a:p>
            <a:fld id="{72117A25-2972-418A-88CA-222EC2BAF0D3}" type="slidenum">
              <a:rPr lang="en-US" smtClean="0"/>
              <a:t>‹#›</a:t>
            </a:fld>
            <a:endParaRPr lang="en-US"/>
          </a:p>
        </p:txBody>
      </p:sp>
    </p:spTree>
    <p:extLst>
      <p:ext uri="{BB962C8B-B14F-4D97-AF65-F5344CB8AC3E}">
        <p14:creationId xmlns:p14="http://schemas.microsoft.com/office/powerpoint/2010/main" val="209114699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1C55F-AB37-4169-9D27-AE34A55D17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7A9AAB-D24D-4E33-8322-B7ADBC9117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09C5E9-E72B-4887-A245-C4FA93F4BA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75FF66-0C30-4B2F-B2D6-DD7652ABDD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F9185A-2F4B-4722-B74D-7DAD0A392F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0FA2C8-7DCB-4137-A208-E8A65FAF05BA}"/>
              </a:ext>
            </a:extLst>
          </p:cNvPr>
          <p:cNvSpPr>
            <a:spLocks noGrp="1"/>
          </p:cNvSpPr>
          <p:nvPr>
            <p:ph type="dt" sz="half" idx="10"/>
          </p:nvPr>
        </p:nvSpPr>
        <p:spPr>
          <a:xfrm>
            <a:off x="838200" y="6356350"/>
            <a:ext cx="2743200" cy="365125"/>
          </a:xfrm>
          <a:prstGeom prst="rect">
            <a:avLst/>
          </a:prstGeom>
        </p:spPr>
        <p:txBody>
          <a:bodyPr/>
          <a:lstStyle/>
          <a:p>
            <a:fld id="{50430CF5-85EC-41A5-BE95-50679EBA3888}" type="datetimeFigureOut">
              <a:rPr lang="en-US" smtClean="0"/>
              <a:t>6/6/2025</a:t>
            </a:fld>
            <a:endParaRPr lang="en-US"/>
          </a:p>
        </p:txBody>
      </p:sp>
      <p:sp>
        <p:nvSpPr>
          <p:cNvPr id="8" name="Footer Placeholder 7">
            <a:extLst>
              <a:ext uri="{FF2B5EF4-FFF2-40B4-BE49-F238E27FC236}">
                <a16:creationId xmlns:a16="http://schemas.microsoft.com/office/drawing/2014/main" id="{CE61F585-51BE-4DE3-AC35-57EF855C44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0FDA5B9-9740-43B3-B838-6969A6EF4E30}"/>
              </a:ext>
            </a:extLst>
          </p:cNvPr>
          <p:cNvSpPr>
            <a:spLocks noGrp="1"/>
          </p:cNvSpPr>
          <p:nvPr>
            <p:ph type="sldNum" sz="quarter" idx="12"/>
          </p:nvPr>
        </p:nvSpPr>
        <p:spPr>
          <a:xfrm>
            <a:off x="8610600" y="6356350"/>
            <a:ext cx="2743200" cy="365125"/>
          </a:xfrm>
          <a:prstGeom prst="rect">
            <a:avLst/>
          </a:prstGeom>
        </p:spPr>
        <p:txBody>
          <a:bodyPr/>
          <a:lstStyle/>
          <a:p>
            <a:fld id="{72117A25-2972-418A-88CA-222EC2BAF0D3}" type="slidenum">
              <a:rPr lang="en-US" smtClean="0"/>
              <a:t>‹#›</a:t>
            </a:fld>
            <a:endParaRPr lang="en-US"/>
          </a:p>
        </p:txBody>
      </p:sp>
    </p:spTree>
    <p:extLst>
      <p:ext uri="{BB962C8B-B14F-4D97-AF65-F5344CB8AC3E}">
        <p14:creationId xmlns:p14="http://schemas.microsoft.com/office/powerpoint/2010/main" val="236203455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9EAF-8FE7-438C-A866-1E47FC49A6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7B26EF-5751-40FD-ACCB-783049B89893}"/>
              </a:ext>
            </a:extLst>
          </p:cNvPr>
          <p:cNvSpPr>
            <a:spLocks noGrp="1"/>
          </p:cNvSpPr>
          <p:nvPr>
            <p:ph type="dt" sz="half" idx="10"/>
          </p:nvPr>
        </p:nvSpPr>
        <p:spPr>
          <a:xfrm>
            <a:off x="838200" y="6356350"/>
            <a:ext cx="2743200" cy="365125"/>
          </a:xfrm>
          <a:prstGeom prst="rect">
            <a:avLst/>
          </a:prstGeom>
        </p:spPr>
        <p:txBody>
          <a:bodyPr/>
          <a:lstStyle/>
          <a:p>
            <a:fld id="{50430CF5-85EC-41A5-BE95-50679EBA3888}" type="datetimeFigureOut">
              <a:rPr lang="en-US" smtClean="0"/>
              <a:t>6/6/2025</a:t>
            </a:fld>
            <a:endParaRPr lang="en-US"/>
          </a:p>
        </p:txBody>
      </p:sp>
      <p:sp>
        <p:nvSpPr>
          <p:cNvPr id="4" name="Footer Placeholder 3">
            <a:extLst>
              <a:ext uri="{FF2B5EF4-FFF2-40B4-BE49-F238E27FC236}">
                <a16:creationId xmlns:a16="http://schemas.microsoft.com/office/drawing/2014/main" id="{FA6A422A-26DB-437C-A9B0-DFCCED4B9C5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AB0BC4D-9A9F-4EC1-BD94-C704E23CA5F2}"/>
              </a:ext>
            </a:extLst>
          </p:cNvPr>
          <p:cNvSpPr>
            <a:spLocks noGrp="1"/>
          </p:cNvSpPr>
          <p:nvPr>
            <p:ph type="sldNum" sz="quarter" idx="12"/>
          </p:nvPr>
        </p:nvSpPr>
        <p:spPr>
          <a:xfrm>
            <a:off x="8610600" y="6356350"/>
            <a:ext cx="2743200" cy="365125"/>
          </a:xfrm>
          <a:prstGeom prst="rect">
            <a:avLst/>
          </a:prstGeom>
        </p:spPr>
        <p:txBody>
          <a:bodyPr/>
          <a:lstStyle/>
          <a:p>
            <a:fld id="{72117A25-2972-418A-88CA-222EC2BAF0D3}" type="slidenum">
              <a:rPr lang="en-US" smtClean="0"/>
              <a:t>‹#›</a:t>
            </a:fld>
            <a:endParaRPr lang="en-US"/>
          </a:p>
        </p:txBody>
      </p:sp>
    </p:spTree>
    <p:extLst>
      <p:ext uri="{BB962C8B-B14F-4D97-AF65-F5344CB8AC3E}">
        <p14:creationId xmlns:p14="http://schemas.microsoft.com/office/powerpoint/2010/main" val="237788817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8635DC-48DD-45DC-B2F2-5722F8E4B18D}"/>
              </a:ext>
            </a:extLst>
          </p:cNvPr>
          <p:cNvSpPr>
            <a:spLocks noGrp="1"/>
          </p:cNvSpPr>
          <p:nvPr>
            <p:ph type="dt" sz="half" idx="10"/>
          </p:nvPr>
        </p:nvSpPr>
        <p:spPr>
          <a:xfrm>
            <a:off x="838200" y="6356350"/>
            <a:ext cx="2743200" cy="365125"/>
          </a:xfrm>
          <a:prstGeom prst="rect">
            <a:avLst/>
          </a:prstGeom>
        </p:spPr>
        <p:txBody>
          <a:bodyPr/>
          <a:lstStyle/>
          <a:p>
            <a:fld id="{50430CF5-85EC-41A5-BE95-50679EBA3888}" type="datetimeFigureOut">
              <a:rPr lang="en-US" smtClean="0"/>
              <a:t>6/6/2025</a:t>
            </a:fld>
            <a:endParaRPr lang="en-US"/>
          </a:p>
        </p:txBody>
      </p:sp>
      <p:sp>
        <p:nvSpPr>
          <p:cNvPr id="3" name="Footer Placeholder 2">
            <a:extLst>
              <a:ext uri="{FF2B5EF4-FFF2-40B4-BE49-F238E27FC236}">
                <a16:creationId xmlns:a16="http://schemas.microsoft.com/office/drawing/2014/main" id="{60689933-4582-42F4-923E-216A0FD8B2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16A2D09-C5FA-4203-BCA5-9554EC9A98A3}"/>
              </a:ext>
            </a:extLst>
          </p:cNvPr>
          <p:cNvSpPr>
            <a:spLocks noGrp="1"/>
          </p:cNvSpPr>
          <p:nvPr>
            <p:ph type="sldNum" sz="quarter" idx="12"/>
          </p:nvPr>
        </p:nvSpPr>
        <p:spPr>
          <a:xfrm>
            <a:off x="8610600" y="6356350"/>
            <a:ext cx="2743200" cy="365125"/>
          </a:xfrm>
          <a:prstGeom prst="rect">
            <a:avLst/>
          </a:prstGeom>
        </p:spPr>
        <p:txBody>
          <a:bodyPr/>
          <a:lstStyle/>
          <a:p>
            <a:fld id="{72117A25-2972-418A-88CA-222EC2BAF0D3}" type="slidenum">
              <a:rPr lang="en-US" smtClean="0"/>
              <a:t>‹#›</a:t>
            </a:fld>
            <a:endParaRPr lang="en-US"/>
          </a:p>
        </p:txBody>
      </p:sp>
    </p:spTree>
    <p:extLst>
      <p:ext uri="{BB962C8B-B14F-4D97-AF65-F5344CB8AC3E}">
        <p14:creationId xmlns:p14="http://schemas.microsoft.com/office/powerpoint/2010/main" val="413671646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80A94-C445-4B71-B97C-971EB2818E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2F8C91-855D-4B55-852F-521FDA4604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A605E4-71E1-4E48-8A9B-B906A53C4F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D054E-EFF6-4DB0-B587-9D12CDFC621A}"/>
              </a:ext>
            </a:extLst>
          </p:cNvPr>
          <p:cNvSpPr>
            <a:spLocks noGrp="1"/>
          </p:cNvSpPr>
          <p:nvPr>
            <p:ph type="dt" sz="half" idx="10"/>
          </p:nvPr>
        </p:nvSpPr>
        <p:spPr>
          <a:xfrm>
            <a:off x="838200" y="6356350"/>
            <a:ext cx="2743200" cy="365125"/>
          </a:xfrm>
          <a:prstGeom prst="rect">
            <a:avLst/>
          </a:prstGeom>
        </p:spPr>
        <p:txBody>
          <a:bodyPr/>
          <a:lstStyle/>
          <a:p>
            <a:fld id="{50430CF5-85EC-41A5-BE95-50679EBA3888}" type="datetimeFigureOut">
              <a:rPr lang="en-US" smtClean="0"/>
              <a:t>6/6/2025</a:t>
            </a:fld>
            <a:endParaRPr lang="en-US"/>
          </a:p>
        </p:txBody>
      </p:sp>
      <p:sp>
        <p:nvSpPr>
          <p:cNvPr id="6" name="Footer Placeholder 5">
            <a:extLst>
              <a:ext uri="{FF2B5EF4-FFF2-40B4-BE49-F238E27FC236}">
                <a16:creationId xmlns:a16="http://schemas.microsoft.com/office/drawing/2014/main" id="{7BC98C4D-6FDB-414F-A03E-40D64E6A6C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4D4EA1E-9590-4D59-99F8-8F957DF51967}"/>
              </a:ext>
            </a:extLst>
          </p:cNvPr>
          <p:cNvSpPr>
            <a:spLocks noGrp="1"/>
          </p:cNvSpPr>
          <p:nvPr>
            <p:ph type="sldNum" sz="quarter" idx="12"/>
          </p:nvPr>
        </p:nvSpPr>
        <p:spPr>
          <a:xfrm>
            <a:off x="8610600" y="6356350"/>
            <a:ext cx="2743200" cy="365125"/>
          </a:xfrm>
          <a:prstGeom prst="rect">
            <a:avLst/>
          </a:prstGeom>
        </p:spPr>
        <p:txBody>
          <a:bodyPr/>
          <a:lstStyle/>
          <a:p>
            <a:fld id="{72117A25-2972-418A-88CA-222EC2BAF0D3}" type="slidenum">
              <a:rPr lang="en-US" smtClean="0"/>
              <a:t>‹#›</a:t>
            </a:fld>
            <a:endParaRPr lang="en-US"/>
          </a:p>
        </p:txBody>
      </p:sp>
    </p:spTree>
    <p:extLst>
      <p:ext uri="{BB962C8B-B14F-4D97-AF65-F5344CB8AC3E}">
        <p14:creationId xmlns:p14="http://schemas.microsoft.com/office/powerpoint/2010/main" val="185474430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BD934-1FC9-4DA6-95E1-10241CCAF6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ADC64E-B898-451B-AE74-6074D83C0F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B74105-ADE8-4CC4-9AF7-47981959A6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25E990-7154-4ABD-9D6B-D9BF40FB3E46}"/>
              </a:ext>
            </a:extLst>
          </p:cNvPr>
          <p:cNvSpPr>
            <a:spLocks noGrp="1"/>
          </p:cNvSpPr>
          <p:nvPr>
            <p:ph type="dt" sz="half" idx="10"/>
          </p:nvPr>
        </p:nvSpPr>
        <p:spPr>
          <a:xfrm>
            <a:off x="838200" y="6356350"/>
            <a:ext cx="2743200" cy="365125"/>
          </a:xfrm>
          <a:prstGeom prst="rect">
            <a:avLst/>
          </a:prstGeom>
        </p:spPr>
        <p:txBody>
          <a:bodyPr/>
          <a:lstStyle/>
          <a:p>
            <a:fld id="{50430CF5-85EC-41A5-BE95-50679EBA3888}" type="datetimeFigureOut">
              <a:rPr lang="en-US" smtClean="0"/>
              <a:t>6/6/2025</a:t>
            </a:fld>
            <a:endParaRPr lang="en-US"/>
          </a:p>
        </p:txBody>
      </p:sp>
      <p:sp>
        <p:nvSpPr>
          <p:cNvPr id="6" name="Footer Placeholder 5">
            <a:extLst>
              <a:ext uri="{FF2B5EF4-FFF2-40B4-BE49-F238E27FC236}">
                <a16:creationId xmlns:a16="http://schemas.microsoft.com/office/drawing/2014/main" id="{7DA8EC65-9F51-4178-94CD-FF577CA0C6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73981E0-371C-463B-A2F8-98FB087F87A1}"/>
              </a:ext>
            </a:extLst>
          </p:cNvPr>
          <p:cNvSpPr>
            <a:spLocks noGrp="1"/>
          </p:cNvSpPr>
          <p:nvPr>
            <p:ph type="sldNum" sz="quarter" idx="12"/>
          </p:nvPr>
        </p:nvSpPr>
        <p:spPr>
          <a:xfrm>
            <a:off x="8610600" y="6356350"/>
            <a:ext cx="2743200" cy="365125"/>
          </a:xfrm>
          <a:prstGeom prst="rect">
            <a:avLst/>
          </a:prstGeom>
        </p:spPr>
        <p:txBody>
          <a:bodyPr/>
          <a:lstStyle/>
          <a:p>
            <a:fld id="{72117A25-2972-418A-88CA-222EC2BAF0D3}" type="slidenum">
              <a:rPr lang="en-US" smtClean="0"/>
              <a:t>‹#›</a:t>
            </a:fld>
            <a:endParaRPr lang="en-US"/>
          </a:p>
        </p:txBody>
      </p:sp>
    </p:spTree>
    <p:extLst>
      <p:ext uri="{BB962C8B-B14F-4D97-AF65-F5344CB8AC3E}">
        <p14:creationId xmlns:p14="http://schemas.microsoft.com/office/powerpoint/2010/main" val="40420756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1205B4-AFEA-4DB8-8CDD-8936F166435D}"/>
              </a:ext>
            </a:extLst>
          </p:cNvPr>
          <p:cNvSpPr>
            <a:spLocks noGrp="1"/>
          </p:cNvSpPr>
          <p:nvPr>
            <p:ph type="title"/>
          </p:nvPr>
        </p:nvSpPr>
        <p:spPr>
          <a:xfrm>
            <a:off x="838200" y="64135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1ED844-96F6-4218-98DD-8CE693E52120}"/>
              </a:ext>
            </a:extLst>
          </p:cNvPr>
          <p:cNvSpPr>
            <a:spLocks noGrp="1"/>
          </p:cNvSpPr>
          <p:nvPr>
            <p:ph type="body" idx="1"/>
          </p:nvPr>
        </p:nvSpPr>
        <p:spPr>
          <a:xfrm>
            <a:off x="838200" y="2076449"/>
            <a:ext cx="10515600" cy="44164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4432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lnSpc>
          <a:spcPct val="90000"/>
        </a:lnSpc>
        <a:spcBef>
          <a:spcPct val="0"/>
        </a:spcBef>
        <a:buNone/>
        <a:defRPr sz="4400" b="1" kern="1200">
          <a:solidFill>
            <a:schemeClr val="tx1"/>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E2CD1E-4F83-4778-8669-491BD7FD4F49}"/>
              </a:ext>
            </a:extLst>
          </p:cNvPr>
          <p:cNvSpPr>
            <a:spLocks noGrp="1"/>
          </p:cNvSpPr>
          <p:nvPr>
            <p:ph type="subTitle" idx="4294967295"/>
          </p:nvPr>
        </p:nvSpPr>
        <p:spPr>
          <a:xfrm>
            <a:off x="1524000" y="3043239"/>
            <a:ext cx="9144000" cy="1655762"/>
          </a:xfrm>
        </p:spPr>
        <p:txBody>
          <a:bodyPr>
            <a:normAutofit/>
          </a:bodyPr>
          <a:lstStyle/>
          <a:p>
            <a:pPr marL="0" indent="0" algn="ctr">
              <a:buNone/>
            </a:pPr>
            <a:r>
              <a:rPr lang="en-US" sz="6000" b="1"/>
              <a:t>U.S. Pesticide Laws 101</a:t>
            </a:r>
          </a:p>
        </p:txBody>
      </p:sp>
    </p:spTree>
    <p:extLst>
      <p:ext uri="{BB962C8B-B14F-4D97-AF65-F5344CB8AC3E}">
        <p14:creationId xmlns:p14="http://schemas.microsoft.com/office/powerpoint/2010/main" val="392410984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29725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0191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A0C2D-E556-4D37-A4E2-9B054EEDAF95}"/>
              </a:ext>
            </a:extLst>
          </p:cNvPr>
          <p:cNvSpPr>
            <a:spLocks noGrp="1"/>
          </p:cNvSpPr>
          <p:nvPr>
            <p:ph type="title"/>
          </p:nvPr>
        </p:nvSpPr>
        <p:spPr>
          <a:xfrm>
            <a:off x="838200" y="920130"/>
            <a:ext cx="10515600" cy="1325563"/>
          </a:xfrm>
        </p:spPr>
        <p:txBody>
          <a:bodyPr/>
          <a:lstStyle/>
          <a:p>
            <a:r>
              <a:rPr lang="en-US"/>
              <a:t>U.S. Food and Drug Administration’s Role</a:t>
            </a:r>
          </a:p>
        </p:txBody>
      </p:sp>
      <p:sp>
        <p:nvSpPr>
          <p:cNvPr id="3" name="Content Placeholder 2">
            <a:extLst>
              <a:ext uri="{FF2B5EF4-FFF2-40B4-BE49-F238E27FC236}">
                <a16:creationId xmlns:a16="http://schemas.microsoft.com/office/drawing/2014/main" id="{5030ABB4-3F95-4597-B925-9302C64A57C0}"/>
              </a:ext>
            </a:extLst>
          </p:cNvPr>
          <p:cNvSpPr>
            <a:spLocks noGrp="1"/>
          </p:cNvSpPr>
          <p:nvPr>
            <p:ph idx="1"/>
          </p:nvPr>
        </p:nvSpPr>
        <p:spPr/>
        <p:txBody>
          <a:bodyPr>
            <a:normAutofit/>
          </a:bodyPr>
          <a:lstStyle/>
          <a:p>
            <a:pPr marL="0" indent="0">
              <a:buNone/>
            </a:pPr>
            <a:r>
              <a:rPr lang="en-US" sz="3600"/>
              <a:t>FDA is responsible under the FFDCA for enforcing tolerances established by the EPA for amounts of pesticide residues that may legally remain on food, including animal feed. </a:t>
            </a:r>
          </a:p>
        </p:txBody>
      </p:sp>
      <p:pic>
        <p:nvPicPr>
          <p:cNvPr id="5" name="Picture 4" descr="Logo&#10;&#10;Description automatically generated">
            <a:extLst>
              <a:ext uri="{FF2B5EF4-FFF2-40B4-BE49-F238E27FC236}">
                <a16:creationId xmlns:a16="http://schemas.microsoft.com/office/drawing/2014/main" id="{82500E73-E44B-4710-81A2-A199BA8A13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0055" y="4284661"/>
            <a:ext cx="3831889" cy="2154385"/>
          </a:xfrm>
          <a:prstGeom prst="rect">
            <a:avLst/>
          </a:prstGeom>
        </p:spPr>
      </p:pic>
    </p:spTree>
    <p:extLst>
      <p:ext uri="{BB962C8B-B14F-4D97-AF65-F5344CB8AC3E}">
        <p14:creationId xmlns:p14="http://schemas.microsoft.com/office/powerpoint/2010/main" val="341009406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588AE-5CB3-4934-8359-3F2538429479}"/>
              </a:ext>
            </a:extLst>
          </p:cNvPr>
          <p:cNvSpPr>
            <a:spLocks noGrp="1"/>
          </p:cNvSpPr>
          <p:nvPr>
            <p:ph type="title"/>
          </p:nvPr>
        </p:nvSpPr>
        <p:spPr>
          <a:xfrm>
            <a:off x="838199" y="641350"/>
            <a:ext cx="3800708" cy="5413762"/>
          </a:xfrm>
        </p:spPr>
        <p:txBody>
          <a:bodyPr>
            <a:normAutofit/>
          </a:bodyPr>
          <a:lstStyle/>
          <a:p>
            <a:r>
              <a:rPr lang="en-US" sz="7200"/>
              <a:t>What Happens Next?</a:t>
            </a:r>
          </a:p>
        </p:txBody>
      </p:sp>
      <p:pic>
        <p:nvPicPr>
          <p:cNvPr id="9" name="Picture 8" descr="Graphical user interface&#10;&#10;Description automatically generated">
            <a:extLst>
              <a:ext uri="{FF2B5EF4-FFF2-40B4-BE49-F238E27FC236}">
                <a16:creationId xmlns:a16="http://schemas.microsoft.com/office/drawing/2014/main" id="{E868AD79-2FD2-438D-ADD3-E40712CCFD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Tree>
    <p:extLst>
      <p:ext uri="{BB962C8B-B14F-4D97-AF65-F5344CB8AC3E}">
        <p14:creationId xmlns:p14="http://schemas.microsoft.com/office/powerpoint/2010/main" val="205259159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BA7EA-AB52-4661-8318-B784E5E7917F}"/>
              </a:ext>
            </a:extLst>
          </p:cNvPr>
          <p:cNvSpPr>
            <a:spLocks noGrp="1"/>
          </p:cNvSpPr>
          <p:nvPr>
            <p:ph type="title"/>
          </p:nvPr>
        </p:nvSpPr>
        <p:spPr/>
        <p:txBody>
          <a:bodyPr/>
          <a:lstStyle/>
          <a:p>
            <a:r>
              <a:rPr lang="en-US"/>
              <a:t>Overview</a:t>
            </a:r>
          </a:p>
        </p:txBody>
      </p:sp>
      <p:sp>
        <p:nvSpPr>
          <p:cNvPr id="3" name="Content Placeholder 2">
            <a:extLst>
              <a:ext uri="{FF2B5EF4-FFF2-40B4-BE49-F238E27FC236}">
                <a16:creationId xmlns:a16="http://schemas.microsoft.com/office/drawing/2014/main" id="{A9B92B4E-5AEE-4D86-A4FB-4CF86798F097}"/>
              </a:ext>
            </a:extLst>
          </p:cNvPr>
          <p:cNvSpPr>
            <a:spLocks noGrp="1"/>
          </p:cNvSpPr>
          <p:nvPr>
            <p:ph idx="1"/>
          </p:nvPr>
        </p:nvSpPr>
        <p:spPr/>
        <p:txBody>
          <a:bodyPr/>
          <a:lstStyle/>
          <a:p>
            <a:r>
              <a:rPr lang="en-US"/>
              <a:t>History</a:t>
            </a:r>
          </a:p>
          <a:p>
            <a:r>
              <a:rPr lang="en-US"/>
              <a:t>Laws</a:t>
            </a:r>
          </a:p>
          <a:p>
            <a:r>
              <a:rPr lang="en-US"/>
              <a:t>Regulation</a:t>
            </a:r>
          </a:p>
          <a:p>
            <a:r>
              <a:rPr lang="en-US"/>
              <a:t>Agencies</a:t>
            </a:r>
          </a:p>
          <a:p>
            <a:r>
              <a:rPr lang="en-US"/>
              <a:t>What Happens Next?</a:t>
            </a:r>
          </a:p>
          <a:p>
            <a:r>
              <a:rPr lang="en-US"/>
              <a:t>True or False </a:t>
            </a:r>
          </a:p>
          <a:p>
            <a:r>
              <a:rPr lang="en-US"/>
              <a:t>Questions?</a:t>
            </a:r>
          </a:p>
        </p:txBody>
      </p:sp>
    </p:spTree>
    <p:extLst>
      <p:ext uri="{BB962C8B-B14F-4D97-AF65-F5344CB8AC3E}">
        <p14:creationId xmlns:p14="http://schemas.microsoft.com/office/powerpoint/2010/main" val="66836648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941AF-66E3-4B00-B653-613EDD022C71}"/>
              </a:ext>
            </a:extLst>
          </p:cNvPr>
          <p:cNvSpPr>
            <a:spLocks noGrp="1"/>
          </p:cNvSpPr>
          <p:nvPr>
            <p:ph type="title"/>
          </p:nvPr>
        </p:nvSpPr>
        <p:spPr/>
        <p:txBody>
          <a:bodyPr/>
          <a:lstStyle/>
          <a:p>
            <a:r>
              <a:rPr lang="en-US"/>
              <a:t>History</a:t>
            </a:r>
          </a:p>
        </p:txBody>
      </p:sp>
      <p:sp>
        <p:nvSpPr>
          <p:cNvPr id="3" name="Content Placeholder 2">
            <a:extLst>
              <a:ext uri="{FF2B5EF4-FFF2-40B4-BE49-F238E27FC236}">
                <a16:creationId xmlns:a16="http://schemas.microsoft.com/office/drawing/2014/main" id="{43FAA8C7-7BD8-413C-8923-BC3E64CC9158}"/>
              </a:ext>
            </a:extLst>
          </p:cNvPr>
          <p:cNvSpPr>
            <a:spLocks noGrp="1"/>
          </p:cNvSpPr>
          <p:nvPr>
            <p:ph idx="1"/>
          </p:nvPr>
        </p:nvSpPr>
        <p:spPr/>
        <p:txBody>
          <a:bodyPr>
            <a:normAutofit fontScale="85000" lnSpcReduction="20000"/>
          </a:bodyPr>
          <a:lstStyle/>
          <a:p>
            <a:r>
              <a:rPr lang="en-US"/>
              <a:t>Pre-Pesticide Laws</a:t>
            </a:r>
          </a:p>
          <a:p>
            <a:pPr lvl="1"/>
            <a:r>
              <a:rPr lang="en-US"/>
              <a:t>For more than 4,500 years, pesticides have protected farmers’ crops from weeds, diseases, and insects. </a:t>
            </a:r>
          </a:p>
          <a:p>
            <a:r>
              <a:rPr lang="en-US"/>
              <a:t>1910 – Federal Insecticide Act passed</a:t>
            </a:r>
          </a:p>
          <a:p>
            <a:r>
              <a:rPr lang="en-US"/>
              <a:t>1938: The Federal Food, Drug, and Cosmetic Act (FFDCA) passed </a:t>
            </a:r>
          </a:p>
          <a:p>
            <a:r>
              <a:rPr lang="en-US"/>
              <a:t>1947 – Federal Insecticide Act becomes the Federal Insecticide, Fungicide, and Rodenticide Act (FIFRA) </a:t>
            </a:r>
          </a:p>
          <a:p>
            <a:r>
              <a:rPr lang="en-US"/>
              <a:t>1970s – FIFRA updated</a:t>
            </a:r>
          </a:p>
          <a:p>
            <a:pPr lvl="1"/>
            <a:r>
              <a:rPr lang="en-US"/>
              <a:t>Silent Spring published</a:t>
            </a:r>
          </a:p>
          <a:p>
            <a:pPr lvl="1"/>
            <a:r>
              <a:rPr lang="en-US"/>
              <a:t>The U.S. Environmental Protection Agency (EPA) formed</a:t>
            </a:r>
          </a:p>
          <a:p>
            <a:pPr lvl="1"/>
            <a:r>
              <a:rPr lang="en-US"/>
              <a:t>Creation of Earth Day</a:t>
            </a:r>
          </a:p>
          <a:p>
            <a:pPr lvl="1"/>
            <a:r>
              <a:rPr lang="en-US"/>
              <a:t>1973 – Endangered Species Act created</a:t>
            </a:r>
          </a:p>
          <a:p>
            <a:r>
              <a:rPr lang="en-US"/>
              <a:t>1996 –The Food Quality Protection Act amended the FFDCA</a:t>
            </a:r>
          </a:p>
        </p:txBody>
      </p:sp>
    </p:spTree>
    <p:extLst>
      <p:ext uri="{BB962C8B-B14F-4D97-AF65-F5344CB8AC3E}">
        <p14:creationId xmlns:p14="http://schemas.microsoft.com/office/powerpoint/2010/main" val="365180934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32CF-5331-462E-8AF2-1C7782092A5A}"/>
              </a:ext>
            </a:extLst>
          </p:cNvPr>
          <p:cNvSpPr>
            <a:spLocks noGrp="1"/>
          </p:cNvSpPr>
          <p:nvPr>
            <p:ph type="title"/>
          </p:nvPr>
        </p:nvSpPr>
        <p:spPr>
          <a:xfrm>
            <a:off x="0" y="1140115"/>
            <a:ext cx="12192000" cy="800198"/>
          </a:xfrm>
        </p:spPr>
        <p:txBody>
          <a:bodyPr>
            <a:normAutofit/>
          </a:bodyPr>
          <a:lstStyle/>
          <a:p>
            <a:r>
              <a:rPr lang="en-US" sz="4000"/>
              <a:t>Federal Insecticide, Fungicide, and Rodenticide Act</a:t>
            </a:r>
          </a:p>
        </p:txBody>
      </p:sp>
      <p:sp>
        <p:nvSpPr>
          <p:cNvPr id="3" name="Content Placeholder 2">
            <a:extLst>
              <a:ext uri="{FF2B5EF4-FFF2-40B4-BE49-F238E27FC236}">
                <a16:creationId xmlns:a16="http://schemas.microsoft.com/office/drawing/2014/main" id="{4255A2F7-BCE8-4A6F-90F2-F162C3A70C19}"/>
              </a:ext>
            </a:extLst>
          </p:cNvPr>
          <p:cNvSpPr>
            <a:spLocks noGrp="1"/>
          </p:cNvSpPr>
          <p:nvPr>
            <p:ph idx="1"/>
          </p:nvPr>
        </p:nvSpPr>
        <p:spPr>
          <a:xfrm>
            <a:off x="760141" y="1968978"/>
            <a:ext cx="10515600" cy="4416425"/>
          </a:xfrm>
        </p:spPr>
        <p:txBody>
          <a:bodyPr>
            <a:normAutofit lnSpcReduction="10000"/>
          </a:bodyPr>
          <a:lstStyle/>
          <a:p>
            <a:r>
              <a:rPr lang="en-US"/>
              <a:t>FIFRA authorizes the EPA to be the regulatory authority over the sale and use of pesticides.</a:t>
            </a:r>
          </a:p>
          <a:p>
            <a:r>
              <a:rPr lang="en-US"/>
              <a:t>Each pesticide will perform its intended function without causing any “unreasonable adverse effects on the environment.” FIFRA further defines this as:</a:t>
            </a:r>
          </a:p>
          <a:p>
            <a:pPr lvl="1"/>
            <a:r>
              <a:rPr lang="en-US" b="0" i="0">
                <a:solidFill>
                  <a:srgbClr val="1B1B1B"/>
                </a:solidFill>
                <a:effectLst/>
                <a:latin typeface="Source Sans Pro Web"/>
              </a:rPr>
              <a:t>any unreasonable risk to man or the environment, taking into account the economic, social, and environmental costs and benefits of the use of any pesticide, </a:t>
            </a:r>
            <a:r>
              <a:rPr lang="en-US" b="0" i="1">
                <a:solidFill>
                  <a:srgbClr val="1B1B1B"/>
                </a:solidFill>
                <a:effectLst/>
                <a:latin typeface="Source Sans Pro Web"/>
              </a:rPr>
              <a:t>or </a:t>
            </a:r>
          </a:p>
          <a:p>
            <a:pPr lvl="1"/>
            <a:r>
              <a:rPr lang="en-US" b="0" i="0">
                <a:solidFill>
                  <a:srgbClr val="1B1B1B"/>
                </a:solidFill>
                <a:effectLst/>
                <a:latin typeface="Source Sans Pro Web"/>
              </a:rPr>
              <a:t>a human dietary risk from residues that result from a use of a pesticide in or on any food.</a:t>
            </a:r>
            <a:endParaRPr lang="en-US"/>
          </a:p>
          <a:p>
            <a:r>
              <a:rPr lang="en-US"/>
              <a:t>On average, </a:t>
            </a:r>
            <a:r>
              <a:rPr lang="en-US" b="1">
                <a:solidFill>
                  <a:srgbClr val="FF0000"/>
                </a:solidFill>
              </a:rPr>
              <a:t>only one in 10,000 discoveries </a:t>
            </a:r>
            <a:r>
              <a:rPr lang="en-US"/>
              <a:t>will make the journey from the lab to the field. </a:t>
            </a:r>
          </a:p>
        </p:txBody>
      </p:sp>
    </p:spTree>
    <p:extLst>
      <p:ext uri="{BB962C8B-B14F-4D97-AF65-F5344CB8AC3E}">
        <p14:creationId xmlns:p14="http://schemas.microsoft.com/office/powerpoint/2010/main" val="199821607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723EF-E741-4A2C-B2CE-8A4C2FFD24EB}"/>
              </a:ext>
            </a:extLst>
          </p:cNvPr>
          <p:cNvSpPr>
            <a:spLocks noGrp="1"/>
          </p:cNvSpPr>
          <p:nvPr>
            <p:ph type="title"/>
          </p:nvPr>
        </p:nvSpPr>
        <p:spPr/>
        <p:txBody>
          <a:bodyPr/>
          <a:lstStyle/>
          <a:p>
            <a:r>
              <a:rPr lang="en-US"/>
              <a:t>Federal Food, Drug, and Cosmetic Act</a:t>
            </a:r>
          </a:p>
        </p:txBody>
      </p:sp>
      <p:sp>
        <p:nvSpPr>
          <p:cNvPr id="3" name="Content Placeholder 2">
            <a:extLst>
              <a:ext uri="{FF2B5EF4-FFF2-40B4-BE49-F238E27FC236}">
                <a16:creationId xmlns:a16="http://schemas.microsoft.com/office/drawing/2014/main" id="{72E37F01-D52E-4CEC-8420-D7A28E4F84C3}"/>
              </a:ext>
            </a:extLst>
          </p:cNvPr>
          <p:cNvSpPr>
            <a:spLocks noGrp="1"/>
          </p:cNvSpPr>
          <p:nvPr>
            <p:ph idx="1"/>
          </p:nvPr>
        </p:nvSpPr>
        <p:spPr/>
        <p:txBody>
          <a:bodyPr vert="horz" lIns="91440" tIns="45720" rIns="91440" bIns="45720" rtlCol="0" anchor="t">
            <a:normAutofit/>
          </a:bodyPr>
          <a:lstStyle/>
          <a:p>
            <a:r>
              <a:rPr lang="en-US" b="0" i="0">
                <a:solidFill>
                  <a:srgbClr val="1B1B1B"/>
                </a:solidFill>
                <a:effectLst/>
                <a:latin typeface="Source Sans Pro Web"/>
              </a:rPr>
              <a:t>The FFDCA authorizes EPA to set tolerances, or maximum residue limits</a:t>
            </a:r>
            <a:r>
              <a:rPr lang="en-US">
                <a:solidFill>
                  <a:srgbClr val="1B1B1B"/>
                </a:solidFill>
                <a:latin typeface="Source Sans Pro Web"/>
              </a:rPr>
              <a:t> (MRLs),</a:t>
            </a:r>
            <a:r>
              <a:rPr lang="en-US" b="0" i="0">
                <a:solidFill>
                  <a:srgbClr val="1B1B1B"/>
                </a:solidFill>
                <a:effectLst/>
                <a:latin typeface="Source Sans Pro Web"/>
              </a:rPr>
              <a:t> for pesticide residues on foods.</a:t>
            </a:r>
          </a:p>
          <a:p>
            <a:r>
              <a:rPr lang="en-US" b="0" i="0">
                <a:solidFill>
                  <a:srgbClr val="1B1B1B"/>
                </a:solidFill>
                <a:effectLst/>
                <a:latin typeface="Source Sans Pro Web"/>
              </a:rPr>
              <a:t>In the absence of a tolerance for a pesticide residue, a food containing such a residue is subject to seizure by the government. </a:t>
            </a:r>
          </a:p>
          <a:p>
            <a:r>
              <a:rPr lang="en-US" b="0" i="0">
                <a:solidFill>
                  <a:srgbClr val="1B1B1B"/>
                </a:solidFill>
                <a:effectLst/>
                <a:latin typeface="Source Sans Pro Web"/>
              </a:rPr>
              <a:t>Once a tolerance is established, the residue level in the tolerance is the trigger for enforcement actions. That is, if residues are found above that level, the commodity will be subject to seizure.</a:t>
            </a:r>
            <a:endParaRPr lang="en-US"/>
          </a:p>
        </p:txBody>
      </p:sp>
    </p:spTree>
    <p:extLst>
      <p:ext uri="{BB962C8B-B14F-4D97-AF65-F5344CB8AC3E}">
        <p14:creationId xmlns:p14="http://schemas.microsoft.com/office/powerpoint/2010/main" val="135134105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E34E9-B3A2-40D8-978B-8C9E32340107}"/>
              </a:ext>
            </a:extLst>
          </p:cNvPr>
          <p:cNvPicPr>
            <a:picLocks noChangeAspect="1"/>
          </p:cNvPicPr>
          <p:nvPr/>
        </p:nvPicPr>
        <p:blipFill>
          <a:blip r:embed="rId4">
            <a:alphaModFix amt="53000"/>
            <a:extLst>
              <a:ext uri="{28A0092B-C50C-407E-A947-70E740481C1C}">
                <a14:useLocalDpi xmlns:a14="http://schemas.microsoft.com/office/drawing/2010/main" val="0"/>
              </a:ext>
            </a:extLst>
          </a:blip>
          <a:stretch>
            <a:fillRect/>
          </a:stretch>
        </p:blipFill>
        <p:spPr>
          <a:xfrm>
            <a:off x="289932" y="414586"/>
            <a:ext cx="4291314" cy="477511"/>
          </a:xfrm>
          <a:prstGeom prst="rect">
            <a:avLst/>
          </a:prstGeom>
        </p:spPr>
      </p:pic>
    </p:spTree>
    <p:extLst>
      <p:ext uri="{BB962C8B-B14F-4D97-AF65-F5344CB8AC3E}">
        <p14:creationId xmlns:p14="http://schemas.microsoft.com/office/powerpoint/2010/main" val="12042421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CE1B1-2B37-455C-9A31-FBCC59952F48}"/>
              </a:ext>
            </a:extLst>
          </p:cNvPr>
          <p:cNvSpPr>
            <a:spLocks noGrp="1"/>
          </p:cNvSpPr>
          <p:nvPr>
            <p:ph type="title"/>
          </p:nvPr>
        </p:nvSpPr>
        <p:spPr/>
        <p:txBody>
          <a:bodyPr/>
          <a:lstStyle/>
          <a:p>
            <a:r>
              <a:rPr lang="en-US"/>
              <a:t>Endangered Species Act</a:t>
            </a:r>
          </a:p>
        </p:txBody>
      </p:sp>
      <p:sp>
        <p:nvSpPr>
          <p:cNvPr id="3" name="Content Placeholder 2">
            <a:extLst>
              <a:ext uri="{FF2B5EF4-FFF2-40B4-BE49-F238E27FC236}">
                <a16:creationId xmlns:a16="http://schemas.microsoft.com/office/drawing/2014/main" id="{062B8B9D-79CB-4CE1-AF1C-3FA93F19A54A}"/>
              </a:ext>
            </a:extLst>
          </p:cNvPr>
          <p:cNvSpPr>
            <a:spLocks noGrp="1"/>
          </p:cNvSpPr>
          <p:nvPr>
            <p:ph idx="1"/>
          </p:nvPr>
        </p:nvSpPr>
        <p:spPr>
          <a:xfrm>
            <a:off x="838200" y="1748057"/>
            <a:ext cx="10515600" cy="867473"/>
          </a:xfrm>
        </p:spPr>
        <p:txBody>
          <a:bodyPr>
            <a:normAutofit/>
          </a:bodyPr>
          <a:lstStyle/>
          <a:p>
            <a:pPr marL="0" indent="0" algn="ctr">
              <a:buNone/>
            </a:pPr>
            <a:r>
              <a:rPr lang="en-US" sz="2600" b="0" i="0">
                <a:solidFill>
                  <a:srgbClr val="1B1B1B"/>
                </a:solidFill>
                <a:effectLst/>
              </a:rPr>
              <a:t>The ESA provides a program for the conservation of threatened and endangered plants and animals and the habitats in which they are found.</a:t>
            </a:r>
          </a:p>
        </p:txBody>
      </p:sp>
      <p:pic>
        <p:nvPicPr>
          <p:cNvPr id="5" name="Picture 4" descr="Logo, icon&#10;&#10;Description automatically generated with medium confidence">
            <a:extLst>
              <a:ext uri="{FF2B5EF4-FFF2-40B4-BE49-F238E27FC236}">
                <a16:creationId xmlns:a16="http://schemas.microsoft.com/office/drawing/2014/main" id="{53E26B4E-ABBC-478C-8BD0-EDA60B950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623" y="2615530"/>
            <a:ext cx="4052754" cy="4057997"/>
          </a:xfrm>
          <a:prstGeom prst="rect">
            <a:avLst/>
          </a:prstGeom>
        </p:spPr>
      </p:pic>
      <p:sp>
        <p:nvSpPr>
          <p:cNvPr id="7" name="Oval 6">
            <a:extLst>
              <a:ext uri="{FF2B5EF4-FFF2-40B4-BE49-F238E27FC236}">
                <a16:creationId xmlns:a16="http://schemas.microsoft.com/office/drawing/2014/main" id="{18E59A46-0966-4C9C-AA1E-80DBA4326A4C}"/>
              </a:ext>
            </a:extLst>
          </p:cNvPr>
          <p:cNvSpPr/>
          <p:nvPr/>
        </p:nvSpPr>
        <p:spPr>
          <a:xfrm>
            <a:off x="2329510" y="2760626"/>
            <a:ext cx="1740113" cy="174011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Franklin Gothic Book" panose="020B0503020102020204" pitchFamily="34" charset="0"/>
              </a:rPr>
              <a:t>U.S. Fish &amp; Wildlife Service</a:t>
            </a:r>
          </a:p>
        </p:txBody>
      </p:sp>
      <p:sp>
        <p:nvSpPr>
          <p:cNvPr id="9" name="Oval 8">
            <a:extLst>
              <a:ext uri="{FF2B5EF4-FFF2-40B4-BE49-F238E27FC236}">
                <a16:creationId xmlns:a16="http://schemas.microsoft.com/office/drawing/2014/main" id="{186E8B46-85D9-47FC-9AE2-E96ED6AD3B8D}"/>
              </a:ext>
            </a:extLst>
          </p:cNvPr>
          <p:cNvSpPr/>
          <p:nvPr/>
        </p:nvSpPr>
        <p:spPr>
          <a:xfrm>
            <a:off x="2408116" y="4790931"/>
            <a:ext cx="1740113" cy="174011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Franklin Gothic Book" panose="020B0503020102020204" pitchFamily="34" charset="0"/>
              </a:rPr>
              <a:t>NOAA Fisheries Service</a:t>
            </a:r>
          </a:p>
        </p:txBody>
      </p:sp>
      <p:sp>
        <p:nvSpPr>
          <p:cNvPr id="10" name="Oval 9">
            <a:extLst>
              <a:ext uri="{FF2B5EF4-FFF2-40B4-BE49-F238E27FC236}">
                <a16:creationId xmlns:a16="http://schemas.microsoft.com/office/drawing/2014/main" id="{67ED664C-6DC9-45D9-929A-0D60C191A9B6}"/>
              </a:ext>
            </a:extLst>
          </p:cNvPr>
          <p:cNvSpPr/>
          <p:nvPr/>
        </p:nvSpPr>
        <p:spPr>
          <a:xfrm>
            <a:off x="8233342" y="3774472"/>
            <a:ext cx="1740113" cy="174011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Franklin Gothic Book" panose="020B0503020102020204" pitchFamily="34" charset="0"/>
              </a:rPr>
              <a:t>EPA’s Office of Pesticide Programs</a:t>
            </a:r>
          </a:p>
        </p:txBody>
      </p:sp>
    </p:spTree>
    <p:extLst>
      <p:ext uri="{BB962C8B-B14F-4D97-AF65-F5344CB8AC3E}">
        <p14:creationId xmlns:p14="http://schemas.microsoft.com/office/powerpoint/2010/main" val="102592097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imeline&#10;&#10;Description automatically generated">
            <a:extLst>
              <a:ext uri="{FF2B5EF4-FFF2-40B4-BE49-F238E27FC236}">
                <a16:creationId xmlns:a16="http://schemas.microsoft.com/office/drawing/2014/main" id="{BF262EDA-8BE4-477B-9941-016A8A042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4910" cy="8218449"/>
          </a:xfrm>
          <a:prstGeom prst="rect">
            <a:avLst/>
          </a:prstGeom>
        </p:spPr>
      </p:pic>
    </p:spTree>
    <p:extLst>
      <p:ext uri="{BB962C8B-B14F-4D97-AF65-F5344CB8AC3E}">
        <p14:creationId xmlns:p14="http://schemas.microsoft.com/office/powerpoint/2010/main" val="348631694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13AD1-B7B1-4E28-AC17-1FFC407E80C8}"/>
              </a:ext>
            </a:extLst>
          </p:cNvPr>
          <p:cNvSpPr>
            <a:spLocks noGrp="1"/>
          </p:cNvSpPr>
          <p:nvPr>
            <p:ph type="title"/>
          </p:nvPr>
        </p:nvSpPr>
        <p:spPr>
          <a:xfrm>
            <a:off x="870527" y="594100"/>
            <a:ext cx="10515600" cy="1325563"/>
          </a:xfrm>
        </p:spPr>
        <p:txBody>
          <a:bodyPr/>
          <a:lstStyle/>
          <a:p>
            <a:r>
              <a:rPr lang="en-US"/>
              <a:t>How Pesticides are Regulated</a:t>
            </a:r>
          </a:p>
        </p:txBody>
      </p:sp>
      <p:pic>
        <p:nvPicPr>
          <p:cNvPr id="9" name="Content Placeholder 8" descr="Text&#10;&#10;Description automatically generated">
            <a:extLst>
              <a:ext uri="{FF2B5EF4-FFF2-40B4-BE49-F238E27FC236}">
                <a16:creationId xmlns:a16="http://schemas.microsoft.com/office/drawing/2014/main" id="{2A49546D-652C-46CE-935D-3A3BFBDE63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13527" y="1551709"/>
            <a:ext cx="8229600" cy="5306292"/>
          </a:xfrm>
        </p:spPr>
      </p:pic>
    </p:spTree>
    <p:extLst>
      <p:ext uri="{BB962C8B-B14F-4D97-AF65-F5344CB8AC3E}">
        <p14:creationId xmlns:p14="http://schemas.microsoft.com/office/powerpoint/2010/main" val="262817019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6.0.33"/>
  <p:tag name="AS_OS" val="Unix 5.15.0.1060"/>
  <p:tag name="AS_RELEASE_DATE" val="2024.06.14"/>
  <p:tag name="AS_TITLE" val="Aspose.Slides for .NET6"/>
  <p:tag name="AS_VERSION" val="24.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2F7E8315DF1E4EB47078AA6804FC35" ma:contentTypeVersion="15" ma:contentTypeDescription="Create a new document." ma:contentTypeScope="" ma:versionID="719e5a542da546660aaeed28fd278051">
  <xsd:schema xmlns:xsd="http://www.w3.org/2001/XMLSchema" xmlns:xs="http://www.w3.org/2001/XMLSchema" xmlns:p="http://schemas.microsoft.com/office/2006/metadata/properties" xmlns:ns2="288e9ff8-7b13-48d6-bc02-f66b9dc5be3d" xmlns:ns3="c533a5c9-2e1d-4ca5-b42d-1bc3ca4fa0e6" targetNamespace="http://schemas.microsoft.com/office/2006/metadata/properties" ma:root="true" ma:fieldsID="e4e060d48ddac8dd50e683461c32eb9a" ns2:_="" ns3:_="">
    <xsd:import namespace="288e9ff8-7b13-48d6-bc02-f66b9dc5be3d"/>
    <xsd:import namespace="c533a5c9-2e1d-4ca5-b42d-1bc3ca4fa0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e9ff8-7b13-48d6-bc02-f66b9dc5be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4e6e67f-6c04-4be8-8acc-bddaf734d69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533a5c9-2e1d-4ca5-b42d-1bc3ca4fa0e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211f2e6-8f02-4b74-aab4-ab1cd54ba70d}" ma:internalName="TaxCatchAll" ma:showField="CatchAllData" ma:web="c533a5c9-2e1d-4ca5-b42d-1bc3ca4fa0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533a5c9-2e1d-4ca5-b42d-1bc3ca4fa0e6">
      <UserInfo>
        <DisplayName/>
        <AccountId xsi:nil="true"/>
        <AccountType/>
      </UserInfo>
    </SharedWithUsers>
    <MediaLengthInSeconds xmlns="288e9ff8-7b13-48d6-bc02-f66b9dc5be3d" xsi:nil="true"/>
    <TaxCatchAll xmlns="c533a5c9-2e1d-4ca5-b42d-1bc3ca4fa0e6" xsi:nil="true"/>
    <lcf76f155ced4ddcb4097134ff3c332f xmlns="288e9ff8-7b13-48d6-bc02-f66b9dc5be3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89D2EE-7C23-4EF8-BA6C-8FBB29181B93}">
  <ds:schemaRefs/>
</ds:datastoreItem>
</file>

<file path=customXml/itemProps2.xml><?xml version="1.0" encoding="utf-8"?>
<ds:datastoreItem xmlns:ds="http://schemas.openxmlformats.org/officeDocument/2006/customXml" ds:itemID="{2A9DDD50-3E89-4501-A76A-F44C20FA8410}">
  <ds:schemaRefs>
    <ds:schemaRef ds:uri="http://schemas.microsoft.com/office/2006/metadata/properties"/>
    <ds:schemaRef ds:uri="http://schemas.microsoft.com/office/infopath/2007/PartnerControls"/>
    <ds:schemaRef ds:uri="c533a5c9-2e1d-4ca5-b42d-1bc3ca4fa0e6"/>
    <ds:schemaRef ds:uri="14583dd1-1f44-4441-ad87-0caaac22fedd"/>
    <ds:schemaRef ds:uri="288e9ff8-7b13-48d6-bc02-f66b9dc5be3d"/>
  </ds:schemaRefs>
</ds:datastoreItem>
</file>

<file path=customXml/itemProps3.xml><?xml version="1.0" encoding="utf-8"?>
<ds:datastoreItem xmlns:ds="http://schemas.openxmlformats.org/officeDocument/2006/customXml" ds:itemID="{CFA8ECE2-0E88-4D30-9268-15556A4098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414</TotalTime>
  <Words>2558</Words>
  <Application>Microsoft Office PowerPoint</Application>
  <PresentationFormat>Widescreen</PresentationFormat>
  <Paragraphs>121</Paragraphs>
  <Slides>13</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Arial</vt:lpstr>
      <vt:lpstr>Calibri</vt:lpstr>
      <vt:lpstr>Courier New</vt:lpstr>
      <vt:lpstr>Franklin Gothic Book</vt:lpstr>
      <vt:lpstr>Franklin Gothic Medium</vt:lpstr>
      <vt:lpstr>Helvetica</vt:lpstr>
      <vt:lpstr>Roboto</vt:lpstr>
      <vt:lpstr>Segoe</vt:lpstr>
      <vt:lpstr>Segoe UI</vt:lpstr>
      <vt:lpstr>Source Sans Pro</vt:lpstr>
      <vt:lpstr>Source Sans Pro Web</vt:lpstr>
      <vt:lpstr>Symbol</vt:lpstr>
      <vt:lpstr>Office Theme</vt:lpstr>
      <vt:lpstr>PowerPoint Presentation</vt:lpstr>
      <vt:lpstr>Overview</vt:lpstr>
      <vt:lpstr>History</vt:lpstr>
      <vt:lpstr>Federal Insecticide, Fungicide, and Rodenticide Act</vt:lpstr>
      <vt:lpstr>Federal Food, Drug, and Cosmetic Act</vt:lpstr>
      <vt:lpstr>PowerPoint Presentation</vt:lpstr>
      <vt:lpstr>Endangered Species Act</vt:lpstr>
      <vt:lpstr>PowerPoint Presentation</vt:lpstr>
      <vt:lpstr>How Pesticides are Regulated</vt:lpstr>
      <vt:lpstr>PowerPoint Presentation</vt:lpstr>
      <vt:lpstr>PowerPoint Presentation</vt:lpstr>
      <vt:lpstr>U.S. Food and Drug Administration’s Role</vt:lpstr>
      <vt:lpstr>What Happens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Macedo</dc:creator>
  <cp:lastModifiedBy>Wayne G Buhler</cp:lastModifiedBy>
  <cp:revision>10</cp:revision>
  <dcterms:created xsi:type="dcterms:W3CDTF">2022-03-11T19:27:48Z</dcterms:created>
  <dcterms:modified xsi:type="dcterms:W3CDTF">2025-06-06T18:36:25Z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ExtendedDescription">
    <vt:lpwstr/>
  </property>
  <property fmtid="{D5CDD505-2E9C-101B-9397-08002B2CF9AE}" pid="3" name="ComplianceAssetId">
    <vt:lpwstr/>
  </property>
  <property fmtid="{D5CDD505-2E9C-101B-9397-08002B2CF9AE}" pid="4" name="ContentTypeId">
    <vt:lpwstr>0x010100B92F7E8315DF1E4EB47078AA6804FC35</vt:lpwstr>
  </property>
  <property fmtid="{D5CDD505-2E9C-101B-9397-08002B2CF9AE}" pid="5" name="TriggerFlowInfo">
    <vt:lpwstr/>
  </property>
</Properties>
</file>