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1" r:id="rId6"/>
    <p:sldId id="294" r:id="rId7"/>
    <p:sldId id="263" r:id="rId8"/>
    <p:sldId id="264" r:id="rId9"/>
    <p:sldId id="265" r:id="rId10"/>
    <p:sldId id="282" r:id="rId11"/>
    <p:sldId id="283" r:id="rId12"/>
    <p:sldId id="267" r:id="rId13"/>
    <p:sldId id="284" r:id="rId14"/>
    <p:sldId id="286" r:id="rId15"/>
    <p:sldId id="295" r:id="rId16"/>
    <p:sldId id="268" r:id="rId17"/>
    <p:sldId id="269" r:id="rId18"/>
    <p:sldId id="287" r:id="rId19"/>
    <p:sldId id="270" r:id="rId20"/>
    <p:sldId id="271" r:id="rId21"/>
    <p:sldId id="296" r:id="rId22"/>
    <p:sldId id="297" r:id="rId23"/>
    <p:sldId id="298" r:id="rId24"/>
    <p:sldId id="299" r:id="rId25"/>
    <p:sldId id="291" r:id="rId26"/>
    <p:sldId id="301" r:id="rId27"/>
    <p:sldId id="274" r:id="rId28"/>
    <p:sldId id="277" r:id="rId29"/>
  </p:sldIdLst>
  <p:sldSz cx="9144000" cy="5143500" type="screen16x9"/>
  <p:notesSz cx="6858000" cy="9144000"/>
  <p:embeddedFontLst>
    <p:embeddedFont>
      <p:font typeface="Oswald" panose="020B0604020202020204" charset="0"/>
      <p:regular r:id="rId31"/>
      <p:bold r:id="rId32"/>
    </p:embeddedFont>
    <p:embeddedFont>
      <p:font typeface="Averag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4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A106EB95-2297-7D00-3A9A-94878791161B}"/>
            </a:ext>
          </a:extLst>
        </p:cNvPr>
        <p:cNvGrpSpPr/>
        <p:nvPr/>
      </p:nvGrpSpPr>
      <p:grpSpPr>
        <a:xfrm>
          <a:off x="0" y="0"/>
          <a:ext cx="0" cy="0"/>
          <a:chOff x="0" y="0"/>
          <a:chExt cx="0" cy="0"/>
        </a:xfrm>
      </p:grpSpPr>
      <p:sp>
        <p:nvSpPr>
          <p:cNvPr id="132" name="Google Shape;132;g2f0e1e6735f_1_74:notes">
            <a:extLst>
              <a:ext uri="{FF2B5EF4-FFF2-40B4-BE49-F238E27FC236}">
                <a16:creationId xmlns:a16="http://schemas.microsoft.com/office/drawing/2014/main" id="{066ACBDA-A2F4-15F9-42E1-41CCF4B3B7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f0e1e6735f_1_74:notes">
            <a:extLst>
              <a:ext uri="{FF2B5EF4-FFF2-40B4-BE49-F238E27FC236}">
                <a16:creationId xmlns:a16="http://schemas.microsoft.com/office/drawing/2014/main" id="{73E68DB9-9235-BB2A-D989-EA4AC8E060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70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3F21225-0B13-34B2-186E-766E4F5C0B4E}"/>
            </a:ext>
          </a:extLst>
        </p:cNvPr>
        <p:cNvGrpSpPr/>
        <p:nvPr/>
      </p:nvGrpSpPr>
      <p:grpSpPr>
        <a:xfrm>
          <a:off x="0" y="0"/>
          <a:ext cx="0" cy="0"/>
          <a:chOff x="0" y="0"/>
          <a:chExt cx="0" cy="0"/>
        </a:xfrm>
      </p:grpSpPr>
      <p:sp>
        <p:nvSpPr>
          <p:cNvPr id="132" name="Google Shape;132;g2f0e1e6735f_1_74:notes">
            <a:extLst>
              <a:ext uri="{FF2B5EF4-FFF2-40B4-BE49-F238E27FC236}">
                <a16:creationId xmlns:a16="http://schemas.microsoft.com/office/drawing/2014/main" id="{03F9E927-006F-2BA5-7305-A623F1DDDA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f0e1e6735f_1_74:notes">
            <a:extLst>
              <a:ext uri="{FF2B5EF4-FFF2-40B4-BE49-F238E27FC236}">
                <a16:creationId xmlns:a16="http://schemas.microsoft.com/office/drawing/2014/main" id="{451690E8-2269-EDF9-7BDD-DCD36E7F72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27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0e1e6735f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f0e1e6735f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See text in previous slide – some downwind managed areas can represent </a:t>
            </a:r>
            <a:r>
              <a:rPr lang="en-US"/>
              <a:t>spray drit </a:t>
            </a:r>
            <a:r>
              <a:rPr lang="en-US" dirty="0"/>
              <a:t>buffers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44C9CD04-DB2C-B71F-69DE-630A3FDBFA05}"/>
            </a:ext>
          </a:extLst>
        </p:cNvPr>
        <p:cNvGrpSpPr/>
        <p:nvPr/>
      </p:nvGrpSpPr>
      <p:grpSpPr>
        <a:xfrm>
          <a:off x="0" y="0"/>
          <a:ext cx="0" cy="0"/>
          <a:chOff x="0" y="0"/>
          <a:chExt cx="0" cy="0"/>
        </a:xfrm>
      </p:grpSpPr>
      <p:sp>
        <p:nvSpPr>
          <p:cNvPr id="132" name="Google Shape;132;g2f0e1e6735f_1_74:notes">
            <a:extLst>
              <a:ext uri="{FF2B5EF4-FFF2-40B4-BE49-F238E27FC236}">
                <a16:creationId xmlns:a16="http://schemas.microsoft.com/office/drawing/2014/main" id="{1251AE9C-68AA-FA5C-B6F2-6179D038E1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f0e1e6735f_1_74:notes">
            <a:extLst>
              <a:ext uri="{FF2B5EF4-FFF2-40B4-BE49-F238E27FC236}">
                <a16:creationId xmlns:a16="http://schemas.microsoft.com/office/drawing/2014/main" id="{E4EAA491-1066-01D4-DEA8-A29A62E0BD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26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D3DB59E9-FFB3-EE6F-F435-5021330D2798}"/>
            </a:ext>
          </a:extLst>
        </p:cNvPr>
        <p:cNvGrpSpPr/>
        <p:nvPr/>
      </p:nvGrpSpPr>
      <p:grpSpPr>
        <a:xfrm>
          <a:off x="0" y="0"/>
          <a:ext cx="0" cy="0"/>
          <a:chOff x="0" y="0"/>
          <a:chExt cx="0" cy="0"/>
        </a:xfrm>
      </p:grpSpPr>
      <p:sp>
        <p:nvSpPr>
          <p:cNvPr id="148" name="Google Shape;148;g2f0e1e6735f_1_90:notes">
            <a:extLst>
              <a:ext uri="{FF2B5EF4-FFF2-40B4-BE49-F238E27FC236}">
                <a16:creationId xmlns:a16="http://schemas.microsoft.com/office/drawing/2014/main" id="{91FBDAD9-2022-C9D3-5F7D-C923D73F5A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f0e1e6735f_1_90:notes">
            <a:extLst>
              <a:ext uri="{FF2B5EF4-FFF2-40B4-BE49-F238E27FC236}">
                <a16:creationId xmlns:a16="http://schemas.microsoft.com/office/drawing/2014/main" id="{B5892292-6DBC-4D46-5B71-85A98E9560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See text in previous slide – some downwind managed areas can represent </a:t>
            </a:r>
            <a:r>
              <a:rPr lang="en-US"/>
              <a:t>spray drit </a:t>
            </a:r>
            <a:r>
              <a:rPr lang="en-US" dirty="0"/>
              <a:t>buffers</a:t>
            </a:r>
            <a:endParaRPr dirty="0"/>
          </a:p>
        </p:txBody>
      </p:sp>
    </p:spTree>
    <p:extLst>
      <p:ext uri="{BB962C8B-B14F-4D97-AF65-F5344CB8AC3E}">
        <p14:creationId xmlns:p14="http://schemas.microsoft.com/office/powerpoint/2010/main" val="239535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f0e1e6735f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f0e1e6735f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f0e1e6735f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f0e1e6735f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EB40BEA2-094B-6BED-DAC2-9222FEEFEFF8}"/>
            </a:ext>
          </a:extLst>
        </p:cNvPr>
        <p:cNvGrpSpPr/>
        <p:nvPr/>
      </p:nvGrpSpPr>
      <p:grpSpPr>
        <a:xfrm>
          <a:off x="0" y="0"/>
          <a:ext cx="0" cy="0"/>
          <a:chOff x="0" y="0"/>
          <a:chExt cx="0" cy="0"/>
        </a:xfrm>
      </p:grpSpPr>
      <p:sp>
        <p:nvSpPr>
          <p:cNvPr id="165" name="Google Shape;165;g2f0e1e6735f_1_112:notes">
            <a:extLst>
              <a:ext uri="{FF2B5EF4-FFF2-40B4-BE49-F238E27FC236}">
                <a16:creationId xmlns:a16="http://schemas.microsoft.com/office/drawing/2014/main" id="{5FDAF339-A252-C0EB-0E84-12F5ED832F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f0e1e6735f_1_112:notes">
            <a:extLst>
              <a:ext uri="{FF2B5EF4-FFF2-40B4-BE49-F238E27FC236}">
                <a16:creationId xmlns:a16="http://schemas.microsoft.com/office/drawing/2014/main" id="{ACE61D10-2936-175A-E647-0D6C8026AE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711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1f43991d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f1f43991d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0e1e6735f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f0e1e6735f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f0358b38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f0358b38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9861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08BA3E9A-2E58-92E9-3AB0-7FF497075299}"/>
            </a:ext>
          </a:extLst>
        </p:cNvPr>
        <p:cNvGrpSpPr/>
        <p:nvPr/>
      </p:nvGrpSpPr>
      <p:grpSpPr>
        <a:xfrm>
          <a:off x="0" y="0"/>
          <a:ext cx="0" cy="0"/>
          <a:chOff x="0" y="0"/>
          <a:chExt cx="0" cy="0"/>
        </a:xfrm>
      </p:grpSpPr>
      <p:sp>
        <p:nvSpPr>
          <p:cNvPr id="148" name="Google Shape;148;g2f0e1e6735f_1_90:notes">
            <a:extLst>
              <a:ext uri="{FF2B5EF4-FFF2-40B4-BE49-F238E27FC236}">
                <a16:creationId xmlns:a16="http://schemas.microsoft.com/office/drawing/2014/main" id="{E395C887-84AF-1669-29E7-4B5FD5AC70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f0e1e6735f_1_90:notes">
            <a:extLst>
              <a:ext uri="{FF2B5EF4-FFF2-40B4-BE49-F238E27FC236}">
                <a16:creationId xmlns:a16="http://schemas.microsoft.com/office/drawing/2014/main" id="{B354DC77-F960-F0AD-A97F-F16ED51FF5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See text in previous slide – some downwind managed areas can represent </a:t>
            </a:r>
            <a:r>
              <a:rPr lang="en-US"/>
              <a:t>spray drit </a:t>
            </a:r>
            <a:r>
              <a:rPr lang="en-US" dirty="0"/>
              <a:t>buffers</a:t>
            </a:r>
            <a:endParaRPr dirty="0"/>
          </a:p>
        </p:txBody>
      </p:sp>
    </p:spTree>
    <p:extLst>
      <p:ext uri="{BB962C8B-B14F-4D97-AF65-F5344CB8AC3E}">
        <p14:creationId xmlns:p14="http://schemas.microsoft.com/office/powerpoint/2010/main" val="323829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0e1e6735f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f0e1e6735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f0e1e6735f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f0e1e6735f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f0e1e6735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f0e1e6735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f0e1e6735f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f0e1e6735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f0e1e6735f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f0e1e6735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0E7FBE1-3409-8E55-813C-CD5AD28BB652}"/>
            </a:ext>
          </a:extLst>
        </p:cNvPr>
        <p:cNvGrpSpPr/>
        <p:nvPr/>
      </p:nvGrpSpPr>
      <p:grpSpPr>
        <a:xfrm>
          <a:off x="0" y="0"/>
          <a:ext cx="0" cy="0"/>
          <a:chOff x="0" y="0"/>
          <a:chExt cx="0" cy="0"/>
        </a:xfrm>
      </p:grpSpPr>
      <p:sp>
        <p:nvSpPr>
          <p:cNvPr id="106" name="Google Shape;106;g2f0e1e6735f_1_41:notes">
            <a:extLst>
              <a:ext uri="{FF2B5EF4-FFF2-40B4-BE49-F238E27FC236}">
                <a16:creationId xmlns:a16="http://schemas.microsoft.com/office/drawing/2014/main" id="{E357173D-EC48-43CE-1D34-F734B2D2B6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0e1e6735f_1_41:notes">
            <a:extLst>
              <a:ext uri="{FF2B5EF4-FFF2-40B4-BE49-F238E27FC236}">
                <a16:creationId xmlns:a16="http://schemas.microsoft.com/office/drawing/2014/main" id="{705F9168-7A5A-31A0-5A93-E09C590F45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Step 1, Magnitude of Difference (MoD) is calculated: insecticide exposure/toxicity threshold. Greater MoD, more potential for population-level impacts. Exposure estimates are largely derived from pesticide use patterns and exposure models. </a:t>
            </a:r>
            <a:endParaRPr/>
          </a:p>
        </p:txBody>
      </p:sp>
    </p:spTree>
    <p:extLst>
      <p:ext uri="{BB962C8B-B14F-4D97-AF65-F5344CB8AC3E}">
        <p14:creationId xmlns:p14="http://schemas.microsoft.com/office/powerpoint/2010/main" val="259476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0e1e6735f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f0e1e6735f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f0e1e6735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f0e1e6735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0e1e6735f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f0e1e6735f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pa.gov/pesticides/mitigation-menu" TargetMode="Externa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9.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epa.gov/pesticides/mitigation-menu" TargetMode="Externa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epa.gov/endangered-species/bulletins-live-two-view-bulletins" TargetMode="Externa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epa.gov/system/files/documents/2025-04/insecticide-strategy-final_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0" y="1549050"/>
            <a:ext cx="7801500" cy="102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The Final Insecticide Strategy</a:t>
            </a:r>
            <a:endParaRPr dirty="0"/>
          </a:p>
        </p:txBody>
      </p:sp>
      <p:sp>
        <p:nvSpPr>
          <p:cNvPr id="60" name="Google Shape;60;p13"/>
          <p:cNvSpPr txBox="1">
            <a:spLocks noGrp="1"/>
          </p:cNvSpPr>
          <p:nvPr>
            <p:ph type="subTitle" idx="1"/>
          </p:nvPr>
        </p:nvSpPr>
        <p:spPr>
          <a:xfrm>
            <a:off x="671250" y="3174875"/>
            <a:ext cx="7941000" cy="14037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a:t>Michael Zhao, B.S., and Niranjana Krishnan, PhD,</a:t>
            </a:r>
            <a:endParaRPr dirty="0"/>
          </a:p>
          <a:p>
            <a:pPr marL="0" lvl="0" indent="0" algn="ctr" rtl="0">
              <a:spcBef>
                <a:spcPts val="0"/>
              </a:spcBef>
              <a:spcAft>
                <a:spcPts val="0"/>
              </a:spcAft>
              <a:buNone/>
            </a:pPr>
            <a:r>
              <a:rPr lang="en" dirty="0"/>
              <a:t>Department of Entomology,</a:t>
            </a:r>
            <a:endParaRPr dirty="0"/>
          </a:p>
          <a:p>
            <a:pPr marL="0" lvl="0" indent="0" algn="ctr" rtl="0">
              <a:spcBef>
                <a:spcPts val="0"/>
              </a:spcBef>
              <a:spcAft>
                <a:spcPts val="0"/>
              </a:spcAft>
              <a:buNone/>
            </a:pPr>
            <a:r>
              <a:rPr lang="en" dirty="0"/>
              <a:t>University of Maryland, College Park</a:t>
            </a:r>
            <a:endParaRPr dirty="0"/>
          </a:p>
          <a:p>
            <a:pPr marL="0" lvl="0" indent="0" algn="ctr" rtl="0">
              <a:spcBef>
                <a:spcPts val="0"/>
              </a:spcBef>
              <a:spcAft>
                <a:spcPts val="0"/>
              </a:spcAft>
              <a:buNone/>
            </a:pPr>
            <a:r>
              <a:rPr lang="en" dirty="0"/>
              <a:t>July 7</a:t>
            </a:r>
            <a:r>
              <a:rPr lang="en" baseline="30000" dirty="0"/>
              <a:t>th</a:t>
            </a:r>
            <a:r>
              <a:rPr lang="en" dirty="0"/>
              <a:t>, 2025</a:t>
            </a:r>
            <a:endParaRPr dirty="0"/>
          </a:p>
        </p:txBody>
      </p:sp>
      <p:pic>
        <p:nvPicPr>
          <p:cNvPr id="61" name="Google Shape;61;p13"/>
          <p:cNvPicPr preferRelativeResize="0"/>
          <p:nvPr/>
        </p:nvPicPr>
        <p:blipFill>
          <a:blip r:embed="rId3">
            <a:alphaModFix/>
          </a:blip>
          <a:stretch>
            <a:fillRect/>
          </a:stretch>
        </p:blipFill>
        <p:spPr>
          <a:xfrm>
            <a:off x="0" y="4292900"/>
            <a:ext cx="850599" cy="850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8D6CD396-4853-B867-51BA-5F358B514A94}"/>
            </a:ext>
          </a:extLst>
        </p:cNvPr>
        <p:cNvGrpSpPr/>
        <p:nvPr/>
      </p:nvGrpSpPr>
      <p:grpSpPr>
        <a:xfrm>
          <a:off x="0" y="0"/>
          <a:ext cx="0" cy="0"/>
          <a:chOff x="0" y="0"/>
          <a:chExt cx="0" cy="0"/>
        </a:xfrm>
      </p:grpSpPr>
      <p:sp>
        <p:nvSpPr>
          <p:cNvPr id="135" name="Google Shape;135;p22">
            <a:extLst>
              <a:ext uri="{FF2B5EF4-FFF2-40B4-BE49-F238E27FC236}">
                <a16:creationId xmlns:a16="http://schemas.microsoft.com/office/drawing/2014/main" id="{4259AC74-F247-ADFC-7036-FCC29729CC5D}"/>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38" name="Google Shape;138;p22">
            <a:extLst>
              <a:ext uri="{FF2B5EF4-FFF2-40B4-BE49-F238E27FC236}">
                <a16:creationId xmlns:a16="http://schemas.microsoft.com/office/drawing/2014/main" id="{4433BA2B-D43F-D66F-1CC7-D56ED836E9BA}"/>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sp>
        <p:nvSpPr>
          <p:cNvPr id="2" name="TextBox 1">
            <a:extLst>
              <a:ext uri="{FF2B5EF4-FFF2-40B4-BE49-F238E27FC236}">
                <a16:creationId xmlns:a16="http://schemas.microsoft.com/office/drawing/2014/main" id="{5DFE4003-D425-943E-5780-68E76436D747}"/>
              </a:ext>
            </a:extLst>
          </p:cNvPr>
          <p:cNvSpPr txBox="1"/>
          <p:nvPr/>
        </p:nvSpPr>
        <p:spPr>
          <a:xfrm>
            <a:off x="3998446" y="295220"/>
            <a:ext cx="4572000" cy="307777"/>
          </a:xfrm>
          <a:prstGeom prst="rect">
            <a:avLst/>
          </a:prstGeom>
          <a:noFill/>
        </p:spPr>
        <p:txBody>
          <a:bodyPr wrap="square">
            <a:spAutoFit/>
          </a:bodyPr>
          <a:lstStyle/>
          <a:p>
            <a:r>
              <a:rPr lang="en-US" dirty="0">
                <a:solidFill>
                  <a:schemeClr val="tx2"/>
                </a:solidFill>
              </a:rPr>
              <a:t>3. </a:t>
            </a:r>
            <a:r>
              <a:rPr lang="en-US" dirty="0" err="1">
                <a:solidFill>
                  <a:schemeClr val="tx2"/>
                </a:solidFill>
              </a:rPr>
              <a:t>Airblast</a:t>
            </a:r>
            <a:endParaRPr lang="en-US" dirty="0">
              <a:solidFill>
                <a:schemeClr val="tx2"/>
              </a:solidFill>
            </a:endParaRPr>
          </a:p>
        </p:txBody>
      </p:sp>
      <p:pic>
        <p:nvPicPr>
          <p:cNvPr id="5" name="Picture 4">
            <a:extLst>
              <a:ext uri="{FF2B5EF4-FFF2-40B4-BE49-F238E27FC236}">
                <a16:creationId xmlns:a16="http://schemas.microsoft.com/office/drawing/2014/main" id="{BE1E6A37-3A19-1DC8-442B-119711923EEE}"/>
              </a:ext>
            </a:extLst>
          </p:cNvPr>
          <p:cNvPicPr>
            <a:picLocks noChangeAspect="1"/>
          </p:cNvPicPr>
          <p:nvPr/>
        </p:nvPicPr>
        <p:blipFill>
          <a:blip r:embed="rId4"/>
          <a:stretch>
            <a:fillRect/>
          </a:stretch>
        </p:blipFill>
        <p:spPr>
          <a:xfrm>
            <a:off x="1753644" y="684486"/>
            <a:ext cx="6080860" cy="4044977"/>
          </a:xfrm>
          <a:prstGeom prst="rect">
            <a:avLst/>
          </a:prstGeom>
        </p:spPr>
      </p:pic>
    </p:spTree>
    <p:extLst>
      <p:ext uri="{BB962C8B-B14F-4D97-AF65-F5344CB8AC3E}">
        <p14:creationId xmlns:p14="http://schemas.microsoft.com/office/powerpoint/2010/main" val="207057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73FB9C0-A4BA-4FD8-0B48-BEBE6E517E2B}"/>
            </a:ext>
          </a:extLst>
        </p:cNvPr>
        <p:cNvGrpSpPr/>
        <p:nvPr/>
      </p:nvGrpSpPr>
      <p:grpSpPr>
        <a:xfrm>
          <a:off x="0" y="0"/>
          <a:ext cx="0" cy="0"/>
          <a:chOff x="0" y="0"/>
          <a:chExt cx="0" cy="0"/>
        </a:xfrm>
      </p:grpSpPr>
      <p:sp>
        <p:nvSpPr>
          <p:cNvPr id="135" name="Google Shape;135;p22">
            <a:extLst>
              <a:ext uri="{FF2B5EF4-FFF2-40B4-BE49-F238E27FC236}">
                <a16:creationId xmlns:a16="http://schemas.microsoft.com/office/drawing/2014/main" id="{D140227F-3F09-1A9B-4BC0-4A72BD59FB13}"/>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138" name="Google Shape;138;p22">
            <a:extLst>
              <a:ext uri="{FF2B5EF4-FFF2-40B4-BE49-F238E27FC236}">
                <a16:creationId xmlns:a16="http://schemas.microsoft.com/office/drawing/2014/main" id="{A80A84C5-19E0-6DD6-8F78-DBA6A4C0D73D}"/>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3" name="Picture 2">
            <a:extLst>
              <a:ext uri="{FF2B5EF4-FFF2-40B4-BE49-F238E27FC236}">
                <a16:creationId xmlns:a16="http://schemas.microsoft.com/office/drawing/2014/main" id="{F86CCCF3-7514-C018-CD7A-F0F319D3650C}"/>
              </a:ext>
            </a:extLst>
          </p:cNvPr>
          <p:cNvPicPr>
            <a:picLocks noChangeAspect="1"/>
          </p:cNvPicPr>
          <p:nvPr/>
        </p:nvPicPr>
        <p:blipFill>
          <a:blip r:embed="rId4"/>
          <a:srcRect t="4976"/>
          <a:stretch/>
        </p:blipFill>
        <p:spPr>
          <a:xfrm>
            <a:off x="1279051" y="231730"/>
            <a:ext cx="6782747" cy="4680039"/>
          </a:xfrm>
          <a:prstGeom prst="rect">
            <a:avLst/>
          </a:prstGeom>
        </p:spPr>
      </p:pic>
    </p:spTree>
    <p:extLst>
      <p:ext uri="{BB962C8B-B14F-4D97-AF65-F5344CB8AC3E}">
        <p14:creationId xmlns:p14="http://schemas.microsoft.com/office/powerpoint/2010/main" val="219356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152" name="Google Shape;152;p24"/>
          <p:cNvPicPr preferRelativeResize="0"/>
          <p:nvPr/>
        </p:nvPicPr>
        <p:blipFill rotWithShape="1">
          <a:blip r:embed="rId3">
            <a:alphaModFix/>
          </a:blip>
          <a:srcRect l="2834" t="2095" r="1076"/>
          <a:stretch/>
        </p:blipFill>
        <p:spPr>
          <a:xfrm>
            <a:off x="0" y="0"/>
            <a:ext cx="5535576" cy="2636050"/>
          </a:xfrm>
          <a:prstGeom prst="rect">
            <a:avLst/>
          </a:prstGeom>
          <a:noFill/>
          <a:ln>
            <a:noFill/>
          </a:ln>
        </p:spPr>
      </p:pic>
      <p:pic>
        <p:nvPicPr>
          <p:cNvPr id="153" name="Google Shape;153;p24"/>
          <p:cNvPicPr preferRelativeResize="0"/>
          <p:nvPr/>
        </p:nvPicPr>
        <p:blipFill rotWithShape="1">
          <a:blip r:embed="rId4">
            <a:alphaModFix/>
          </a:blip>
          <a:srcRect l="-1358" t="2515"/>
          <a:stretch/>
        </p:blipFill>
        <p:spPr>
          <a:xfrm>
            <a:off x="3807400" y="2531875"/>
            <a:ext cx="5306449" cy="2572200"/>
          </a:xfrm>
          <a:prstGeom prst="rect">
            <a:avLst/>
          </a:prstGeom>
          <a:noFill/>
          <a:ln>
            <a:noFill/>
          </a:ln>
        </p:spPr>
      </p:pic>
      <p:pic>
        <p:nvPicPr>
          <p:cNvPr id="154" name="Google Shape;154;p24"/>
          <p:cNvPicPr preferRelativeResize="0"/>
          <p:nvPr/>
        </p:nvPicPr>
        <p:blipFill>
          <a:blip r:embed="rId5">
            <a:alphaModFix/>
          </a:blip>
          <a:stretch>
            <a:fillRect/>
          </a:stretch>
        </p:blipFill>
        <p:spPr>
          <a:xfrm>
            <a:off x="0" y="4292900"/>
            <a:ext cx="850599" cy="850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EF19DD00-5241-0883-A87C-FB03751BB9BE}"/>
            </a:ext>
          </a:extLst>
        </p:cNvPr>
        <p:cNvGrpSpPr/>
        <p:nvPr/>
      </p:nvGrpSpPr>
      <p:grpSpPr>
        <a:xfrm>
          <a:off x="0" y="0"/>
          <a:ext cx="0" cy="0"/>
          <a:chOff x="0" y="0"/>
          <a:chExt cx="0" cy="0"/>
        </a:xfrm>
      </p:grpSpPr>
      <p:sp>
        <p:nvSpPr>
          <p:cNvPr id="135" name="Google Shape;135;p22">
            <a:extLst>
              <a:ext uri="{FF2B5EF4-FFF2-40B4-BE49-F238E27FC236}">
                <a16:creationId xmlns:a16="http://schemas.microsoft.com/office/drawing/2014/main" id="{A6D7BFAF-80FF-8E54-B925-8F6D79E287DA}"/>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138" name="Google Shape;138;p22">
            <a:extLst>
              <a:ext uri="{FF2B5EF4-FFF2-40B4-BE49-F238E27FC236}">
                <a16:creationId xmlns:a16="http://schemas.microsoft.com/office/drawing/2014/main" id="{8F990C45-0E50-6A9E-E160-8947AAAD1015}"/>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3" name="Picture 2">
            <a:extLst>
              <a:ext uri="{FF2B5EF4-FFF2-40B4-BE49-F238E27FC236}">
                <a16:creationId xmlns:a16="http://schemas.microsoft.com/office/drawing/2014/main" id="{3C82DF4D-C2D6-5960-B6B2-3F3A788E68D4}"/>
              </a:ext>
            </a:extLst>
          </p:cNvPr>
          <p:cNvPicPr>
            <a:picLocks noChangeAspect="1"/>
          </p:cNvPicPr>
          <p:nvPr/>
        </p:nvPicPr>
        <p:blipFill>
          <a:blip r:embed="rId4"/>
          <a:stretch>
            <a:fillRect/>
          </a:stretch>
        </p:blipFill>
        <p:spPr>
          <a:xfrm>
            <a:off x="1233021" y="1266643"/>
            <a:ext cx="6677957" cy="2610214"/>
          </a:xfrm>
          <a:prstGeom prst="rect">
            <a:avLst/>
          </a:prstGeom>
        </p:spPr>
      </p:pic>
      <p:sp>
        <p:nvSpPr>
          <p:cNvPr id="4" name="TextBox 3">
            <a:extLst>
              <a:ext uri="{FF2B5EF4-FFF2-40B4-BE49-F238E27FC236}">
                <a16:creationId xmlns:a16="http://schemas.microsoft.com/office/drawing/2014/main" id="{28DC9002-9EB6-5EF0-3D8D-AD9948DE15C1}"/>
              </a:ext>
            </a:extLst>
          </p:cNvPr>
          <p:cNvSpPr txBox="1"/>
          <p:nvPr/>
        </p:nvSpPr>
        <p:spPr>
          <a:xfrm>
            <a:off x="3459826" y="877680"/>
            <a:ext cx="4572000" cy="307777"/>
          </a:xfrm>
          <a:prstGeom prst="rect">
            <a:avLst/>
          </a:prstGeom>
          <a:noFill/>
        </p:spPr>
        <p:txBody>
          <a:bodyPr wrap="square">
            <a:spAutoFit/>
          </a:bodyPr>
          <a:lstStyle/>
          <a:p>
            <a:r>
              <a:rPr lang="en-US" dirty="0">
                <a:solidFill>
                  <a:schemeClr val="tx2"/>
                </a:solidFill>
              </a:rPr>
              <a:t>4. Overhead and Impact sprinklers</a:t>
            </a:r>
          </a:p>
        </p:txBody>
      </p:sp>
    </p:spTree>
    <p:extLst>
      <p:ext uri="{BB962C8B-B14F-4D97-AF65-F5344CB8AC3E}">
        <p14:creationId xmlns:p14="http://schemas.microsoft.com/office/powerpoint/2010/main" val="13267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a:extLst>
            <a:ext uri="{FF2B5EF4-FFF2-40B4-BE49-F238E27FC236}">
              <a16:creationId xmlns:a16="http://schemas.microsoft.com/office/drawing/2014/main" id="{215B4C86-BB64-482C-056B-72A52D770A3A}"/>
            </a:ext>
          </a:extLst>
        </p:cNvPr>
        <p:cNvGrpSpPr/>
        <p:nvPr/>
      </p:nvGrpSpPr>
      <p:grpSpPr>
        <a:xfrm>
          <a:off x="0" y="0"/>
          <a:ext cx="0" cy="0"/>
          <a:chOff x="0" y="0"/>
          <a:chExt cx="0" cy="0"/>
        </a:xfrm>
      </p:grpSpPr>
      <p:sp>
        <p:nvSpPr>
          <p:cNvPr id="151" name="Google Shape;151;p24">
            <a:extLst>
              <a:ext uri="{FF2B5EF4-FFF2-40B4-BE49-F238E27FC236}">
                <a16:creationId xmlns:a16="http://schemas.microsoft.com/office/drawing/2014/main" id="{3D368457-5AF3-6CE7-0098-FD270C07EB1F}"/>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154" name="Google Shape;154;p24">
            <a:extLst>
              <a:ext uri="{FF2B5EF4-FFF2-40B4-BE49-F238E27FC236}">
                <a16:creationId xmlns:a16="http://schemas.microsoft.com/office/drawing/2014/main" id="{26D42628-4169-99E2-DF63-0518116314F1}"/>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6" name="Picture 5">
            <a:extLst>
              <a:ext uri="{FF2B5EF4-FFF2-40B4-BE49-F238E27FC236}">
                <a16:creationId xmlns:a16="http://schemas.microsoft.com/office/drawing/2014/main" id="{CAFC634F-E3FA-E724-7258-5ADD26FE4B74}"/>
              </a:ext>
            </a:extLst>
          </p:cNvPr>
          <p:cNvPicPr>
            <a:picLocks noChangeAspect="1"/>
          </p:cNvPicPr>
          <p:nvPr/>
        </p:nvPicPr>
        <p:blipFill>
          <a:blip r:embed="rId4"/>
          <a:stretch>
            <a:fillRect/>
          </a:stretch>
        </p:blipFill>
        <p:spPr>
          <a:xfrm>
            <a:off x="2261249" y="137788"/>
            <a:ext cx="4808504" cy="4936821"/>
          </a:xfrm>
          <a:prstGeom prst="rect">
            <a:avLst/>
          </a:prstGeom>
        </p:spPr>
      </p:pic>
    </p:spTree>
    <p:extLst>
      <p:ext uri="{BB962C8B-B14F-4D97-AF65-F5344CB8AC3E}">
        <p14:creationId xmlns:p14="http://schemas.microsoft.com/office/powerpoint/2010/main" val="277079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48CC-6C48-9280-D301-DA6499D74317}"/>
              </a:ext>
            </a:extLst>
          </p:cNvPr>
          <p:cNvSpPr>
            <a:spLocks noGrp="1"/>
          </p:cNvSpPr>
          <p:nvPr>
            <p:ph type="title"/>
          </p:nvPr>
        </p:nvSpPr>
        <p:spPr>
          <a:xfrm>
            <a:off x="311700" y="445025"/>
            <a:ext cx="2525445" cy="572700"/>
          </a:xfrm>
        </p:spPr>
        <p:txBody>
          <a:bodyPr>
            <a:normAutofit fontScale="90000"/>
          </a:bodyPr>
          <a:lstStyle/>
          <a:p>
            <a:r>
              <a:rPr lang="en-US" dirty="0"/>
              <a:t>Spray Drift Calculator</a:t>
            </a:r>
          </a:p>
        </p:txBody>
      </p:sp>
      <p:sp>
        <p:nvSpPr>
          <p:cNvPr id="3" name="Text Placeholder 2">
            <a:extLst>
              <a:ext uri="{FF2B5EF4-FFF2-40B4-BE49-F238E27FC236}">
                <a16:creationId xmlns:a16="http://schemas.microsoft.com/office/drawing/2014/main" id="{323B7574-EE82-A78D-8E04-B9A6147CE42A}"/>
              </a:ext>
            </a:extLst>
          </p:cNvPr>
          <p:cNvSpPr>
            <a:spLocks noGrp="1"/>
          </p:cNvSpPr>
          <p:nvPr>
            <p:ph type="body" idx="1"/>
          </p:nvPr>
        </p:nvSpPr>
        <p:spPr>
          <a:xfrm>
            <a:off x="261596" y="1461409"/>
            <a:ext cx="2312503" cy="3416400"/>
          </a:xfrm>
        </p:spPr>
        <p:txBody>
          <a:bodyPr/>
          <a:lstStyle/>
          <a:p>
            <a:pPr marL="114300" indent="0">
              <a:buNone/>
            </a:pPr>
            <a:r>
              <a:rPr lang="en-US" dirty="0"/>
              <a:t>Can be found in EPA’s Mitigation Menu website:</a:t>
            </a:r>
          </a:p>
          <a:p>
            <a:pPr marL="114300" indent="0">
              <a:buNone/>
            </a:pPr>
            <a:r>
              <a:rPr lang="en-US" dirty="0">
                <a:hlinkClick r:id="rId2"/>
              </a:rPr>
              <a:t>https://www.epa.gov/pesticides/mitigation-menu</a:t>
            </a:r>
            <a:endParaRPr lang="en-US" dirty="0"/>
          </a:p>
        </p:txBody>
      </p:sp>
      <p:sp>
        <p:nvSpPr>
          <p:cNvPr id="4" name="Slide Number Placeholder 3">
            <a:extLst>
              <a:ext uri="{FF2B5EF4-FFF2-40B4-BE49-F238E27FC236}">
                <a16:creationId xmlns:a16="http://schemas.microsoft.com/office/drawing/2014/main" id="{D29300CB-7F71-9DB3-8723-B7FCC2EB48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8" name="Picture 7">
            <a:extLst>
              <a:ext uri="{FF2B5EF4-FFF2-40B4-BE49-F238E27FC236}">
                <a16:creationId xmlns:a16="http://schemas.microsoft.com/office/drawing/2014/main" id="{D18908DC-222D-B661-7158-69466348E09D}"/>
              </a:ext>
            </a:extLst>
          </p:cNvPr>
          <p:cNvPicPr>
            <a:picLocks noChangeAspect="1"/>
          </p:cNvPicPr>
          <p:nvPr/>
        </p:nvPicPr>
        <p:blipFill>
          <a:blip r:embed="rId3"/>
          <a:stretch>
            <a:fillRect/>
          </a:stretch>
        </p:blipFill>
        <p:spPr>
          <a:xfrm>
            <a:off x="2630466" y="0"/>
            <a:ext cx="3052438" cy="3488499"/>
          </a:xfrm>
          <a:prstGeom prst="rect">
            <a:avLst/>
          </a:prstGeom>
        </p:spPr>
      </p:pic>
      <p:pic>
        <p:nvPicPr>
          <p:cNvPr id="10" name="Picture 9">
            <a:extLst>
              <a:ext uri="{FF2B5EF4-FFF2-40B4-BE49-F238E27FC236}">
                <a16:creationId xmlns:a16="http://schemas.microsoft.com/office/drawing/2014/main" id="{A3DD5390-94B8-AE34-1DFB-204767BEE9EE}"/>
              </a:ext>
            </a:extLst>
          </p:cNvPr>
          <p:cNvPicPr>
            <a:picLocks noChangeAspect="1"/>
          </p:cNvPicPr>
          <p:nvPr/>
        </p:nvPicPr>
        <p:blipFill>
          <a:blip r:embed="rId4"/>
          <a:stretch>
            <a:fillRect/>
          </a:stretch>
        </p:blipFill>
        <p:spPr>
          <a:xfrm>
            <a:off x="5682904" y="2052713"/>
            <a:ext cx="3461096" cy="3021895"/>
          </a:xfrm>
          <a:prstGeom prst="rect">
            <a:avLst/>
          </a:prstGeom>
        </p:spPr>
      </p:pic>
      <p:pic>
        <p:nvPicPr>
          <p:cNvPr id="12" name="Picture 11" descr="A qr code on a white background&#10;&#10;AI-generated content may be incorrect.">
            <a:extLst>
              <a:ext uri="{FF2B5EF4-FFF2-40B4-BE49-F238E27FC236}">
                <a16:creationId xmlns:a16="http://schemas.microsoft.com/office/drawing/2014/main" id="{F282F5C8-EDE6-0A9E-1067-F49A3A2E02C7}"/>
              </a:ext>
            </a:extLst>
          </p:cNvPr>
          <p:cNvPicPr>
            <a:picLocks noChangeAspect="1"/>
          </p:cNvPicPr>
          <p:nvPr/>
        </p:nvPicPr>
        <p:blipFill>
          <a:blip r:embed="rId5"/>
          <a:stretch>
            <a:fillRect/>
          </a:stretch>
        </p:blipFill>
        <p:spPr>
          <a:xfrm>
            <a:off x="1469865" y="3563660"/>
            <a:ext cx="1367280" cy="1367280"/>
          </a:xfrm>
          <a:prstGeom prst="rect">
            <a:avLst/>
          </a:prstGeom>
        </p:spPr>
      </p:pic>
      <p:pic>
        <p:nvPicPr>
          <p:cNvPr id="6" name="Google Shape;154;p24">
            <a:extLst>
              <a:ext uri="{FF2B5EF4-FFF2-40B4-BE49-F238E27FC236}">
                <a16:creationId xmlns:a16="http://schemas.microsoft.com/office/drawing/2014/main" id="{416C217E-7618-7748-74D0-512169792611}"/>
              </a:ext>
            </a:extLst>
          </p:cNvPr>
          <p:cNvPicPr preferRelativeResize="0"/>
          <p:nvPr/>
        </p:nvPicPr>
        <p:blipFill>
          <a:blip r:embed="rId6">
            <a:alphaModFix/>
          </a:blip>
          <a:stretch>
            <a:fillRect/>
          </a:stretch>
        </p:blipFill>
        <p:spPr>
          <a:xfrm>
            <a:off x="0" y="4292900"/>
            <a:ext cx="850599" cy="850599"/>
          </a:xfrm>
          <a:prstGeom prst="rect">
            <a:avLst/>
          </a:prstGeom>
          <a:noFill/>
          <a:ln>
            <a:noFill/>
          </a:ln>
        </p:spPr>
      </p:pic>
    </p:spTree>
    <p:extLst>
      <p:ext uri="{BB962C8B-B14F-4D97-AF65-F5344CB8AC3E}">
        <p14:creationId xmlns:p14="http://schemas.microsoft.com/office/powerpoint/2010/main" val="21703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699" y="445025"/>
            <a:ext cx="860222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Step 2: Identify type and level of mitigation needed</a:t>
            </a:r>
            <a:endParaRPr dirty="0"/>
          </a:p>
        </p:txBody>
      </p:sp>
      <p:sp>
        <p:nvSpPr>
          <p:cNvPr id="160" name="Google Shape;160;p25"/>
          <p:cNvSpPr txBox="1">
            <a:spLocks noGrp="1"/>
          </p:cNvSpPr>
          <p:nvPr>
            <p:ph type="body" idx="1"/>
          </p:nvPr>
        </p:nvSpPr>
        <p:spPr>
          <a:xfrm>
            <a:off x="137786" y="1152475"/>
            <a:ext cx="8694514" cy="3416400"/>
          </a:xfrm>
          <a:prstGeom prst="rect">
            <a:avLst/>
          </a:prstGeom>
        </p:spPr>
        <p:txBody>
          <a:bodyPr spcFirstLastPara="1" wrap="square" lIns="91425" tIns="91425" rIns="91425" bIns="91425" anchor="t" anchorCtr="0">
            <a:normAutofit/>
          </a:bodyPr>
          <a:lstStyle/>
          <a:p>
            <a:pPr marL="914400" lvl="0" indent="0" algn="ctr" rtl="0">
              <a:lnSpc>
                <a:spcPct val="100000"/>
              </a:lnSpc>
              <a:spcBef>
                <a:spcPts val="0"/>
              </a:spcBef>
              <a:spcAft>
                <a:spcPts val="0"/>
              </a:spcAft>
              <a:buNone/>
            </a:pPr>
            <a:r>
              <a:rPr lang="en" sz="1600" b="1" dirty="0">
                <a:solidFill>
                  <a:schemeClr val="tx1"/>
                </a:solidFill>
                <a:latin typeface="Arial"/>
                <a:ea typeface="Arial"/>
                <a:cs typeface="Arial"/>
                <a:sym typeface="Arial"/>
              </a:rPr>
              <a:t>II. </a:t>
            </a:r>
            <a:r>
              <a:rPr lang="en" sz="1600" b="1" u="sng" dirty="0">
                <a:solidFill>
                  <a:schemeClr val="tx1"/>
                </a:solidFill>
                <a:latin typeface="Arial"/>
                <a:ea typeface="Arial"/>
                <a:cs typeface="Arial"/>
                <a:sym typeface="Arial"/>
              </a:rPr>
              <a:t>Reducing insecticide runoff/erosion exposure </a:t>
            </a:r>
            <a:endParaRPr sz="1600" b="1" u="sng" dirty="0">
              <a:solidFill>
                <a:schemeClr val="tx1"/>
              </a:solidFill>
              <a:latin typeface="Arial"/>
              <a:ea typeface="Arial"/>
              <a:cs typeface="Arial"/>
              <a:sym typeface="Arial"/>
            </a:endParaRPr>
          </a:p>
          <a:p>
            <a:pPr marL="457200" lvl="0" indent="0" algn="ctr" rtl="0">
              <a:lnSpc>
                <a:spcPct val="100000"/>
              </a:lnSpc>
              <a:spcBef>
                <a:spcPts val="0"/>
              </a:spcBef>
              <a:spcAft>
                <a:spcPts val="0"/>
              </a:spcAft>
              <a:buNone/>
            </a:pPr>
            <a:r>
              <a:rPr lang="en" sz="1600" b="1" dirty="0">
                <a:latin typeface="Arial"/>
                <a:ea typeface="Arial"/>
                <a:cs typeface="Arial"/>
                <a:sym typeface="Arial"/>
              </a:rPr>
              <a:t>(</a:t>
            </a:r>
            <a:r>
              <a:rPr lang="en" sz="1600" dirty="0">
                <a:latin typeface="Arial"/>
                <a:ea typeface="Arial"/>
                <a:cs typeface="Arial"/>
                <a:sym typeface="Arial"/>
              </a:rPr>
              <a:t>for foliar applications, soil treatments, treated seeds, granular formulations - excludes subsurface chemigation, tree and soil injections, &lt;1/10 acre treated and spot treatments</a:t>
            </a:r>
            <a:r>
              <a:rPr lang="en" sz="1600" b="1" dirty="0">
                <a:latin typeface="Arial"/>
                <a:ea typeface="Arial"/>
                <a:cs typeface="Arial"/>
                <a:sym typeface="Arial"/>
              </a:rPr>
              <a:t>) </a:t>
            </a:r>
            <a:endParaRPr sz="1600" b="1" dirty="0">
              <a:latin typeface="Arial"/>
              <a:ea typeface="Arial"/>
              <a:cs typeface="Arial"/>
              <a:sym typeface="Arial"/>
            </a:endParaRPr>
          </a:p>
          <a:p>
            <a:pPr marL="0" lvl="0" indent="0" algn="l" rtl="0">
              <a:lnSpc>
                <a:spcPct val="100000"/>
              </a:lnSpc>
              <a:spcBef>
                <a:spcPts val="0"/>
              </a:spcBef>
              <a:spcAft>
                <a:spcPts val="0"/>
              </a:spcAft>
              <a:buNone/>
            </a:pPr>
            <a:endParaRPr sz="1600" dirty="0">
              <a:latin typeface="Arial"/>
              <a:ea typeface="Arial"/>
              <a:cs typeface="Arial"/>
              <a:sym typeface="Arial"/>
            </a:endParaRPr>
          </a:p>
          <a:p>
            <a:pPr marL="457200" lvl="0" indent="-330200" algn="l" rtl="0">
              <a:lnSpc>
                <a:spcPct val="100000"/>
              </a:lnSpc>
              <a:spcBef>
                <a:spcPts val="0"/>
              </a:spcBef>
              <a:spcAft>
                <a:spcPts val="0"/>
              </a:spcAft>
              <a:buSzPts val="1600"/>
              <a:buFont typeface="Arial"/>
              <a:buChar char="●"/>
            </a:pPr>
            <a:r>
              <a:rPr lang="en" sz="1600" dirty="0">
                <a:latin typeface="Arial"/>
                <a:ea typeface="Arial"/>
                <a:cs typeface="Arial"/>
                <a:sym typeface="Arial"/>
              </a:rPr>
              <a:t>To reduce runoff/erosion exposure, mitigation measures need to be applied.</a:t>
            </a:r>
          </a:p>
          <a:p>
            <a:pPr marL="457200" lvl="0" indent="-330200" algn="just" rtl="0">
              <a:lnSpc>
                <a:spcPct val="100000"/>
              </a:lnSpc>
              <a:spcBef>
                <a:spcPts val="1200"/>
              </a:spcBef>
              <a:spcAft>
                <a:spcPts val="0"/>
              </a:spcAft>
              <a:buSzPts val="1600"/>
              <a:buFont typeface="Arial"/>
              <a:buChar char="●"/>
            </a:pPr>
            <a:r>
              <a:rPr lang="en" sz="1600" dirty="0">
                <a:latin typeface="Arial"/>
                <a:ea typeface="Arial"/>
                <a:cs typeface="Arial"/>
                <a:sym typeface="Arial"/>
              </a:rPr>
              <a:t>An insecticide could either be more runoff-prone or erosion-prone (see table below).</a:t>
            </a:r>
            <a:endParaRPr sz="1600" dirty="0">
              <a:latin typeface="Arial"/>
              <a:ea typeface="Arial"/>
              <a:cs typeface="Arial"/>
              <a:sym typeface="Arial"/>
            </a:endParaRPr>
          </a:p>
          <a:p>
            <a:pPr marL="0" lvl="0" indent="0" algn="l" rtl="0">
              <a:spcBef>
                <a:spcPts val="0"/>
              </a:spcBef>
              <a:spcAft>
                <a:spcPts val="1200"/>
              </a:spcAft>
              <a:buNone/>
            </a:pPr>
            <a:endParaRPr dirty="0"/>
          </a:p>
        </p:txBody>
      </p:sp>
      <p:sp>
        <p:nvSpPr>
          <p:cNvPr id="161" name="Google Shape;161;p2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163" name="Google Shape;163;p25"/>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3" name="Picture 2">
            <a:extLst>
              <a:ext uri="{FF2B5EF4-FFF2-40B4-BE49-F238E27FC236}">
                <a16:creationId xmlns:a16="http://schemas.microsoft.com/office/drawing/2014/main" id="{8F11A6A6-A119-0EED-B30D-2ACDD86B31DA}"/>
              </a:ext>
            </a:extLst>
          </p:cNvPr>
          <p:cNvPicPr>
            <a:picLocks noChangeAspect="1"/>
          </p:cNvPicPr>
          <p:nvPr/>
        </p:nvPicPr>
        <p:blipFill>
          <a:blip r:embed="rId4"/>
          <a:srcRect l="1207" t="10004" r="580"/>
          <a:stretch/>
        </p:blipFill>
        <p:spPr>
          <a:xfrm>
            <a:off x="1143000" y="3150843"/>
            <a:ext cx="6858000" cy="16803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171" name="Google Shape;171;p26"/>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4" name="Picture 3">
            <a:extLst>
              <a:ext uri="{FF2B5EF4-FFF2-40B4-BE49-F238E27FC236}">
                <a16:creationId xmlns:a16="http://schemas.microsoft.com/office/drawing/2014/main" id="{B2E60F45-37FA-9356-CEFF-6ED2F1B98717}"/>
              </a:ext>
            </a:extLst>
          </p:cNvPr>
          <p:cNvPicPr>
            <a:picLocks noChangeAspect="1"/>
          </p:cNvPicPr>
          <p:nvPr/>
        </p:nvPicPr>
        <p:blipFill>
          <a:blip r:embed="rId4"/>
          <a:stretch>
            <a:fillRect/>
          </a:stretch>
        </p:blipFill>
        <p:spPr>
          <a:xfrm>
            <a:off x="1496860" y="226561"/>
            <a:ext cx="7376461" cy="4690378"/>
          </a:xfrm>
          <a:prstGeom prst="rect">
            <a:avLst/>
          </a:prstGeom>
        </p:spPr>
      </p:pic>
      <p:sp>
        <p:nvSpPr>
          <p:cNvPr id="5" name="TextBox 4">
            <a:extLst>
              <a:ext uri="{FF2B5EF4-FFF2-40B4-BE49-F238E27FC236}">
                <a16:creationId xmlns:a16="http://schemas.microsoft.com/office/drawing/2014/main" id="{CFEFC2D7-75B1-C84C-DC75-F10D913152B6}"/>
              </a:ext>
            </a:extLst>
          </p:cNvPr>
          <p:cNvSpPr txBox="1"/>
          <p:nvPr/>
        </p:nvSpPr>
        <p:spPr>
          <a:xfrm>
            <a:off x="0" y="1842184"/>
            <a:ext cx="1331231" cy="1600438"/>
          </a:xfrm>
          <a:prstGeom prst="rect">
            <a:avLst/>
          </a:prstGeom>
          <a:noFill/>
        </p:spPr>
        <p:txBody>
          <a:bodyPr wrap="square">
            <a:spAutoFit/>
          </a:bodyPr>
          <a:lstStyle/>
          <a:p>
            <a:r>
              <a:rPr lang="en-US" dirty="0">
                <a:solidFill>
                  <a:schemeClr val="tx2"/>
                </a:solidFill>
              </a:rPr>
              <a:t>1. Application parameters</a:t>
            </a:r>
          </a:p>
          <a:p>
            <a:endParaRPr lang="en-US" dirty="0">
              <a:solidFill>
                <a:schemeClr val="tx2"/>
              </a:solidFill>
            </a:endParaRPr>
          </a:p>
          <a:p>
            <a:endParaRPr lang="en-US" dirty="0">
              <a:solidFill>
                <a:schemeClr val="tx2"/>
              </a:solidFill>
            </a:endParaRPr>
          </a:p>
          <a:p>
            <a:endParaRPr lang="en-US" dirty="0">
              <a:solidFill>
                <a:schemeClr val="tx2"/>
              </a:solidFill>
            </a:endParaRPr>
          </a:p>
          <a:p>
            <a:r>
              <a:rPr lang="en-US" dirty="0">
                <a:solidFill>
                  <a:schemeClr val="tx2"/>
                </a:solidFill>
              </a:rPr>
              <a:t>2. Field characteristics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B2D67215-CBDF-62B9-E71D-2B23E180BEA8}"/>
            </a:ext>
          </a:extLst>
        </p:cNvPr>
        <p:cNvGrpSpPr/>
        <p:nvPr/>
      </p:nvGrpSpPr>
      <p:grpSpPr>
        <a:xfrm>
          <a:off x="0" y="0"/>
          <a:ext cx="0" cy="0"/>
          <a:chOff x="0" y="0"/>
          <a:chExt cx="0" cy="0"/>
        </a:xfrm>
      </p:grpSpPr>
      <p:sp>
        <p:nvSpPr>
          <p:cNvPr id="169" name="Google Shape;169;p26">
            <a:extLst>
              <a:ext uri="{FF2B5EF4-FFF2-40B4-BE49-F238E27FC236}">
                <a16:creationId xmlns:a16="http://schemas.microsoft.com/office/drawing/2014/main" id="{33AD7275-C2C3-4BBC-44FB-84A040BF4472}"/>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171" name="Google Shape;171;p26">
            <a:extLst>
              <a:ext uri="{FF2B5EF4-FFF2-40B4-BE49-F238E27FC236}">
                <a16:creationId xmlns:a16="http://schemas.microsoft.com/office/drawing/2014/main" id="{436D1F69-0261-555B-F7A6-266A408C0FCE}"/>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sp>
        <p:nvSpPr>
          <p:cNvPr id="2" name="TextBox 1">
            <a:extLst>
              <a:ext uri="{FF2B5EF4-FFF2-40B4-BE49-F238E27FC236}">
                <a16:creationId xmlns:a16="http://schemas.microsoft.com/office/drawing/2014/main" id="{7562A4D3-3CE6-8003-0A85-E74AEC3EA275}"/>
              </a:ext>
            </a:extLst>
          </p:cNvPr>
          <p:cNvSpPr txBox="1"/>
          <p:nvPr/>
        </p:nvSpPr>
        <p:spPr>
          <a:xfrm>
            <a:off x="0" y="1842184"/>
            <a:ext cx="2012886" cy="1600438"/>
          </a:xfrm>
          <a:prstGeom prst="rect">
            <a:avLst/>
          </a:prstGeom>
          <a:noFill/>
        </p:spPr>
        <p:txBody>
          <a:bodyPr wrap="square">
            <a:spAutoFit/>
          </a:bodyPr>
          <a:lstStyle/>
          <a:p>
            <a:r>
              <a:rPr lang="en-US" dirty="0">
                <a:solidFill>
                  <a:schemeClr val="tx2"/>
                </a:solidFill>
              </a:rPr>
              <a:t>3. In-field mitigation measures</a:t>
            </a:r>
          </a:p>
          <a:p>
            <a:endParaRPr lang="en-US" dirty="0">
              <a:solidFill>
                <a:schemeClr val="tx2"/>
              </a:solidFill>
            </a:endParaRPr>
          </a:p>
          <a:p>
            <a:endParaRPr lang="en-US" dirty="0">
              <a:solidFill>
                <a:schemeClr val="tx2"/>
              </a:solidFill>
            </a:endParaRPr>
          </a:p>
          <a:p>
            <a:endParaRPr lang="en-US" dirty="0">
              <a:solidFill>
                <a:schemeClr val="tx2"/>
              </a:solidFill>
            </a:endParaRPr>
          </a:p>
          <a:p>
            <a:r>
              <a:rPr lang="en-US" dirty="0">
                <a:solidFill>
                  <a:schemeClr val="tx2"/>
                </a:solidFill>
              </a:rPr>
              <a:t>4. Adjacent to field mitigations</a:t>
            </a:r>
          </a:p>
        </p:txBody>
      </p:sp>
      <p:pic>
        <p:nvPicPr>
          <p:cNvPr id="4" name="Picture 3">
            <a:extLst>
              <a:ext uri="{FF2B5EF4-FFF2-40B4-BE49-F238E27FC236}">
                <a16:creationId xmlns:a16="http://schemas.microsoft.com/office/drawing/2014/main" id="{8524F660-5047-08EF-DEC9-382778EE36D5}"/>
              </a:ext>
            </a:extLst>
          </p:cNvPr>
          <p:cNvPicPr>
            <a:picLocks noChangeAspect="1"/>
          </p:cNvPicPr>
          <p:nvPr/>
        </p:nvPicPr>
        <p:blipFill>
          <a:blip r:embed="rId4"/>
          <a:srcRect t="2922"/>
          <a:stretch/>
        </p:blipFill>
        <p:spPr>
          <a:xfrm>
            <a:off x="2197209" y="10184"/>
            <a:ext cx="4933905" cy="3663999"/>
          </a:xfrm>
          <a:prstGeom prst="rect">
            <a:avLst/>
          </a:prstGeom>
        </p:spPr>
      </p:pic>
      <p:pic>
        <p:nvPicPr>
          <p:cNvPr id="6" name="Picture 5">
            <a:extLst>
              <a:ext uri="{FF2B5EF4-FFF2-40B4-BE49-F238E27FC236}">
                <a16:creationId xmlns:a16="http://schemas.microsoft.com/office/drawing/2014/main" id="{A1CEE74F-2FE2-F63B-E135-91A62A4E56D9}"/>
              </a:ext>
            </a:extLst>
          </p:cNvPr>
          <p:cNvPicPr>
            <a:picLocks noChangeAspect="1"/>
          </p:cNvPicPr>
          <p:nvPr/>
        </p:nvPicPr>
        <p:blipFill>
          <a:blip r:embed="rId5"/>
          <a:stretch>
            <a:fillRect/>
          </a:stretch>
        </p:blipFill>
        <p:spPr>
          <a:xfrm>
            <a:off x="2197209" y="3674183"/>
            <a:ext cx="4933905" cy="1358773"/>
          </a:xfrm>
          <a:prstGeom prst="rect">
            <a:avLst/>
          </a:prstGeom>
        </p:spPr>
      </p:pic>
    </p:spTree>
    <p:extLst>
      <p:ext uri="{BB962C8B-B14F-4D97-AF65-F5344CB8AC3E}">
        <p14:creationId xmlns:p14="http://schemas.microsoft.com/office/powerpoint/2010/main" val="140814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179" name="Google Shape;179;p27"/>
          <p:cNvSpPr txBox="1"/>
          <p:nvPr/>
        </p:nvSpPr>
        <p:spPr>
          <a:xfrm>
            <a:off x="1036111" y="2849670"/>
            <a:ext cx="7268626" cy="314447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accent3"/>
                </a:solidFill>
                <a:latin typeface="Average"/>
                <a:ea typeface="Average"/>
                <a:cs typeface="Average"/>
                <a:sym typeface="Average"/>
              </a:rPr>
              <a:t>The following measures, when employed alone in a field, can adequately mitigate population-level impacts (i.e., no other mitigation points needed):</a:t>
            </a:r>
          </a:p>
          <a:p>
            <a:pPr marL="0" lvl="0" indent="0" algn="l" rtl="0">
              <a:spcBef>
                <a:spcPts val="0"/>
              </a:spcBef>
              <a:spcAft>
                <a:spcPts val="0"/>
              </a:spcAft>
              <a:buNone/>
            </a:pPr>
            <a:endParaRPr sz="1600" dirty="0">
              <a:solidFill>
                <a:schemeClr val="accent3"/>
              </a:solidFill>
              <a:latin typeface="Average"/>
              <a:ea typeface="Average"/>
              <a:cs typeface="Average"/>
              <a:sym typeface="Average"/>
            </a:endParaRPr>
          </a:p>
          <a:p>
            <a:pPr marL="457200" lvl="0" indent="-317500" algn="l" rtl="0">
              <a:spcBef>
                <a:spcPts val="0"/>
              </a:spcBef>
              <a:spcAft>
                <a:spcPts val="0"/>
              </a:spcAft>
              <a:buClr>
                <a:schemeClr val="accent3"/>
              </a:buClr>
              <a:buSzPts val="1400"/>
              <a:buFont typeface="Average"/>
              <a:buChar char="●"/>
            </a:pPr>
            <a:r>
              <a:rPr lang="en" sz="1600" dirty="0">
                <a:solidFill>
                  <a:schemeClr val="accent3"/>
                </a:solidFill>
                <a:latin typeface="Average"/>
                <a:ea typeface="Average"/>
                <a:cs typeface="Average"/>
                <a:sym typeface="Average"/>
              </a:rPr>
              <a:t>Systems with permanent berms</a:t>
            </a:r>
            <a:endParaRPr sz="1600" dirty="0">
              <a:solidFill>
                <a:schemeClr val="accent3"/>
              </a:solidFill>
              <a:latin typeface="Average"/>
              <a:ea typeface="Average"/>
              <a:cs typeface="Average"/>
              <a:sym typeface="Average"/>
            </a:endParaRPr>
          </a:p>
          <a:p>
            <a:pPr marL="457200" lvl="0" indent="-317500" algn="l" rtl="0">
              <a:spcBef>
                <a:spcPts val="0"/>
              </a:spcBef>
              <a:spcAft>
                <a:spcPts val="0"/>
              </a:spcAft>
              <a:buClr>
                <a:schemeClr val="accent3"/>
              </a:buClr>
              <a:buSzPts val="1400"/>
              <a:buFont typeface="Average"/>
              <a:buChar char="●"/>
            </a:pPr>
            <a:r>
              <a:rPr lang="en" sz="1600" dirty="0">
                <a:solidFill>
                  <a:schemeClr val="accent3"/>
                </a:solidFill>
                <a:latin typeface="Average"/>
                <a:ea typeface="Average"/>
                <a:cs typeface="Average"/>
                <a:sym typeface="Average"/>
              </a:rPr>
              <a:t>Tailwater return systems</a:t>
            </a:r>
            <a:endParaRPr sz="1600" dirty="0">
              <a:solidFill>
                <a:schemeClr val="accent3"/>
              </a:solidFill>
              <a:latin typeface="Average"/>
              <a:ea typeface="Average"/>
              <a:cs typeface="Average"/>
              <a:sym typeface="Average"/>
            </a:endParaRPr>
          </a:p>
          <a:p>
            <a:pPr marL="457200" lvl="0" indent="-317500" algn="l" rtl="0">
              <a:spcBef>
                <a:spcPts val="0"/>
              </a:spcBef>
              <a:spcAft>
                <a:spcPts val="0"/>
              </a:spcAft>
              <a:buClr>
                <a:schemeClr val="accent3"/>
              </a:buClr>
              <a:buSzPts val="1400"/>
              <a:buFont typeface="Average"/>
              <a:buChar char="●"/>
            </a:pPr>
            <a:r>
              <a:rPr lang="en" sz="1600" dirty="0">
                <a:solidFill>
                  <a:schemeClr val="accent3"/>
                </a:solidFill>
                <a:latin typeface="Average"/>
                <a:ea typeface="Average"/>
                <a:cs typeface="Average"/>
                <a:sym typeface="Average"/>
              </a:rPr>
              <a:t>Subsurface tile-drains, </a:t>
            </a:r>
            <a:r>
              <a:rPr lang="en" sz="1600" i="1" dirty="0">
                <a:solidFill>
                  <a:schemeClr val="accent3"/>
                </a:solidFill>
                <a:latin typeface="Average"/>
                <a:ea typeface="Average"/>
                <a:cs typeface="Average"/>
                <a:sym typeface="Average"/>
              </a:rPr>
              <a:t>with</a:t>
            </a:r>
            <a:r>
              <a:rPr lang="en" sz="1600" dirty="0">
                <a:solidFill>
                  <a:schemeClr val="accent3"/>
                </a:solidFill>
                <a:latin typeface="Average"/>
                <a:ea typeface="Average"/>
                <a:cs typeface="Average"/>
                <a:sym typeface="Average"/>
              </a:rPr>
              <a:t> controlled drainage structures</a:t>
            </a:r>
            <a:endParaRPr sz="1600" dirty="0">
              <a:solidFill>
                <a:schemeClr val="accent3"/>
              </a:solidFill>
              <a:latin typeface="Average"/>
              <a:ea typeface="Average"/>
              <a:cs typeface="Average"/>
              <a:sym typeface="Average"/>
            </a:endParaRPr>
          </a:p>
        </p:txBody>
      </p:sp>
      <p:pic>
        <p:nvPicPr>
          <p:cNvPr id="180" name="Google Shape;180;p27"/>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4" name="Picture 3">
            <a:extLst>
              <a:ext uri="{FF2B5EF4-FFF2-40B4-BE49-F238E27FC236}">
                <a16:creationId xmlns:a16="http://schemas.microsoft.com/office/drawing/2014/main" id="{E5440144-E80F-BA71-1F11-443951610B4C}"/>
              </a:ext>
            </a:extLst>
          </p:cNvPr>
          <p:cNvPicPr>
            <a:picLocks noChangeAspect="1"/>
          </p:cNvPicPr>
          <p:nvPr/>
        </p:nvPicPr>
        <p:blipFill>
          <a:blip r:embed="rId4"/>
          <a:stretch>
            <a:fillRect/>
          </a:stretch>
        </p:blipFill>
        <p:spPr>
          <a:xfrm>
            <a:off x="2348630" y="698407"/>
            <a:ext cx="6245646" cy="1337850"/>
          </a:xfrm>
          <a:prstGeom prst="rect">
            <a:avLst/>
          </a:prstGeom>
        </p:spPr>
      </p:pic>
      <p:sp>
        <p:nvSpPr>
          <p:cNvPr id="5" name="TextBox 4">
            <a:extLst>
              <a:ext uri="{FF2B5EF4-FFF2-40B4-BE49-F238E27FC236}">
                <a16:creationId xmlns:a16="http://schemas.microsoft.com/office/drawing/2014/main" id="{D4558A68-7AE9-F56A-B26C-1299CC5762CE}"/>
              </a:ext>
            </a:extLst>
          </p:cNvPr>
          <p:cNvSpPr txBox="1"/>
          <p:nvPr/>
        </p:nvSpPr>
        <p:spPr>
          <a:xfrm>
            <a:off x="281836" y="746157"/>
            <a:ext cx="2012886" cy="1384995"/>
          </a:xfrm>
          <a:prstGeom prst="rect">
            <a:avLst/>
          </a:prstGeom>
          <a:noFill/>
        </p:spPr>
        <p:txBody>
          <a:bodyPr wrap="square">
            <a:spAutoFit/>
          </a:bodyPr>
          <a:lstStyle/>
          <a:p>
            <a:r>
              <a:rPr lang="en-US" dirty="0">
                <a:solidFill>
                  <a:schemeClr val="tx2"/>
                </a:solidFill>
              </a:rPr>
              <a:t>5. Systems that capture runoff and have controlled drainages</a:t>
            </a:r>
          </a:p>
          <a:p>
            <a:endParaRPr lang="en-US" dirty="0">
              <a:solidFill>
                <a:schemeClr val="tx2"/>
              </a:solidFill>
            </a:endParaRPr>
          </a:p>
          <a:p>
            <a:r>
              <a:rPr lang="en-US" dirty="0">
                <a:solidFill>
                  <a:schemeClr val="tx2"/>
                </a:solidFill>
              </a:rPr>
              <a:t>6. Other measures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What is the Insecticide Strategy?</a:t>
            </a:r>
            <a:endParaRPr dirty="0"/>
          </a:p>
        </p:txBody>
      </p:sp>
      <p:sp>
        <p:nvSpPr>
          <p:cNvPr id="67" name="Google Shape;67;p14"/>
          <p:cNvSpPr txBox="1">
            <a:spLocks noGrp="1"/>
          </p:cNvSpPr>
          <p:nvPr>
            <p:ph type="body" idx="1"/>
          </p:nvPr>
        </p:nvSpPr>
        <p:spPr>
          <a:xfrm>
            <a:off x="311700" y="1152475"/>
            <a:ext cx="7935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A plan developed by the U.S. Environmental Protection Agency (EPA) to efficiently determine </a:t>
            </a:r>
            <a:r>
              <a:rPr lang="en" u="sng" dirty="0"/>
              <a:t>whether, how much, and where mitigations are necessary</a:t>
            </a:r>
            <a:r>
              <a:rPr lang="en" dirty="0"/>
              <a:t> to protect federally listed (endangered/threatened) species and designated critical habitat (specific areas essential for listed species conservation) from insecticide use. </a:t>
            </a:r>
            <a:endParaRPr dirty="0"/>
          </a:p>
          <a:p>
            <a:pPr marL="457200" lvl="0" indent="0" algn="l" rtl="0">
              <a:spcBef>
                <a:spcPts val="1200"/>
              </a:spcBef>
              <a:spcAft>
                <a:spcPts val="1200"/>
              </a:spcAft>
              <a:buNone/>
            </a:pPr>
            <a:endParaRPr dirty="0"/>
          </a:p>
        </p:txBody>
      </p:sp>
      <p:sp>
        <p:nvSpPr>
          <p:cNvPr id="68" name="Google Shape;68;p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69" name="Google Shape;69;p14"/>
          <p:cNvPicPr preferRelativeResize="0"/>
          <p:nvPr/>
        </p:nvPicPr>
        <p:blipFill rotWithShape="1">
          <a:blip r:embed="rId3">
            <a:alphaModFix/>
          </a:blip>
          <a:srcRect l="8848" r="9445" b="42489"/>
          <a:stretch/>
        </p:blipFill>
        <p:spPr>
          <a:xfrm>
            <a:off x="4711550" y="2713410"/>
            <a:ext cx="3289450" cy="2284340"/>
          </a:xfrm>
          <a:prstGeom prst="rect">
            <a:avLst/>
          </a:prstGeom>
          <a:noFill/>
          <a:ln>
            <a:noFill/>
          </a:ln>
        </p:spPr>
      </p:pic>
      <p:pic>
        <p:nvPicPr>
          <p:cNvPr id="70" name="Google Shape;70;p14"/>
          <p:cNvPicPr preferRelativeResize="0"/>
          <p:nvPr/>
        </p:nvPicPr>
        <p:blipFill>
          <a:blip r:embed="rId4">
            <a:alphaModFix/>
          </a:blip>
          <a:stretch>
            <a:fillRect/>
          </a:stretch>
        </p:blipFill>
        <p:spPr>
          <a:xfrm>
            <a:off x="0" y="4292900"/>
            <a:ext cx="850599" cy="8505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188" name="Google Shape;188;p28"/>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3" name="Picture 2">
            <a:extLst>
              <a:ext uri="{FF2B5EF4-FFF2-40B4-BE49-F238E27FC236}">
                <a16:creationId xmlns:a16="http://schemas.microsoft.com/office/drawing/2014/main" id="{EAD51DAE-7339-8B36-79E5-E769D41EECA0}"/>
              </a:ext>
            </a:extLst>
          </p:cNvPr>
          <p:cNvPicPr>
            <a:picLocks noChangeAspect="1"/>
          </p:cNvPicPr>
          <p:nvPr/>
        </p:nvPicPr>
        <p:blipFill>
          <a:blip r:embed="rId4"/>
          <a:stretch>
            <a:fillRect/>
          </a:stretch>
        </p:blipFill>
        <p:spPr>
          <a:xfrm>
            <a:off x="973117" y="106471"/>
            <a:ext cx="4719964" cy="4825733"/>
          </a:xfrm>
          <a:prstGeom prst="rect">
            <a:avLst/>
          </a:prstGeom>
        </p:spPr>
      </p:pic>
      <p:graphicFrame>
        <p:nvGraphicFramePr>
          <p:cNvPr id="4" name="Table 3">
            <a:extLst>
              <a:ext uri="{FF2B5EF4-FFF2-40B4-BE49-F238E27FC236}">
                <a16:creationId xmlns:a16="http://schemas.microsoft.com/office/drawing/2014/main" id="{9ABEC98F-2980-447A-E57D-719FABF7F4A8}"/>
              </a:ext>
            </a:extLst>
          </p:cNvPr>
          <p:cNvGraphicFramePr>
            <a:graphicFrameLocks noGrp="1"/>
          </p:cNvGraphicFramePr>
          <p:nvPr>
            <p:extLst>
              <p:ext uri="{D42A27DB-BD31-4B8C-83A1-F6EECF244321}">
                <p14:modId xmlns:p14="http://schemas.microsoft.com/office/powerpoint/2010/main" val="1287222080"/>
              </p:ext>
            </p:extLst>
          </p:nvPr>
        </p:nvGraphicFramePr>
        <p:xfrm>
          <a:off x="5892177" y="1703070"/>
          <a:ext cx="3013829" cy="1737360"/>
        </p:xfrm>
        <a:graphic>
          <a:graphicData uri="http://schemas.openxmlformats.org/drawingml/2006/table">
            <a:tbl>
              <a:tblPr firstRow="1" bandRow="1">
                <a:tableStyleId>{073A0DAA-6AF3-43AB-8588-CEC1D06C72B9}</a:tableStyleId>
              </a:tblPr>
              <a:tblGrid>
                <a:gridCol w="1385758">
                  <a:extLst>
                    <a:ext uri="{9D8B030D-6E8A-4147-A177-3AD203B41FA5}">
                      <a16:colId xmlns:a16="http://schemas.microsoft.com/office/drawing/2014/main" val="698343001"/>
                    </a:ext>
                  </a:extLst>
                </a:gridCol>
                <a:gridCol w="1628071">
                  <a:extLst>
                    <a:ext uri="{9D8B030D-6E8A-4147-A177-3AD203B41FA5}">
                      <a16:colId xmlns:a16="http://schemas.microsoft.com/office/drawing/2014/main" val="727921744"/>
                    </a:ext>
                  </a:extLst>
                </a:gridCol>
              </a:tblGrid>
              <a:tr h="282302">
                <a:tc>
                  <a:txBody>
                    <a:bodyPr/>
                    <a:lstStyle/>
                    <a:p>
                      <a:r>
                        <a:rPr lang="en-US" dirty="0"/>
                        <a:t>Classification</a:t>
                      </a:r>
                    </a:p>
                  </a:txBody>
                  <a:tcPr/>
                </a:tc>
                <a:tc>
                  <a:txBody>
                    <a:bodyPr/>
                    <a:lstStyle/>
                    <a:p>
                      <a:r>
                        <a:rPr lang="en-US" dirty="0"/>
                        <a:t>Mitigation relief points</a:t>
                      </a:r>
                    </a:p>
                  </a:txBody>
                  <a:tcPr/>
                </a:tc>
                <a:extLst>
                  <a:ext uri="{0D108BD9-81ED-4DB2-BD59-A6C34878D82A}">
                    <a16:rowId xmlns:a16="http://schemas.microsoft.com/office/drawing/2014/main" val="3577708691"/>
                  </a:ext>
                </a:extLst>
              </a:tr>
              <a:tr h="282302">
                <a:tc>
                  <a:txBody>
                    <a:bodyPr/>
                    <a:lstStyle/>
                    <a:p>
                      <a:r>
                        <a:rPr lang="en-US" dirty="0">
                          <a:solidFill>
                            <a:sysClr val="windowText" lastClr="000000"/>
                          </a:solidFill>
                        </a:rPr>
                        <a:t>Very low</a:t>
                      </a:r>
                    </a:p>
                  </a:txBody>
                  <a:tcPr/>
                </a:tc>
                <a:tc>
                  <a:txBody>
                    <a:bodyPr/>
                    <a:lstStyle/>
                    <a:p>
                      <a:r>
                        <a:rPr lang="en-US" dirty="0">
                          <a:solidFill>
                            <a:sysClr val="windowText" lastClr="000000"/>
                          </a:solidFill>
                        </a:rPr>
                        <a:t>6 points</a:t>
                      </a:r>
                    </a:p>
                  </a:txBody>
                  <a:tcPr/>
                </a:tc>
                <a:extLst>
                  <a:ext uri="{0D108BD9-81ED-4DB2-BD59-A6C34878D82A}">
                    <a16:rowId xmlns:a16="http://schemas.microsoft.com/office/drawing/2014/main" val="3241727823"/>
                  </a:ext>
                </a:extLst>
              </a:tr>
              <a:tr h="282302">
                <a:tc>
                  <a:txBody>
                    <a:bodyPr/>
                    <a:lstStyle/>
                    <a:p>
                      <a:r>
                        <a:rPr lang="en-US" dirty="0">
                          <a:solidFill>
                            <a:sysClr val="windowText" lastClr="000000"/>
                          </a:solidFill>
                        </a:rPr>
                        <a:t>Low</a:t>
                      </a:r>
                    </a:p>
                  </a:txBody>
                  <a:tcPr/>
                </a:tc>
                <a:tc>
                  <a:txBody>
                    <a:bodyPr/>
                    <a:lstStyle/>
                    <a:p>
                      <a:r>
                        <a:rPr lang="en-US" dirty="0">
                          <a:solidFill>
                            <a:sysClr val="windowText" lastClr="000000"/>
                          </a:solidFill>
                        </a:rPr>
                        <a:t>3 points</a:t>
                      </a:r>
                    </a:p>
                  </a:txBody>
                  <a:tcPr/>
                </a:tc>
                <a:extLst>
                  <a:ext uri="{0D108BD9-81ED-4DB2-BD59-A6C34878D82A}">
                    <a16:rowId xmlns:a16="http://schemas.microsoft.com/office/drawing/2014/main" val="3038985398"/>
                  </a:ext>
                </a:extLst>
              </a:tr>
              <a:tr h="282302">
                <a:tc>
                  <a:txBody>
                    <a:bodyPr/>
                    <a:lstStyle/>
                    <a:p>
                      <a:r>
                        <a:rPr lang="en-US" dirty="0">
                          <a:solidFill>
                            <a:sysClr val="windowText" lastClr="000000"/>
                          </a:solidFill>
                        </a:rPr>
                        <a:t>Medium</a:t>
                      </a:r>
                    </a:p>
                  </a:txBody>
                  <a:tcPr/>
                </a:tc>
                <a:tc>
                  <a:txBody>
                    <a:bodyPr/>
                    <a:lstStyle/>
                    <a:p>
                      <a:r>
                        <a:rPr lang="en-US" dirty="0">
                          <a:solidFill>
                            <a:sysClr val="windowText" lastClr="000000"/>
                          </a:solidFill>
                        </a:rPr>
                        <a:t>2 points</a:t>
                      </a:r>
                    </a:p>
                  </a:txBody>
                  <a:tcPr/>
                </a:tc>
                <a:extLst>
                  <a:ext uri="{0D108BD9-81ED-4DB2-BD59-A6C34878D82A}">
                    <a16:rowId xmlns:a16="http://schemas.microsoft.com/office/drawing/2014/main" val="3270531665"/>
                  </a:ext>
                </a:extLst>
              </a:tr>
              <a:tr h="282302">
                <a:tc>
                  <a:txBody>
                    <a:bodyPr/>
                    <a:lstStyle/>
                    <a:p>
                      <a:r>
                        <a:rPr lang="en-US" dirty="0">
                          <a:solidFill>
                            <a:sysClr val="windowText" lastClr="000000"/>
                          </a:solidFill>
                        </a:rPr>
                        <a:t>High</a:t>
                      </a:r>
                    </a:p>
                  </a:txBody>
                  <a:tcPr/>
                </a:tc>
                <a:tc>
                  <a:txBody>
                    <a:bodyPr/>
                    <a:lstStyle/>
                    <a:p>
                      <a:r>
                        <a:rPr lang="en-US" dirty="0">
                          <a:solidFill>
                            <a:sysClr val="windowText" lastClr="000000"/>
                          </a:solidFill>
                        </a:rPr>
                        <a:t>0 points</a:t>
                      </a:r>
                    </a:p>
                  </a:txBody>
                  <a:tcPr/>
                </a:tc>
                <a:extLst>
                  <a:ext uri="{0D108BD9-81ED-4DB2-BD59-A6C34878D82A}">
                    <a16:rowId xmlns:a16="http://schemas.microsoft.com/office/drawing/2014/main" val="380804078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AB111-E6CA-26D1-770D-6BCE137364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8" name="Picture 7">
            <a:extLst>
              <a:ext uri="{FF2B5EF4-FFF2-40B4-BE49-F238E27FC236}">
                <a16:creationId xmlns:a16="http://schemas.microsoft.com/office/drawing/2014/main" id="{79502C37-894A-8900-96F4-AF596E733E60}"/>
              </a:ext>
            </a:extLst>
          </p:cNvPr>
          <p:cNvPicPr>
            <a:picLocks noChangeAspect="1"/>
          </p:cNvPicPr>
          <p:nvPr/>
        </p:nvPicPr>
        <p:blipFill>
          <a:blip r:embed="rId2"/>
          <a:stretch>
            <a:fillRect/>
          </a:stretch>
        </p:blipFill>
        <p:spPr>
          <a:xfrm>
            <a:off x="1190153" y="442615"/>
            <a:ext cx="6763694" cy="4258269"/>
          </a:xfrm>
          <a:prstGeom prst="rect">
            <a:avLst/>
          </a:prstGeom>
        </p:spPr>
      </p:pic>
      <p:pic>
        <p:nvPicPr>
          <p:cNvPr id="2" name="Google Shape;154;p24">
            <a:extLst>
              <a:ext uri="{FF2B5EF4-FFF2-40B4-BE49-F238E27FC236}">
                <a16:creationId xmlns:a16="http://schemas.microsoft.com/office/drawing/2014/main" id="{D4D3D70F-8DB5-F37D-2573-ACE40918BA0B}"/>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spTree>
    <p:extLst>
      <p:ext uri="{BB962C8B-B14F-4D97-AF65-F5344CB8AC3E}">
        <p14:creationId xmlns:p14="http://schemas.microsoft.com/office/powerpoint/2010/main" val="20262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5F45A-6366-B96C-34B3-9022FA388578}"/>
              </a:ext>
            </a:extLst>
          </p:cNvPr>
          <p:cNvSpPr>
            <a:spLocks noGrp="1"/>
          </p:cNvSpPr>
          <p:nvPr>
            <p:ph type="title"/>
          </p:nvPr>
        </p:nvSpPr>
        <p:spPr/>
        <p:txBody>
          <a:bodyPr>
            <a:normAutofit fontScale="90000"/>
          </a:bodyPr>
          <a:lstStyle/>
          <a:p>
            <a:r>
              <a:rPr lang="en-US" dirty="0"/>
              <a:t>Other ways to get mitigation points</a:t>
            </a:r>
          </a:p>
        </p:txBody>
      </p:sp>
      <p:sp>
        <p:nvSpPr>
          <p:cNvPr id="3" name="Text Placeholder 2">
            <a:extLst>
              <a:ext uri="{FF2B5EF4-FFF2-40B4-BE49-F238E27FC236}">
                <a16:creationId xmlns:a16="http://schemas.microsoft.com/office/drawing/2014/main" id="{7894BE69-C4A9-6A7D-98E9-C8341D2959D7}"/>
              </a:ext>
            </a:extLst>
          </p:cNvPr>
          <p:cNvSpPr>
            <a:spLocks noGrp="1"/>
          </p:cNvSpPr>
          <p:nvPr>
            <p:ph type="body" idx="1"/>
          </p:nvPr>
        </p:nvSpPr>
        <p:spPr/>
        <p:txBody>
          <a:bodyPr/>
          <a:lstStyle/>
          <a:p>
            <a:pPr marL="114300" indent="0">
              <a:buNone/>
            </a:pPr>
            <a:r>
              <a:rPr lang="en-US" dirty="0"/>
              <a:t>1. Follow recommendations from a runoff/erosion specialist (defined below): 1 point</a:t>
            </a:r>
          </a:p>
        </p:txBody>
      </p:sp>
      <p:sp>
        <p:nvSpPr>
          <p:cNvPr id="4" name="Slide Number Placeholder 3">
            <a:extLst>
              <a:ext uri="{FF2B5EF4-FFF2-40B4-BE49-F238E27FC236}">
                <a16:creationId xmlns:a16="http://schemas.microsoft.com/office/drawing/2014/main" id="{8C62EEF7-69A2-C2C2-08AF-008655C54F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6" name="Picture 5">
            <a:extLst>
              <a:ext uri="{FF2B5EF4-FFF2-40B4-BE49-F238E27FC236}">
                <a16:creationId xmlns:a16="http://schemas.microsoft.com/office/drawing/2014/main" id="{9F6F8344-4C4C-2321-9AEF-F654A6535394}"/>
              </a:ext>
            </a:extLst>
          </p:cNvPr>
          <p:cNvPicPr>
            <a:picLocks noChangeAspect="1"/>
          </p:cNvPicPr>
          <p:nvPr/>
        </p:nvPicPr>
        <p:blipFill>
          <a:blip r:embed="rId2"/>
          <a:stretch>
            <a:fillRect/>
          </a:stretch>
        </p:blipFill>
        <p:spPr>
          <a:xfrm>
            <a:off x="1469720" y="1959334"/>
            <a:ext cx="5797365" cy="3008450"/>
          </a:xfrm>
          <a:prstGeom prst="rect">
            <a:avLst/>
          </a:prstGeom>
        </p:spPr>
      </p:pic>
      <p:pic>
        <p:nvPicPr>
          <p:cNvPr id="5" name="Google Shape;154;p24">
            <a:extLst>
              <a:ext uri="{FF2B5EF4-FFF2-40B4-BE49-F238E27FC236}">
                <a16:creationId xmlns:a16="http://schemas.microsoft.com/office/drawing/2014/main" id="{E66E2EC1-4411-C455-CDEB-9DFA4AF2938C}"/>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spTree>
    <p:extLst>
      <p:ext uri="{BB962C8B-B14F-4D97-AF65-F5344CB8AC3E}">
        <p14:creationId xmlns:p14="http://schemas.microsoft.com/office/powerpoint/2010/main" val="399119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2365B-C27E-B7E3-06E1-4BCEDDF04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C8701-0124-354B-95DA-F98AE46F3DAD}"/>
              </a:ext>
            </a:extLst>
          </p:cNvPr>
          <p:cNvSpPr>
            <a:spLocks noGrp="1"/>
          </p:cNvSpPr>
          <p:nvPr>
            <p:ph type="title"/>
          </p:nvPr>
        </p:nvSpPr>
        <p:spPr/>
        <p:txBody>
          <a:bodyPr>
            <a:normAutofit fontScale="90000"/>
          </a:bodyPr>
          <a:lstStyle/>
          <a:p>
            <a:r>
              <a:rPr lang="en-US" dirty="0"/>
              <a:t>Other ways to get mitigation points</a:t>
            </a:r>
          </a:p>
        </p:txBody>
      </p:sp>
      <p:sp>
        <p:nvSpPr>
          <p:cNvPr id="3" name="Text Placeholder 2">
            <a:extLst>
              <a:ext uri="{FF2B5EF4-FFF2-40B4-BE49-F238E27FC236}">
                <a16:creationId xmlns:a16="http://schemas.microsoft.com/office/drawing/2014/main" id="{3C7EEFD2-8EAF-B240-1145-94C1E1691049}"/>
              </a:ext>
            </a:extLst>
          </p:cNvPr>
          <p:cNvSpPr>
            <a:spLocks noGrp="1"/>
          </p:cNvSpPr>
          <p:nvPr>
            <p:ph type="body" idx="1"/>
          </p:nvPr>
        </p:nvSpPr>
        <p:spPr>
          <a:xfrm>
            <a:off x="311700" y="1017725"/>
            <a:ext cx="8520600" cy="3551150"/>
          </a:xfrm>
        </p:spPr>
        <p:txBody>
          <a:bodyPr/>
          <a:lstStyle/>
          <a:p>
            <a:pPr marL="114300" indent="0">
              <a:buNone/>
            </a:pPr>
            <a:r>
              <a:rPr lang="en-US" dirty="0"/>
              <a:t>2. Participating in a conservation program (defined below): 2 points (EPA determining if some programs can achieve 9 points)</a:t>
            </a:r>
          </a:p>
        </p:txBody>
      </p:sp>
      <p:sp>
        <p:nvSpPr>
          <p:cNvPr id="4" name="Slide Number Placeholder 3">
            <a:extLst>
              <a:ext uri="{FF2B5EF4-FFF2-40B4-BE49-F238E27FC236}">
                <a16:creationId xmlns:a16="http://schemas.microsoft.com/office/drawing/2014/main" id="{E5014B32-5B14-D1AF-DE35-916C8753A3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7" name="Picture 6">
            <a:extLst>
              <a:ext uri="{FF2B5EF4-FFF2-40B4-BE49-F238E27FC236}">
                <a16:creationId xmlns:a16="http://schemas.microsoft.com/office/drawing/2014/main" id="{0BB2861A-0165-313D-0A89-06BCBE04D596}"/>
              </a:ext>
            </a:extLst>
          </p:cNvPr>
          <p:cNvPicPr>
            <a:picLocks noChangeAspect="1"/>
          </p:cNvPicPr>
          <p:nvPr/>
        </p:nvPicPr>
        <p:blipFill>
          <a:blip r:embed="rId3"/>
          <a:stretch>
            <a:fillRect/>
          </a:stretch>
        </p:blipFill>
        <p:spPr>
          <a:xfrm>
            <a:off x="1158657" y="1809071"/>
            <a:ext cx="4753628" cy="2486724"/>
          </a:xfrm>
          <a:prstGeom prst="rect">
            <a:avLst/>
          </a:prstGeom>
        </p:spPr>
      </p:pic>
      <p:sp>
        <p:nvSpPr>
          <p:cNvPr id="8" name="TextBox 7">
            <a:extLst>
              <a:ext uri="{FF2B5EF4-FFF2-40B4-BE49-F238E27FC236}">
                <a16:creationId xmlns:a16="http://schemas.microsoft.com/office/drawing/2014/main" id="{D881DBEC-4AD1-3D59-A98F-B8BCE8A3E4FE}"/>
              </a:ext>
            </a:extLst>
          </p:cNvPr>
          <p:cNvSpPr txBox="1"/>
          <p:nvPr/>
        </p:nvSpPr>
        <p:spPr>
          <a:xfrm>
            <a:off x="6147542" y="1937049"/>
            <a:ext cx="1495979" cy="1754326"/>
          </a:xfrm>
          <a:prstGeom prst="rect">
            <a:avLst/>
          </a:prstGeom>
          <a:noFill/>
        </p:spPr>
        <p:txBody>
          <a:bodyPr wrap="square" rtlCol="0">
            <a:spAutoFit/>
          </a:bodyPr>
          <a:lstStyle/>
          <a:p>
            <a:r>
              <a:rPr lang="en-US" sz="1200" i="1" dirty="0">
                <a:solidFill>
                  <a:schemeClr val="accent3"/>
                </a:solidFill>
              </a:rPr>
              <a:t>EPA has determined appropriate participation in the NRCS EQIP program, when incorporating CPS 595,  can be awarded 9 points</a:t>
            </a:r>
          </a:p>
        </p:txBody>
      </p:sp>
      <p:sp>
        <p:nvSpPr>
          <p:cNvPr id="10" name="TextBox 9">
            <a:extLst>
              <a:ext uri="{FF2B5EF4-FFF2-40B4-BE49-F238E27FC236}">
                <a16:creationId xmlns:a16="http://schemas.microsoft.com/office/drawing/2014/main" id="{C80739D6-5EBF-8604-675C-1DEDD2241D08}"/>
              </a:ext>
            </a:extLst>
          </p:cNvPr>
          <p:cNvSpPr txBox="1"/>
          <p:nvPr/>
        </p:nvSpPr>
        <p:spPr>
          <a:xfrm>
            <a:off x="713983" y="4440276"/>
            <a:ext cx="4572000" cy="369332"/>
          </a:xfrm>
          <a:prstGeom prst="rect">
            <a:avLst/>
          </a:prstGeom>
          <a:noFill/>
        </p:spPr>
        <p:txBody>
          <a:bodyPr wrap="square">
            <a:spAutoFit/>
          </a:bodyPr>
          <a:lstStyle/>
          <a:p>
            <a:pPr marL="114300" indent="0">
              <a:buNone/>
            </a:pPr>
            <a:r>
              <a:rPr lang="en-US" sz="1800" dirty="0">
                <a:solidFill>
                  <a:schemeClr val="accent3"/>
                </a:solidFill>
                <a:latin typeface="Average" panose="020B0604020202020204" charset="0"/>
              </a:rPr>
              <a:t>3. Mitigation tracking (1 point)</a:t>
            </a:r>
          </a:p>
        </p:txBody>
      </p:sp>
      <p:pic>
        <p:nvPicPr>
          <p:cNvPr id="5" name="Google Shape;154;p24">
            <a:extLst>
              <a:ext uri="{FF2B5EF4-FFF2-40B4-BE49-F238E27FC236}">
                <a16:creationId xmlns:a16="http://schemas.microsoft.com/office/drawing/2014/main" id="{770274E9-EFCF-7654-C870-A32128950457}"/>
              </a:ext>
            </a:extLst>
          </p:cNvPr>
          <p:cNvPicPr preferRelativeResize="0"/>
          <p:nvPr/>
        </p:nvPicPr>
        <p:blipFill>
          <a:blip r:embed="rId4">
            <a:alphaModFix/>
          </a:blip>
          <a:stretch>
            <a:fillRect/>
          </a:stretch>
        </p:blipFill>
        <p:spPr>
          <a:xfrm>
            <a:off x="0" y="4292900"/>
            <a:ext cx="850599" cy="850599"/>
          </a:xfrm>
          <a:prstGeom prst="rect">
            <a:avLst/>
          </a:prstGeom>
          <a:noFill/>
          <a:ln>
            <a:noFill/>
          </a:ln>
        </p:spPr>
      </p:pic>
    </p:spTree>
    <p:extLst>
      <p:ext uri="{BB962C8B-B14F-4D97-AF65-F5344CB8AC3E}">
        <p14:creationId xmlns:p14="http://schemas.microsoft.com/office/powerpoint/2010/main" val="384411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A336-C0C1-D22D-F228-120F840C0103}"/>
              </a:ext>
            </a:extLst>
          </p:cNvPr>
          <p:cNvSpPr>
            <a:spLocks noGrp="1"/>
          </p:cNvSpPr>
          <p:nvPr>
            <p:ph type="title"/>
          </p:nvPr>
        </p:nvSpPr>
        <p:spPr/>
        <p:txBody>
          <a:bodyPr>
            <a:normAutofit fontScale="90000"/>
          </a:bodyPr>
          <a:lstStyle/>
          <a:p>
            <a:r>
              <a:rPr lang="en-US" dirty="0"/>
              <a:t>Note on treated seeds</a:t>
            </a:r>
          </a:p>
        </p:txBody>
      </p:sp>
      <p:sp>
        <p:nvSpPr>
          <p:cNvPr id="3" name="Text Placeholder 2">
            <a:extLst>
              <a:ext uri="{FF2B5EF4-FFF2-40B4-BE49-F238E27FC236}">
                <a16:creationId xmlns:a16="http://schemas.microsoft.com/office/drawing/2014/main" id="{A1EC1BDF-B4A2-97FB-9E9B-8CFFA0A71E3D}"/>
              </a:ext>
            </a:extLst>
          </p:cNvPr>
          <p:cNvSpPr>
            <a:spLocks noGrp="1"/>
          </p:cNvSpPr>
          <p:nvPr>
            <p:ph type="body" idx="1"/>
          </p:nvPr>
        </p:nvSpPr>
        <p:spPr/>
        <p:txBody>
          <a:bodyPr/>
          <a:lstStyle/>
          <a:p>
            <a:r>
              <a:rPr lang="en-US" dirty="0"/>
              <a:t>When grower/applicator uses a seed treatment on their field, the label may indicate number of mitigation points or direct to Bulletins Live! Two.</a:t>
            </a:r>
          </a:p>
          <a:p>
            <a:endParaRPr lang="en-US" dirty="0"/>
          </a:p>
          <a:p>
            <a:r>
              <a:rPr lang="en-US" dirty="0"/>
              <a:t>When a grower is planting a previously treated seed, the seed bag tag may direct grower to the Mitigation Menu website to identify mitigation measures and levels of mitigation needed.</a:t>
            </a:r>
          </a:p>
        </p:txBody>
      </p:sp>
      <p:sp>
        <p:nvSpPr>
          <p:cNvPr id="4" name="Slide Number Placeholder 3">
            <a:extLst>
              <a:ext uri="{FF2B5EF4-FFF2-40B4-BE49-F238E27FC236}">
                <a16:creationId xmlns:a16="http://schemas.microsoft.com/office/drawing/2014/main" id="{5D91B400-CAB7-FC3C-963C-8CD9FD4065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5" name="Google Shape;154;p24">
            <a:extLst>
              <a:ext uri="{FF2B5EF4-FFF2-40B4-BE49-F238E27FC236}">
                <a16:creationId xmlns:a16="http://schemas.microsoft.com/office/drawing/2014/main" id="{D8B492F3-9AA2-6C37-3AEE-4DFCC0C33CDD}"/>
              </a:ext>
            </a:extLst>
          </p:cNvPr>
          <p:cNvPicPr preferRelativeResize="0"/>
          <p:nvPr/>
        </p:nvPicPr>
        <p:blipFill>
          <a:blip r:embed="rId2">
            <a:alphaModFix/>
          </a:blip>
          <a:stretch>
            <a:fillRect/>
          </a:stretch>
        </p:blipFill>
        <p:spPr>
          <a:xfrm>
            <a:off x="0" y="4292900"/>
            <a:ext cx="850599" cy="850599"/>
          </a:xfrm>
          <a:prstGeom prst="rect">
            <a:avLst/>
          </a:prstGeom>
          <a:noFill/>
          <a:ln>
            <a:noFill/>
          </a:ln>
        </p:spPr>
      </p:pic>
    </p:spTree>
    <p:extLst>
      <p:ext uri="{BB962C8B-B14F-4D97-AF65-F5344CB8AC3E}">
        <p14:creationId xmlns:p14="http://schemas.microsoft.com/office/powerpoint/2010/main" val="30519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0">
          <a:extLst>
            <a:ext uri="{FF2B5EF4-FFF2-40B4-BE49-F238E27FC236}">
              <a16:creationId xmlns:a16="http://schemas.microsoft.com/office/drawing/2014/main" id="{9EE179D4-DFD1-4FC4-3CC7-CD6CBCDC2413}"/>
            </a:ext>
          </a:extLst>
        </p:cNvPr>
        <p:cNvGrpSpPr/>
        <p:nvPr/>
      </p:nvGrpSpPr>
      <p:grpSpPr>
        <a:xfrm>
          <a:off x="0" y="0"/>
          <a:ext cx="0" cy="0"/>
          <a:chOff x="0" y="0"/>
          <a:chExt cx="0" cy="0"/>
        </a:xfrm>
      </p:grpSpPr>
      <p:sp>
        <p:nvSpPr>
          <p:cNvPr id="151" name="Google Shape;151;p24">
            <a:extLst>
              <a:ext uri="{FF2B5EF4-FFF2-40B4-BE49-F238E27FC236}">
                <a16:creationId xmlns:a16="http://schemas.microsoft.com/office/drawing/2014/main" id="{0BB44603-6ED5-B0AF-28C1-1B501C2FDB5E}"/>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154" name="Google Shape;154;p24">
            <a:extLst>
              <a:ext uri="{FF2B5EF4-FFF2-40B4-BE49-F238E27FC236}">
                <a16:creationId xmlns:a16="http://schemas.microsoft.com/office/drawing/2014/main" id="{1FA3C98D-AB78-9901-069D-3981A8234F61}"/>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3" name="Picture 2">
            <a:extLst>
              <a:ext uri="{FF2B5EF4-FFF2-40B4-BE49-F238E27FC236}">
                <a16:creationId xmlns:a16="http://schemas.microsoft.com/office/drawing/2014/main" id="{5A6F6535-2983-8CDA-3472-7629379652D8}"/>
              </a:ext>
            </a:extLst>
          </p:cNvPr>
          <p:cNvPicPr>
            <a:picLocks noChangeAspect="1"/>
          </p:cNvPicPr>
          <p:nvPr/>
        </p:nvPicPr>
        <p:blipFill>
          <a:blip r:embed="rId4"/>
          <a:stretch>
            <a:fillRect/>
          </a:stretch>
        </p:blipFill>
        <p:spPr>
          <a:xfrm>
            <a:off x="1978819" y="65364"/>
            <a:ext cx="5054546" cy="5012772"/>
          </a:xfrm>
          <a:prstGeom prst="rect">
            <a:avLst/>
          </a:prstGeom>
        </p:spPr>
      </p:pic>
    </p:spTree>
    <p:extLst>
      <p:ext uri="{BB962C8B-B14F-4D97-AF65-F5344CB8AC3E}">
        <p14:creationId xmlns:p14="http://schemas.microsoft.com/office/powerpoint/2010/main" val="39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BBE9-BCBF-52B7-4773-331A8693E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8240C-5A45-9D24-FF3C-BEB46CB20599}"/>
              </a:ext>
            </a:extLst>
          </p:cNvPr>
          <p:cNvSpPr>
            <a:spLocks noGrp="1"/>
          </p:cNvSpPr>
          <p:nvPr>
            <p:ph type="title"/>
          </p:nvPr>
        </p:nvSpPr>
        <p:spPr>
          <a:xfrm>
            <a:off x="311700" y="445025"/>
            <a:ext cx="2525445" cy="572700"/>
          </a:xfrm>
        </p:spPr>
        <p:txBody>
          <a:bodyPr>
            <a:normAutofit fontScale="90000"/>
          </a:bodyPr>
          <a:lstStyle/>
          <a:p>
            <a:r>
              <a:rPr lang="en-US" dirty="0"/>
              <a:t>Runoff/Erosion</a:t>
            </a:r>
            <a:br>
              <a:rPr lang="en-US" dirty="0"/>
            </a:br>
            <a:r>
              <a:rPr lang="en-US" dirty="0"/>
              <a:t>Calculator</a:t>
            </a:r>
          </a:p>
        </p:txBody>
      </p:sp>
      <p:sp>
        <p:nvSpPr>
          <p:cNvPr id="3" name="Text Placeholder 2">
            <a:extLst>
              <a:ext uri="{FF2B5EF4-FFF2-40B4-BE49-F238E27FC236}">
                <a16:creationId xmlns:a16="http://schemas.microsoft.com/office/drawing/2014/main" id="{AAF6961E-F88D-BC82-B60B-99574D39AA1A}"/>
              </a:ext>
            </a:extLst>
          </p:cNvPr>
          <p:cNvSpPr>
            <a:spLocks noGrp="1"/>
          </p:cNvSpPr>
          <p:nvPr>
            <p:ph type="body" idx="1"/>
          </p:nvPr>
        </p:nvSpPr>
        <p:spPr>
          <a:xfrm>
            <a:off x="261596" y="1461409"/>
            <a:ext cx="2312503" cy="3416400"/>
          </a:xfrm>
        </p:spPr>
        <p:txBody>
          <a:bodyPr/>
          <a:lstStyle/>
          <a:p>
            <a:pPr marL="114300" indent="0">
              <a:buNone/>
            </a:pPr>
            <a:r>
              <a:rPr lang="en-US" dirty="0"/>
              <a:t>Can be found in EPA’s Mitigation Menu website:</a:t>
            </a:r>
          </a:p>
          <a:p>
            <a:pPr marL="114300" indent="0">
              <a:buNone/>
            </a:pPr>
            <a:r>
              <a:rPr lang="en-US" dirty="0">
                <a:hlinkClick r:id="rId2"/>
              </a:rPr>
              <a:t>https://www.epa.gov/pesticides/mitigation-menu</a:t>
            </a:r>
            <a:endParaRPr lang="en-US" dirty="0"/>
          </a:p>
        </p:txBody>
      </p:sp>
      <p:sp>
        <p:nvSpPr>
          <p:cNvPr id="4" name="Slide Number Placeholder 3">
            <a:extLst>
              <a:ext uri="{FF2B5EF4-FFF2-40B4-BE49-F238E27FC236}">
                <a16:creationId xmlns:a16="http://schemas.microsoft.com/office/drawing/2014/main" id="{F557225D-EC79-90EF-36E8-9650B6008F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12" name="Picture 11" descr="A qr code on a white background&#10;&#10;AI-generated content may be incorrect.">
            <a:extLst>
              <a:ext uri="{FF2B5EF4-FFF2-40B4-BE49-F238E27FC236}">
                <a16:creationId xmlns:a16="http://schemas.microsoft.com/office/drawing/2014/main" id="{FA850FDA-B6BB-CA59-9B21-D53BF56FD94A}"/>
              </a:ext>
            </a:extLst>
          </p:cNvPr>
          <p:cNvPicPr>
            <a:picLocks noChangeAspect="1"/>
          </p:cNvPicPr>
          <p:nvPr/>
        </p:nvPicPr>
        <p:blipFill>
          <a:blip r:embed="rId3"/>
          <a:stretch>
            <a:fillRect/>
          </a:stretch>
        </p:blipFill>
        <p:spPr>
          <a:xfrm>
            <a:off x="1233815" y="3680025"/>
            <a:ext cx="1092392" cy="1092392"/>
          </a:xfrm>
          <a:prstGeom prst="rect">
            <a:avLst/>
          </a:prstGeom>
        </p:spPr>
      </p:pic>
      <p:pic>
        <p:nvPicPr>
          <p:cNvPr id="6" name="Picture 5">
            <a:extLst>
              <a:ext uri="{FF2B5EF4-FFF2-40B4-BE49-F238E27FC236}">
                <a16:creationId xmlns:a16="http://schemas.microsoft.com/office/drawing/2014/main" id="{AED2447D-B048-0AF9-F928-C445020F8ACF}"/>
              </a:ext>
            </a:extLst>
          </p:cNvPr>
          <p:cNvPicPr>
            <a:picLocks noChangeAspect="1"/>
          </p:cNvPicPr>
          <p:nvPr/>
        </p:nvPicPr>
        <p:blipFill>
          <a:blip r:embed="rId4"/>
          <a:srcRect t="1096"/>
          <a:stretch/>
        </p:blipFill>
        <p:spPr>
          <a:xfrm>
            <a:off x="2560893" y="1"/>
            <a:ext cx="3299033" cy="4772416"/>
          </a:xfrm>
          <a:prstGeom prst="rect">
            <a:avLst/>
          </a:prstGeom>
        </p:spPr>
      </p:pic>
      <p:pic>
        <p:nvPicPr>
          <p:cNvPr id="9" name="Picture 8">
            <a:extLst>
              <a:ext uri="{FF2B5EF4-FFF2-40B4-BE49-F238E27FC236}">
                <a16:creationId xmlns:a16="http://schemas.microsoft.com/office/drawing/2014/main" id="{578F6738-D9AB-83AF-F236-EEC8DC333405}"/>
              </a:ext>
            </a:extLst>
          </p:cNvPr>
          <p:cNvPicPr>
            <a:picLocks noChangeAspect="1"/>
          </p:cNvPicPr>
          <p:nvPr/>
        </p:nvPicPr>
        <p:blipFill>
          <a:blip r:embed="rId5"/>
          <a:stretch>
            <a:fillRect/>
          </a:stretch>
        </p:blipFill>
        <p:spPr>
          <a:xfrm>
            <a:off x="5718450" y="244258"/>
            <a:ext cx="3425550" cy="4830351"/>
          </a:xfrm>
          <a:prstGeom prst="rect">
            <a:avLst/>
          </a:prstGeom>
        </p:spPr>
      </p:pic>
      <p:pic>
        <p:nvPicPr>
          <p:cNvPr id="5" name="Google Shape;154;p24">
            <a:extLst>
              <a:ext uri="{FF2B5EF4-FFF2-40B4-BE49-F238E27FC236}">
                <a16:creationId xmlns:a16="http://schemas.microsoft.com/office/drawing/2014/main" id="{1029B9AB-A720-41D4-6918-60844B0F2BF3}"/>
              </a:ext>
            </a:extLst>
          </p:cNvPr>
          <p:cNvPicPr preferRelativeResize="0"/>
          <p:nvPr/>
        </p:nvPicPr>
        <p:blipFill>
          <a:blip r:embed="rId6">
            <a:alphaModFix/>
          </a:blip>
          <a:stretch>
            <a:fillRect/>
          </a:stretch>
        </p:blipFill>
        <p:spPr>
          <a:xfrm>
            <a:off x="0" y="4292900"/>
            <a:ext cx="850599" cy="850599"/>
          </a:xfrm>
          <a:prstGeom prst="rect">
            <a:avLst/>
          </a:prstGeom>
          <a:noFill/>
          <a:ln>
            <a:noFill/>
          </a:ln>
        </p:spPr>
      </p:pic>
    </p:spTree>
    <p:extLst>
      <p:ext uri="{BB962C8B-B14F-4D97-AF65-F5344CB8AC3E}">
        <p14:creationId xmlns:p14="http://schemas.microsoft.com/office/powerpoint/2010/main" val="34827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Step 3: Identify where mitigations apply</a:t>
            </a:r>
            <a:endParaRPr dirty="0"/>
          </a:p>
        </p:txBody>
      </p:sp>
      <p:sp>
        <p:nvSpPr>
          <p:cNvPr id="209" name="Google Shape;20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In Step 3, the location where the different mitigations would apply is identified</a:t>
            </a:r>
            <a:endParaRPr dirty="0"/>
          </a:p>
          <a:p>
            <a:pPr marL="914400" lvl="1" indent="-330200" algn="l" rtl="0">
              <a:spcBef>
                <a:spcPts val="0"/>
              </a:spcBef>
              <a:spcAft>
                <a:spcPts val="0"/>
              </a:spcAft>
              <a:buSzPts val="1600"/>
              <a:buChar char="○"/>
            </a:pPr>
            <a:r>
              <a:rPr lang="en" sz="1600" dirty="0"/>
              <a:t>Mitigations could apply across an entire use pattern (e.g., specific crops) - general pesticide label     </a:t>
            </a:r>
          </a:p>
          <a:p>
            <a:pPr marL="584200" lvl="1" indent="0" algn="l" rtl="0">
              <a:spcBef>
                <a:spcPts val="0"/>
              </a:spcBef>
              <a:spcAft>
                <a:spcPts val="0"/>
              </a:spcAft>
              <a:buSzPts val="1600"/>
              <a:buNone/>
            </a:pPr>
            <a:r>
              <a:rPr lang="en" sz="1600" dirty="0"/>
              <a:t>AND/OR</a:t>
            </a:r>
            <a:endParaRPr sz="1600" dirty="0"/>
          </a:p>
          <a:p>
            <a:pPr marL="914400" lvl="1" indent="-330200" algn="l" rtl="0">
              <a:spcBef>
                <a:spcPts val="0"/>
              </a:spcBef>
              <a:spcAft>
                <a:spcPts val="0"/>
              </a:spcAft>
              <a:buSzPts val="1600"/>
              <a:buChar char="○"/>
            </a:pPr>
            <a:r>
              <a:rPr lang="en" sz="1600" dirty="0"/>
              <a:t>Mitigations could apply on geographically specific areas - Bulletins Live! Two</a:t>
            </a:r>
          </a:p>
          <a:p>
            <a:pPr marL="127000" indent="0">
              <a:buSzPts val="1600"/>
              <a:buNone/>
            </a:pPr>
            <a:endParaRPr lang="en-US" sz="2000" dirty="0"/>
          </a:p>
          <a:p>
            <a:pPr marL="127000" indent="0">
              <a:buSzPts val="1600"/>
              <a:buNone/>
            </a:pPr>
            <a:endParaRPr sz="2000" dirty="0"/>
          </a:p>
        </p:txBody>
      </p:sp>
      <p:sp>
        <p:nvSpPr>
          <p:cNvPr id="210" name="Google Shape;210;p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pic>
        <p:nvPicPr>
          <p:cNvPr id="211" name="Google Shape;211;p31"/>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3" name="Picture 2" descr="A qr code with a white background&#10;&#10;AI-generated content may be incorrect.">
            <a:extLst>
              <a:ext uri="{FF2B5EF4-FFF2-40B4-BE49-F238E27FC236}">
                <a16:creationId xmlns:a16="http://schemas.microsoft.com/office/drawing/2014/main" id="{94A5A038-91CA-158E-E790-69A7796EC8E8}"/>
              </a:ext>
            </a:extLst>
          </p:cNvPr>
          <p:cNvPicPr>
            <a:picLocks noChangeAspect="1"/>
          </p:cNvPicPr>
          <p:nvPr/>
        </p:nvPicPr>
        <p:blipFill>
          <a:blip r:embed="rId4"/>
          <a:stretch>
            <a:fillRect/>
          </a:stretch>
        </p:blipFill>
        <p:spPr>
          <a:xfrm>
            <a:off x="5019023" y="2853981"/>
            <a:ext cx="1619772" cy="1619772"/>
          </a:xfrm>
          <a:prstGeom prst="rect">
            <a:avLst/>
          </a:prstGeom>
        </p:spPr>
      </p:pic>
      <p:sp>
        <p:nvSpPr>
          <p:cNvPr id="4" name="TextBox 3">
            <a:extLst>
              <a:ext uri="{FF2B5EF4-FFF2-40B4-BE49-F238E27FC236}">
                <a16:creationId xmlns:a16="http://schemas.microsoft.com/office/drawing/2014/main" id="{F62B9A2A-7229-1ABD-FCBA-3330AF7A4BA4}"/>
              </a:ext>
            </a:extLst>
          </p:cNvPr>
          <p:cNvSpPr txBox="1"/>
          <p:nvPr/>
        </p:nvSpPr>
        <p:spPr>
          <a:xfrm>
            <a:off x="1521911" y="3125244"/>
            <a:ext cx="2943617" cy="954107"/>
          </a:xfrm>
          <a:prstGeom prst="rect">
            <a:avLst/>
          </a:prstGeom>
          <a:noFill/>
        </p:spPr>
        <p:txBody>
          <a:bodyPr wrap="square" rtlCol="0">
            <a:spAutoFit/>
          </a:bodyPr>
          <a:lstStyle/>
          <a:p>
            <a:r>
              <a:rPr lang="en-US" dirty="0">
                <a:solidFill>
                  <a:schemeClr val="accent3"/>
                </a:solidFill>
              </a:rPr>
              <a:t>Bulletins Live! Two website: </a:t>
            </a:r>
            <a:r>
              <a:rPr lang="en-US" dirty="0">
                <a:solidFill>
                  <a:schemeClr val="accent3"/>
                </a:solidFill>
                <a:hlinkClick r:id="rId5"/>
              </a:rPr>
              <a:t>https://www.epa.gov/endangered-species/bulletins-live-two-view-bulletins</a:t>
            </a:r>
            <a:endParaRPr lang="en-US" dirty="0">
              <a:solidFill>
                <a:schemeClr val="accent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Conclusions</a:t>
            </a:r>
            <a:endParaRPr dirty="0"/>
          </a:p>
        </p:txBody>
      </p:sp>
      <p:sp>
        <p:nvSpPr>
          <p:cNvPr id="233" name="Google Shape;23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1200"/>
              </a:spcBef>
              <a:spcAft>
                <a:spcPts val="0"/>
              </a:spcAft>
              <a:buSzPts val="1800"/>
              <a:buChar char="●"/>
            </a:pPr>
            <a:r>
              <a:rPr lang="en" sz="1600" dirty="0"/>
              <a:t>Listed species range maps are being refined to only include areas where mitigations are needed to conserve a listed species and its critical habitat. Buffers (≤ 1000 ft) would be added to these areas to reduce off-field insecticide exposure.</a:t>
            </a:r>
          </a:p>
          <a:p>
            <a:pPr>
              <a:spcBef>
                <a:spcPts val="1200"/>
              </a:spcBef>
            </a:pPr>
            <a:r>
              <a:rPr lang="en" sz="1600" dirty="0"/>
              <a:t>Both Bulletins Live! Two and Mitigation Menu websites will continue to be updated. Labels could direct users to either or both websites. Both websites are extensions of the pesticide label (compliance required).</a:t>
            </a:r>
          </a:p>
          <a:p>
            <a:pPr>
              <a:spcBef>
                <a:spcPts val="1200"/>
              </a:spcBef>
            </a:pPr>
            <a:r>
              <a:rPr lang="en-US" sz="1600" dirty="0"/>
              <a:t>Offsets are being considered if feasible mitigation measures are not adequate to protect listed species. Offsets include habitat preservation or restoration, invasive species control, and species reintroductions.</a:t>
            </a:r>
          </a:p>
          <a:p>
            <a:pPr marL="457200" lvl="0" indent="-342900" algn="l" rtl="0">
              <a:spcBef>
                <a:spcPts val="1200"/>
              </a:spcBef>
              <a:spcAft>
                <a:spcPts val="0"/>
              </a:spcAft>
              <a:buSzPts val="1800"/>
              <a:buChar char="●"/>
            </a:pPr>
            <a:endParaRPr dirty="0"/>
          </a:p>
          <a:p>
            <a:pPr marL="457200" lvl="0" indent="0" algn="l" rtl="0">
              <a:spcBef>
                <a:spcPts val="1200"/>
              </a:spcBef>
              <a:spcAft>
                <a:spcPts val="1200"/>
              </a:spcAft>
              <a:buNone/>
            </a:pPr>
            <a:endParaRPr dirty="0"/>
          </a:p>
        </p:txBody>
      </p:sp>
      <p:sp>
        <p:nvSpPr>
          <p:cNvPr id="234" name="Google Shape;234;p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pic>
        <p:nvPicPr>
          <p:cNvPr id="235" name="Google Shape;235;p34"/>
          <p:cNvPicPr preferRelativeResize="0"/>
          <p:nvPr/>
        </p:nvPicPr>
        <p:blipFill>
          <a:blip r:embed="rId3">
            <a:alphaModFix/>
          </a:blip>
          <a:stretch>
            <a:fillRect/>
          </a:stretch>
        </p:blipFill>
        <p:spPr>
          <a:xfrm>
            <a:off x="0" y="4292900"/>
            <a:ext cx="850599" cy="850599"/>
          </a:xfrm>
          <a:prstGeom prst="rect">
            <a:avLst/>
          </a:prstGeom>
          <a:noFill/>
          <a:ln>
            <a:noFill/>
          </a:ln>
        </p:spPr>
      </p:pic>
      <p:sp>
        <p:nvSpPr>
          <p:cNvPr id="2" name="TextBox 1">
            <a:extLst>
              <a:ext uri="{FF2B5EF4-FFF2-40B4-BE49-F238E27FC236}">
                <a16:creationId xmlns:a16="http://schemas.microsoft.com/office/drawing/2014/main" id="{108B3028-E55C-0684-149B-D14B435A67C4}"/>
              </a:ext>
            </a:extLst>
          </p:cNvPr>
          <p:cNvSpPr txBox="1"/>
          <p:nvPr/>
        </p:nvSpPr>
        <p:spPr>
          <a:xfrm>
            <a:off x="850598" y="4436865"/>
            <a:ext cx="7723467" cy="523220"/>
          </a:xfrm>
          <a:prstGeom prst="rect">
            <a:avLst/>
          </a:prstGeom>
          <a:noFill/>
        </p:spPr>
        <p:txBody>
          <a:bodyPr wrap="square" rtlCol="0">
            <a:spAutoFit/>
          </a:bodyPr>
          <a:lstStyle/>
          <a:p>
            <a:r>
              <a:rPr lang="en-US" dirty="0">
                <a:solidFill>
                  <a:schemeClr val="tx1"/>
                </a:solidFill>
              </a:rPr>
              <a:t>Final Insecticide Strategy: </a:t>
            </a:r>
            <a:r>
              <a:rPr lang="en-US" dirty="0">
                <a:hlinkClick r:id="rId4"/>
              </a:rPr>
              <a:t>https://www.epa.gov/system/files/documents/2025-04/insecticide-strategy-final_0.pdf</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What is the Scope of the Insecticide Strategy?</a:t>
            </a:r>
            <a:endParaRPr dirty="0"/>
          </a:p>
        </p:txBody>
      </p:sp>
      <p:sp>
        <p:nvSpPr>
          <p:cNvPr id="76" name="Google Shape;76;p15"/>
          <p:cNvSpPr txBox="1">
            <a:spLocks noGrp="1"/>
          </p:cNvSpPr>
          <p:nvPr>
            <p:ph type="body" idx="1"/>
          </p:nvPr>
        </p:nvSpPr>
        <p:spPr>
          <a:xfrm>
            <a:off x="311700" y="1152475"/>
            <a:ext cx="8646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Conventional insecticides, insect growth regulators, miticides used in agriculture. </a:t>
            </a:r>
            <a:endParaRPr dirty="0"/>
          </a:p>
          <a:p>
            <a:pPr marL="457200" lvl="0" indent="-342900" algn="l" rtl="0">
              <a:spcBef>
                <a:spcPts val="0"/>
              </a:spcBef>
              <a:spcAft>
                <a:spcPts val="0"/>
              </a:spcAft>
              <a:buSzPts val="1800"/>
              <a:buChar char="●"/>
            </a:pPr>
            <a:r>
              <a:rPr lang="en" dirty="0"/>
              <a:t>950+ species listed by the U.S. Fish and Wildlife Service (FWS) in contiguous U.S. </a:t>
            </a:r>
            <a:endParaRPr dirty="0"/>
          </a:p>
          <a:p>
            <a:pPr marL="457200" lvl="0" indent="-342900" algn="l" rtl="0">
              <a:spcBef>
                <a:spcPts val="0"/>
              </a:spcBef>
              <a:spcAft>
                <a:spcPts val="0"/>
              </a:spcAft>
              <a:buSzPts val="1800"/>
              <a:buChar char="●"/>
            </a:pPr>
            <a:r>
              <a:rPr lang="en" dirty="0"/>
              <a:t>Population-level impacts to: </a:t>
            </a:r>
            <a:endParaRPr dirty="0"/>
          </a:p>
          <a:p>
            <a:pPr marL="914400" lvl="1" indent="-323850" algn="l" rtl="0">
              <a:spcBef>
                <a:spcPts val="0"/>
              </a:spcBef>
              <a:spcAft>
                <a:spcPts val="0"/>
              </a:spcAft>
              <a:buSzPts val="1500"/>
              <a:buChar char="○"/>
            </a:pPr>
            <a:r>
              <a:rPr lang="en" sz="1500" dirty="0"/>
              <a:t>Listed aquatic and terrestrial invertebrates (direct effects; 250 species)</a:t>
            </a:r>
            <a:endParaRPr sz="1500" dirty="0"/>
          </a:p>
          <a:p>
            <a:pPr marL="914400" lvl="1" indent="-323850" algn="l" rtl="0">
              <a:spcBef>
                <a:spcPts val="0"/>
              </a:spcBef>
              <a:spcAft>
                <a:spcPts val="0"/>
              </a:spcAft>
              <a:buSzPts val="1500"/>
              <a:buChar char="○"/>
            </a:pPr>
            <a:r>
              <a:rPr lang="en" sz="1500" dirty="0"/>
              <a:t>Listed plants or vertebrate animals that rely on invertebrates for pollination or diet (indirect effects; 700 species).</a:t>
            </a:r>
            <a:endParaRPr sz="1500" dirty="0"/>
          </a:p>
          <a:p>
            <a:pPr marL="0" lvl="0" indent="0" algn="l" rtl="0">
              <a:spcBef>
                <a:spcPts val="1200"/>
              </a:spcBef>
              <a:spcAft>
                <a:spcPts val="1200"/>
              </a:spcAft>
              <a:buNone/>
            </a:pPr>
            <a:endParaRPr dirty="0"/>
          </a:p>
        </p:txBody>
      </p:sp>
      <p:sp>
        <p:nvSpPr>
          <p:cNvPr id="77" name="Google Shape;77;p1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80" name="Google Shape;80;p15"/>
          <p:cNvPicPr preferRelativeResize="0"/>
          <p:nvPr/>
        </p:nvPicPr>
        <p:blipFill>
          <a:blip r:embed="rId3">
            <a:alphaModFix/>
          </a:blip>
          <a:stretch>
            <a:fillRect/>
          </a:stretch>
        </p:blipFill>
        <p:spPr>
          <a:xfrm>
            <a:off x="0" y="4292900"/>
            <a:ext cx="850599" cy="850599"/>
          </a:xfrm>
          <a:prstGeom prst="rect">
            <a:avLst/>
          </a:prstGeom>
          <a:noFill/>
          <a:ln>
            <a:noFill/>
          </a:ln>
        </p:spPr>
      </p:pic>
      <p:sp>
        <p:nvSpPr>
          <p:cNvPr id="4" name="Left Brace 3">
            <a:extLst>
              <a:ext uri="{FF2B5EF4-FFF2-40B4-BE49-F238E27FC236}">
                <a16:creationId xmlns:a16="http://schemas.microsoft.com/office/drawing/2014/main" id="{868CD45B-BD31-DEB9-8913-E9685B418A43}"/>
              </a:ext>
            </a:extLst>
          </p:cNvPr>
          <p:cNvSpPr/>
          <p:nvPr/>
        </p:nvSpPr>
        <p:spPr>
          <a:xfrm>
            <a:off x="3575942" y="3306628"/>
            <a:ext cx="101043" cy="10052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E28733E-5D43-1159-A841-4CD8B1759E3E}"/>
              </a:ext>
            </a:extLst>
          </p:cNvPr>
          <p:cNvSpPr txBox="1"/>
          <p:nvPr/>
        </p:nvSpPr>
        <p:spPr>
          <a:xfrm>
            <a:off x="1815182" y="3277237"/>
            <a:ext cx="1885643" cy="1015663"/>
          </a:xfrm>
          <a:prstGeom prst="rect">
            <a:avLst/>
          </a:prstGeom>
          <a:noFill/>
        </p:spPr>
        <p:txBody>
          <a:bodyPr wrap="square" rtlCol="0">
            <a:spAutoFit/>
          </a:bodyPr>
          <a:lstStyle/>
          <a:p>
            <a:r>
              <a:rPr lang="en-US" sz="1200" dirty="0">
                <a:solidFill>
                  <a:schemeClr val="accent3"/>
                </a:solidFill>
              </a:rPr>
              <a:t>Strategy applies to 61 listed insects that will have population-level impacts (out of 99 listed insects) </a:t>
            </a:r>
          </a:p>
        </p:txBody>
      </p:sp>
      <p:pic>
        <p:nvPicPr>
          <p:cNvPr id="7" name="Picture 6">
            <a:extLst>
              <a:ext uri="{FF2B5EF4-FFF2-40B4-BE49-F238E27FC236}">
                <a16:creationId xmlns:a16="http://schemas.microsoft.com/office/drawing/2014/main" id="{07FCE766-4583-5AEB-58D0-1E03597C3CDD}"/>
              </a:ext>
            </a:extLst>
          </p:cNvPr>
          <p:cNvPicPr>
            <a:picLocks noChangeAspect="1"/>
          </p:cNvPicPr>
          <p:nvPr/>
        </p:nvPicPr>
        <p:blipFill>
          <a:blip r:embed="rId4"/>
          <a:srcRect l="7778" r="58157"/>
          <a:stretch/>
        </p:blipFill>
        <p:spPr>
          <a:xfrm>
            <a:off x="3700825" y="3081645"/>
            <a:ext cx="1990970" cy="1979612"/>
          </a:xfrm>
          <a:prstGeom prst="rect">
            <a:avLst/>
          </a:prstGeom>
        </p:spPr>
      </p:pic>
      <p:pic>
        <p:nvPicPr>
          <p:cNvPr id="8" name="Picture 7">
            <a:extLst>
              <a:ext uri="{FF2B5EF4-FFF2-40B4-BE49-F238E27FC236}">
                <a16:creationId xmlns:a16="http://schemas.microsoft.com/office/drawing/2014/main" id="{0AF4AA44-01DE-FD3C-647E-13CE31678DC2}"/>
              </a:ext>
            </a:extLst>
          </p:cNvPr>
          <p:cNvPicPr>
            <a:picLocks noChangeAspect="1"/>
          </p:cNvPicPr>
          <p:nvPr/>
        </p:nvPicPr>
        <p:blipFill>
          <a:blip r:embed="rId4"/>
          <a:srcRect l="59990" r="4307"/>
          <a:stretch/>
        </p:blipFill>
        <p:spPr>
          <a:xfrm>
            <a:off x="6043498" y="3072488"/>
            <a:ext cx="2095049" cy="1987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What are the Goals of the Insecticide Strategy?</a:t>
            </a:r>
            <a:endParaRPr dirty="0"/>
          </a:p>
        </p:txBody>
      </p:sp>
      <p:sp>
        <p:nvSpPr>
          <p:cNvPr id="86" name="Google Shape;8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chemeClr val="tx1"/>
                </a:solidFill>
              </a:rPr>
              <a:t>1</a:t>
            </a:r>
            <a:r>
              <a:rPr lang="en" sz="1600" dirty="0">
                <a:solidFill>
                  <a:schemeClr val="tx1"/>
                </a:solidFill>
              </a:rPr>
              <a:t>: </a:t>
            </a:r>
            <a:r>
              <a:rPr lang="en" sz="1600" dirty="0"/>
              <a:t>Identify early mitigations for listed species likely impacted at the population-level by agricultural insecticide use.</a:t>
            </a:r>
            <a:endParaRPr sz="1600" dirty="0"/>
          </a:p>
          <a:p>
            <a:pPr marL="0" lvl="0" indent="0" algn="l" rtl="0">
              <a:spcBef>
                <a:spcPts val="1200"/>
              </a:spcBef>
              <a:spcAft>
                <a:spcPts val="0"/>
              </a:spcAft>
              <a:buNone/>
            </a:pPr>
            <a:r>
              <a:rPr lang="en" sz="1600" b="1" dirty="0">
                <a:solidFill>
                  <a:schemeClr val="tx1"/>
                </a:solidFill>
              </a:rPr>
              <a:t>2</a:t>
            </a:r>
            <a:r>
              <a:rPr lang="en" sz="1600" dirty="0">
                <a:solidFill>
                  <a:schemeClr val="tx1"/>
                </a:solidFill>
              </a:rPr>
              <a:t>: </a:t>
            </a:r>
            <a:r>
              <a:rPr lang="en-US" sz="1600" dirty="0"/>
              <a:t>Provide flexibility for implementing mitigations through FIFRA actions that would reduce major routes of insecticide exposure to listed species</a:t>
            </a:r>
          </a:p>
          <a:p>
            <a:pPr marL="0" lvl="0" indent="0" algn="l" rtl="0">
              <a:spcBef>
                <a:spcPts val="1200"/>
              </a:spcBef>
              <a:spcAft>
                <a:spcPts val="0"/>
              </a:spcAft>
              <a:buNone/>
            </a:pPr>
            <a:r>
              <a:rPr lang="en-US" sz="1600" b="1" dirty="0">
                <a:solidFill>
                  <a:schemeClr val="tx1"/>
                </a:solidFill>
              </a:rPr>
              <a:t>3</a:t>
            </a:r>
            <a:r>
              <a:rPr lang="en-US" sz="1600" dirty="0">
                <a:solidFill>
                  <a:schemeClr val="tx1"/>
                </a:solidFill>
              </a:rPr>
              <a:t>: </a:t>
            </a:r>
            <a:r>
              <a:rPr lang="en-US" sz="1600" dirty="0"/>
              <a:t>Improve efficiency of future consultations on insecticides including, applying the final strategy to future registration and registration review actions.</a:t>
            </a:r>
          </a:p>
          <a:p>
            <a:pPr marL="0" lvl="0" indent="0" algn="l" rtl="0">
              <a:spcBef>
                <a:spcPts val="1200"/>
              </a:spcBef>
              <a:spcAft>
                <a:spcPts val="0"/>
              </a:spcAft>
              <a:buNone/>
            </a:pPr>
            <a:r>
              <a:rPr lang="en-US" sz="1600" b="1" dirty="0">
                <a:solidFill>
                  <a:schemeClr val="tx1"/>
                </a:solidFill>
              </a:rPr>
              <a:t>4: </a:t>
            </a:r>
            <a:r>
              <a:rPr lang="en-US" sz="1600" dirty="0"/>
              <a:t>Increase regulatory certainty for growers and other stakeholders regarding the use and availability of insecticides. </a:t>
            </a:r>
          </a:p>
          <a:p>
            <a:pPr marL="0" lvl="0" indent="0" algn="l" rtl="0">
              <a:spcBef>
                <a:spcPts val="1200"/>
              </a:spcBef>
              <a:spcAft>
                <a:spcPts val="0"/>
              </a:spcAft>
              <a:buNone/>
            </a:pPr>
            <a:endParaRPr dirty="0"/>
          </a:p>
        </p:txBody>
      </p:sp>
      <p:sp>
        <p:nvSpPr>
          <p:cNvPr id="87" name="Google Shape;87;p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88" name="Google Shape;88;p16"/>
          <p:cNvPicPr preferRelativeResize="0"/>
          <p:nvPr/>
        </p:nvPicPr>
        <p:blipFill>
          <a:blip r:embed="rId3">
            <a:alphaModFix/>
          </a:blip>
          <a:stretch>
            <a:fillRect/>
          </a:stretch>
        </p:blipFill>
        <p:spPr>
          <a:xfrm>
            <a:off x="0" y="4292900"/>
            <a:ext cx="850599" cy="850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Overview of the Insecticide Strategy Framework</a:t>
            </a:r>
            <a:endParaRPr dirty="0"/>
          </a:p>
        </p:txBody>
      </p:sp>
      <p:sp>
        <p:nvSpPr>
          <p:cNvPr id="103" name="Google Shape;103;p1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104" name="Google Shape;104;p18"/>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3" name="Picture 2">
            <a:extLst>
              <a:ext uri="{FF2B5EF4-FFF2-40B4-BE49-F238E27FC236}">
                <a16:creationId xmlns:a16="http://schemas.microsoft.com/office/drawing/2014/main" id="{38CC7A85-7B90-DA17-8A88-097BD5CC96E6}"/>
              </a:ext>
            </a:extLst>
          </p:cNvPr>
          <p:cNvPicPr>
            <a:picLocks noChangeAspect="1"/>
          </p:cNvPicPr>
          <p:nvPr/>
        </p:nvPicPr>
        <p:blipFill>
          <a:blip r:embed="rId4"/>
          <a:stretch>
            <a:fillRect/>
          </a:stretch>
        </p:blipFill>
        <p:spPr>
          <a:xfrm>
            <a:off x="1237784" y="1194372"/>
            <a:ext cx="6668431" cy="34866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599F5D8-995F-3956-FF73-1E165EEE56B7}"/>
            </a:ext>
          </a:extLst>
        </p:cNvPr>
        <p:cNvGrpSpPr/>
        <p:nvPr/>
      </p:nvGrpSpPr>
      <p:grpSpPr>
        <a:xfrm>
          <a:off x="0" y="0"/>
          <a:ext cx="0" cy="0"/>
          <a:chOff x="0" y="0"/>
          <a:chExt cx="0" cy="0"/>
        </a:xfrm>
      </p:grpSpPr>
      <p:sp>
        <p:nvSpPr>
          <p:cNvPr id="109" name="Google Shape;109;p19">
            <a:extLst>
              <a:ext uri="{FF2B5EF4-FFF2-40B4-BE49-F238E27FC236}">
                <a16:creationId xmlns:a16="http://schemas.microsoft.com/office/drawing/2014/main" id="{EEAEF676-BCC6-F5DD-5297-B3F23FDA63A7}"/>
              </a:ext>
            </a:extLst>
          </p:cNvPr>
          <p:cNvSpPr txBox="1">
            <a:spLocks noGrp="1"/>
          </p:cNvSpPr>
          <p:nvPr>
            <p:ph type="title"/>
          </p:nvPr>
        </p:nvSpPr>
        <p:spPr>
          <a:xfrm>
            <a:off x="375781" y="228789"/>
            <a:ext cx="7979079"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Steps 1 &amp; 2: Potential for population-level impacts &amp; level of mitigation needed</a:t>
            </a:r>
            <a:endParaRPr dirty="0"/>
          </a:p>
        </p:txBody>
      </p:sp>
      <p:sp>
        <p:nvSpPr>
          <p:cNvPr id="110" name="Google Shape;110;p19">
            <a:extLst>
              <a:ext uri="{FF2B5EF4-FFF2-40B4-BE49-F238E27FC236}">
                <a16:creationId xmlns:a16="http://schemas.microsoft.com/office/drawing/2014/main" id="{D7192ABA-A472-E074-44C4-7552191B158D}"/>
              </a:ext>
            </a:extLst>
          </p:cNvPr>
          <p:cNvSpPr txBox="1">
            <a:spLocks noGrp="1"/>
          </p:cNvSpPr>
          <p:nvPr>
            <p:ph type="body" idx="1"/>
          </p:nvPr>
        </p:nvSpPr>
        <p:spPr>
          <a:xfrm>
            <a:off x="311700" y="1089764"/>
            <a:ext cx="8520600" cy="3479110"/>
          </a:xfrm>
          <a:prstGeom prst="rect">
            <a:avLst/>
          </a:prstGeom>
        </p:spPr>
        <p:txBody>
          <a:bodyPr spcFirstLastPara="1" wrap="square" lIns="91425" tIns="91425" rIns="91425" bIns="91425" anchor="t" anchorCtr="0">
            <a:normAutofit/>
          </a:bodyPr>
          <a:lstStyle/>
          <a:p>
            <a:pPr marL="285750" indent="-285750"/>
            <a:r>
              <a:rPr lang="en-US" dirty="0"/>
              <a:t>The EPA calculates Magnitude of Difference (MoD), which is the ratio of exposure estimate to relevant toxicity thresholds values for population-level impacts.</a:t>
            </a:r>
          </a:p>
          <a:p>
            <a:pPr marL="285750" indent="-285750"/>
            <a:r>
              <a:rPr lang="en-US" dirty="0"/>
              <a:t> Lower the MoD, lower the population-level impact and lesser the level of mitigation needed.</a:t>
            </a:r>
          </a:p>
          <a:p>
            <a:pPr marL="0" lvl="0" indent="0" algn="l" rtl="0">
              <a:spcBef>
                <a:spcPts val="1200"/>
              </a:spcBef>
              <a:spcAft>
                <a:spcPts val="1200"/>
              </a:spcAft>
              <a:buNone/>
            </a:pPr>
            <a:endParaRPr lang="en-US" dirty="0"/>
          </a:p>
        </p:txBody>
      </p:sp>
      <p:sp>
        <p:nvSpPr>
          <p:cNvPr id="111" name="Google Shape;111;p19">
            <a:extLst>
              <a:ext uri="{FF2B5EF4-FFF2-40B4-BE49-F238E27FC236}">
                <a16:creationId xmlns:a16="http://schemas.microsoft.com/office/drawing/2014/main" id="{8B918453-8D20-0F6F-B646-CA673E8FC1A4}"/>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13" name="Google Shape;113;p19">
            <a:extLst>
              <a:ext uri="{FF2B5EF4-FFF2-40B4-BE49-F238E27FC236}">
                <a16:creationId xmlns:a16="http://schemas.microsoft.com/office/drawing/2014/main" id="{309FCD85-4091-7FA3-E736-D58FE6DA101F}"/>
              </a:ext>
            </a:extLst>
          </p:cNvPr>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4" name="Picture 3">
            <a:extLst>
              <a:ext uri="{FF2B5EF4-FFF2-40B4-BE49-F238E27FC236}">
                <a16:creationId xmlns:a16="http://schemas.microsoft.com/office/drawing/2014/main" id="{A54045F4-B991-21FE-1AA7-BC8CB144379D}"/>
              </a:ext>
            </a:extLst>
          </p:cNvPr>
          <p:cNvPicPr>
            <a:picLocks noChangeAspect="1"/>
          </p:cNvPicPr>
          <p:nvPr/>
        </p:nvPicPr>
        <p:blipFill>
          <a:blip r:embed="rId4"/>
          <a:srcRect l="5749" r="7742"/>
          <a:stretch/>
        </p:blipFill>
        <p:spPr>
          <a:xfrm>
            <a:off x="1949715" y="2513657"/>
            <a:ext cx="5422636" cy="1009791"/>
          </a:xfrm>
          <a:prstGeom prst="rect">
            <a:avLst/>
          </a:prstGeom>
        </p:spPr>
      </p:pic>
      <p:pic>
        <p:nvPicPr>
          <p:cNvPr id="5" name="Picture 4">
            <a:extLst>
              <a:ext uri="{FF2B5EF4-FFF2-40B4-BE49-F238E27FC236}">
                <a16:creationId xmlns:a16="http://schemas.microsoft.com/office/drawing/2014/main" id="{CE8AD908-EC51-A5FE-0E20-9B7C8F731A9E}"/>
              </a:ext>
            </a:extLst>
          </p:cNvPr>
          <p:cNvPicPr>
            <a:picLocks noChangeAspect="1"/>
          </p:cNvPicPr>
          <p:nvPr/>
        </p:nvPicPr>
        <p:blipFill>
          <a:blip r:embed="rId5"/>
          <a:srcRect l="1639" r="2563"/>
          <a:stretch/>
        </p:blipFill>
        <p:spPr>
          <a:xfrm>
            <a:off x="1244849" y="3696526"/>
            <a:ext cx="6470401" cy="1314633"/>
          </a:xfrm>
          <a:prstGeom prst="rect">
            <a:avLst/>
          </a:prstGeom>
        </p:spPr>
      </p:pic>
    </p:spTree>
    <p:extLst>
      <p:ext uri="{BB962C8B-B14F-4D97-AF65-F5344CB8AC3E}">
        <p14:creationId xmlns:p14="http://schemas.microsoft.com/office/powerpoint/2010/main" val="11292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614024"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Step 2: Identify type and level of mitigation needed</a:t>
            </a:r>
            <a:endParaRPr dirty="0"/>
          </a:p>
        </p:txBody>
      </p:sp>
      <p:sp>
        <p:nvSpPr>
          <p:cNvPr id="119" name="Google Shape;119;p2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21" name="Google Shape;121;p20"/>
          <p:cNvSpPr txBox="1"/>
          <p:nvPr/>
        </p:nvSpPr>
        <p:spPr>
          <a:xfrm>
            <a:off x="194153" y="1302525"/>
            <a:ext cx="8345272" cy="1908184"/>
          </a:xfrm>
          <a:prstGeom prst="rect">
            <a:avLst/>
          </a:prstGeom>
          <a:noFill/>
          <a:ln>
            <a:noFill/>
          </a:ln>
        </p:spPr>
        <p:txBody>
          <a:bodyPr spcFirstLastPara="1" wrap="square" lIns="91425" tIns="91425" rIns="91425" bIns="91425" anchor="t" anchorCtr="0">
            <a:spAutoFit/>
          </a:bodyPr>
          <a:lstStyle/>
          <a:p>
            <a:pPr marL="127000" lvl="0" algn="ctr" rtl="0">
              <a:spcBef>
                <a:spcPts val="0"/>
              </a:spcBef>
              <a:spcAft>
                <a:spcPts val="0"/>
              </a:spcAft>
              <a:buClr>
                <a:schemeClr val="accent3"/>
              </a:buClr>
              <a:buSzPts val="1600"/>
            </a:pPr>
            <a:r>
              <a:rPr lang="en" sz="1600" b="1" dirty="0">
                <a:solidFill>
                  <a:schemeClr val="tx1"/>
                </a:solidFill>
              </a:rPr>
              <a:t>I. </a:t>
            </a:r>
            <a:r>
              <a:rPr lang="en" sz="1600" b="1" u="sng" dirty="0">
                <a:solidFill>
                  <a:schemeClr val="tx1"/>
                </a:solidFill>
              </a:rPr>
              <a:t>Reducing insecticide spray drift exposure </a:t>
            </a:r>
            <a:endParaRPr sz="1600" b="1" u="sng" dirty="0">
              <a:solidFill>
                <a:schemeClr val="tx1"/>
              </a:solidFill>
            </a:endParaRPr>
          </a:p>
          <a:p>
            <a:pPr marL="457200" lvl="0" indent="0" algn="ctr" rtl="0">
              <a:spcBef>
                <a:spcPts val="0"/>
              </a:spcBef>
              <a:spcAft>
                <a:spcPts val="0"/>
              </a:spcAft>
              <a:buNone/>
            </a:pPr>
            <a:r>
              <a:rPr lang="en" sz="1600" dirty="0">
                <a:solidFill>
                  <a:schemeClr val="accent3"/>
                </a:solidFill>
              </a:rPr>
              <a:t>(for foliar applications and soil treatments - excludes non-overhead chemigation, in-furrow sprays when nozzle height ≤ 8 in., tree trunk drenches and paints, tree and soil injections, &lt;1/10 acre treated, spot treatments, solid formulations used as such) </a:t>
            </a:r>
            <a:endParaRPr sz="1600" dirty="0">
              <a:solidFill>
                <a:schemeClr val="accent3"/>
              </a:solidFill>
            </a:endParaRPr>
          </a:p>
          <a:p>
            <a:pPr marL="0" lvl="0" indent="0" algn="l" rtl="0">
              <a:spcBef>
                <a:spcPts val="0"/>
              </a:spcBef>
              <a:spcAft>
                <a:spcPts val="0"/>
              </a:spcAft>
              <a:buNone/>
            </a:pPr>
            <a:endParaRPr sz="1600" dirty="0">
              <a:solidFill>
                <a:schemeClr val="accent3"/>
              </a:solidFill>
            </a:endParaRPr>
          </a:p>
          <a:p>
            <a:pPr marL="457200" lvl="0" indent="-330200" algn="l" rtl="0">
              <a:spcBef>
                <a:spcPts val="0"/>
              </a:spcBef>
              <a:spcAft>
                <a:spcPts val="0"/>
              </a:spcAft>
              <a:buClr>
                <a:schemeClr val="accent3"/>
              </a:buClr>
              <a:buSzPts val="1600"/>
              <a:buChar char="●"/>
            </a:pPr>
            <a:r>
              <a:rPr lang="en" sz="1600" dirty="0">
                <a:solidFill>
                  <a:schemeClr val="accent3"/>
                </a:solidFill>
              </a:rPr>
              <a:t>Buffers can reduce spray drift exposure - larger buffers needed if higher population-level impacts (see table below). </a:t>
            </a:r>
          </a:p>
        </p:txBody>
      </p:sp>
      <p:pic>
        <p:nvPicPr>
          <p:cNvPr id="122" name="Google Shape;122;p20"/>
          <p:cNvPicPr preferRelativeResize="0"/>
          <p:nvPr/>
        </p:nvPicPr>
        <p:blipFill>
          <a:blip r:embed="rId3">
            <a:alphaModFix/>
          </a:blip>
          <a:stretch>
            <a:fillRect/>
          </a:stretch>
        </p:blipFill>
        <p:spPr>
          <a:xfrm>
            <a:off x="0" y="4292900"/>
            <a:ext cx="850599" cy="850599"/>
          </a:xfrm>
          <a:prstGeom prst="rect">
            <a:avLst/>
          </a:prstGeom>
          <a:noFill/>
          <a:ln>
            <a:noFill/>
          </a:ln>
        </p:spPr>
      </p:pic>
      <p:pic>
        <p:nvPicPr>
          <p:cNvPr id="4" name="Picture 3">
            <a:extLst>
              <a:ext uri="{FF2B5EF4-FFF2-40B4-BE49-F238E27FC236}">
                <a16:creationId xmlns:a16="http://schemas.microsoft.com/office/drawing/2014/main" id="{DF72C029-B894-02B0-41F0-78C18D2EE571}"/>
              </a:ext>
            </a:extLst>
          </p:cNvPr>
          <p:cNvPicPr>
            <a:picLocks noChangeAspect="1"/>
          </p:cNvPicPr>
          <p:nvPr/>
        </p:nvPicPr>
        <p:blipFill>
          <a:blip r:embed="rId4"/>
          <a:srcRect l="1824" t="28260" r="1318"/>
          <a:stretch/>
        </p:blipFill>
        <p:spPr>
          <a:xfrm>
            <a:off x="1503123" y="3495509"/>
            <a:ext cx="6726477" cy="11344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body" idx="1"/>
          </p:nvPr>
        </p:nvSpPr>
        <p:spPr>
          <a:xfrm>
            <a:off x="524975" y="294362"/>
            <a:ext cx="8307300" cy="4386838"/>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chemeClr val="accent3"/>
              </a:buClr>
              <a:buSzPts val="1600"/>
              <a:buFont typeface="Arial"/>
              <a:buChar char="●"/>
            </a:pPr>
            <a:r>
              <a:rPr lang="en" sz="1600" dirty="0">
                <a:latin typeface="Arial"/>
                <a:ea typeface="Arial"/>
                <a:cs typeface="Arial"/>
                <a:sym typeface="Arial"/>
              </a:rPr>
              <a:t>Several measures (using equipment that reduces drift, reduced application rates, increased droplet sizes, having a physical barrier, etc.) can </a:t>
            </a:r>
            <a:r>
              <a:rPr lang="en" sz="1600" u="sng" dirty="0">
                <a:latin typeface="Arial"/>
                <a:ea typeface="Arial"/>
                <a:cs typeface="Arial"/>
                <a:sym typeface="Arial"/>
              </a:rPr>
              <a:t>reduce buffer distances</a:t>
            </a:r>
            <a:r>
              <a:rPr lang="en" sz="1600" dirty="0">
                <a:latin typeface="Arial"/>
                <a:ea typeface="Arial"/>
                <a:cs typeface="Arial"/>
                <a:sym typeface="Arial"/>
              </a:rPr>
              <a:t>.</a:t>
            </a:r>
            <a:endParaRPr sz="2000" dirty="0"/>
          </a:p>
        </p:txBody>
      </p:sp>
      <p:sp>
        <p:nvSpPr>
          <p:cNvPr id="128" name="Google Shape;128;p2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dirty="0"/>
          </a:p>
        </p:txBody>
      </p:sp>
      <p:pic>
        <p:nvPicPr>
          <p:cNvPr id="130" name="Google Shape;130;p21"/>
          <p:cNvPicPr preferRelativeResize="0"/>
          <p:nvPr/>
        </p:nvPicPr>
        <p:blipFill>
          <a:blip r:embed="rId3">
            <a:alphaModFix/>
          </a:blip>
          <a:stretch>
            <a:fillRect/>
          </a:stretch>
        </p:blipFill>
        <p:spPr>
          <a:xfrm>
            <a:off x="0" y="4292900"/>
            <a:ext cx="850599" cy="850599"/>
          </a:xfrm>
          <a:prstGeom prst="rect">
            <a:avLst/>
          </a:prstGeom>
          <a:noFill/>
          <a:ln>
            <a:noFill/>
          </a:ln>
        </p:spPr>
      </p:pic>
      <p:sp>
        <p:nvSpPr>
          <p:cNvPr id="2" name="TextBox 1">
            <a:extLst>
              <a:ext uri="{FF2B5EF4-FFF2-40B4-BE49-F238E27FC236}">
                <a16:creationId xmlns:a16="http://schemas.microsoft.com/office/drawing/2014/main" id="{896ADF0D-FE56-3A0B-AAAF-BA2B7A9200EE}"/>
              </a:ext>
            </a:extLst>
          </p:cNvPr>
          <p:cNvSpPr txBox="1"/>
          <p:nvPr/>
        </p:nvSpPr>
        <p:spPr>
          <a:xfrm>
            <a:off x="4114799" y="1046392"/>
            <a:ext cx="2054269" cy="313151"/>
          </a:xfrm>
          <a:prstGeom prst="rect">
            <a:avLst/>
          </a:prstGeom>
          <a:noFill/>
        </p:spPr>
        <p:txBody>
          <a:bodyPr wrap="square" rtlCol="0">
            <a:spAutoFit/>
          </a:bodyPr>
          <a:lstStyle/>
          <a:p>
            <a:r>
              <a:rPr lang="en-US" dirty="0">
                <a:solidFill>
                  <a:schemeClr val="tx2"/>
                </a:solidFill>
              </a:rPr>
              <a:t>1. Broadcast aerial</a:t>
            </a:r>
          </a:p>
        </p:txBody>
      </p:sp>
      <p:pic>
        <p:nvPicPr>
          <p:cNvPr id="4" name="Picture 3">
            <a:extLst>
              <a:ext uri="{FF2B5EF4-FFF2-40B4-BE49-F238E27FC236}">
                <a16:creationId xmlns:a16="http://schemas.microsoft.com/office/drawing/2014/main" id="{9C85F220-1E34-BF87-6501-AE166101AD37}"/>
              </a:ext>
            </a:extLst>
          </p:cNvPr>
          <p:cNvPicPr>
            <a:picLocks noChangeAspect="1"/>
          </p:cNvPicPr>
          <p:nvPr/>
        </p:nvPicPr>
        <p:blipFill>
          <a:blip r:embed="rId4"/>
          <a:stretch>
            <a:fillRect/>
          </a:stretch>
        </p:blipFill>
        <p:spPr>
          <a:xfrm>
            <a:off x="1975529" y="1359543"/>
            <a:ext cx="6066181" cy="37389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37" name="Google Shape;137;p22"/>
          <p:cNvPicPr preferRelativeResize="0"/>
          <p:nvPr/>
        </p:nvPicPr>
        <p:blipFill>
          <a:blip r:embed="rId3">
            <a:alphaModFix/>
          </a:blip>
          <a:stretch>
            <a:fillRect/>
          </a:stretch>
        </p:blipFill>
        <p:spPr>
          <a:xfrm>
            <a:off x="2078556" y="5409151"/>
            <a:ext cx="5426375" cy="1904525"/>
          </a:xfrm>
          <a:prstGeom prst="rect">
            <a:avLst/>
          </a:prstGeom>
          <a:noFill/>
          <a:ln>
            <a:noFill/>
          </a:ln>
        </p:spPr>
      </p:pic>
      <p:pic>
        <p:nvPicPr>
          <p:cNvPr id="138" name="Google Shape;138;p22"/>
          <p:cNvPicPr preferRelativeResize="0"/>
          <p:nvPr/>
        </p:nvPicPr>
        <p:blipFill>
          <a:blip r:embed="rId4">
            <a:alphaModFix/>
          </a:blip>
          <a:stretch>
            <a:fillRect/>
          </a:stretch>
        </p:blipFill>
        <p:spPr>
          <a:xfrm>
            <a:off x="0" y="4292900"/>
            <a:ext cx="850599" cy="850599"/>
          </a:xfrm>
          <a:prstGeom prst="rect">
            <a:avLst/>
          </a:prstGeom>
          <a:noFill/>
          <a:ln>
            <a:noFill/>
          </a:ln>
        </p:spPr>
      </p:pic>
      <p:sp>
        <p:nvSpPr>
          <p:cNvPr id="3" name="TextBox 2">
            <a:extLst>
              <a:ext uri="{FF2B5EF4-FFF2-40B4-BE49-F238E27FC236}">
                <a16:creationId xmlns:a16="http://schemas.microsoft.com/office/drawing/2014/main" id="{6F832DB2-CEBC-FC1F-5647-9071AEC50544}"/>
              </a:ext>
            </a:extLst>
          </p:cNvPr>
          <p:cNvSpPr txBox="1"/>
          <p:nvPr/>
        </p:nvSpPr>
        <p:spPr>
          <a:xfrm>
            <a:off x="3998446" y="295220"/>
            <a:ext cx="4572000" cy="307777"/>
          </a:xfrm>
          <a:prstGeom prst="rect">
            <a:avLst/>
          </a:prstGeom>
          <a:noFill/>
        </p:spPr>
        <p:txBody>
          <a:bodyPr wrap="square">
            <a:spAutoFit/>
          </a:bodyPr>
          <a:lstStyle/>
          <a:p>
            <a:r>
              <a:rPr lang="en-US" dirty="0">
                <a:solidFill>
                  <a:schemeClr val="tx2"/>
                </a:solidFill>
              </a:rPr>
              <a:t>2. Broadcast ground</a:t>
            </a:r>
          </a:p>
        </p:txBody>
      </p:sp>
      <p:pic>
        <p:nvPicPr>
          <p:cNvPr id="5" name="Picture 4">
            <a:extLst>
              <a:ext uri="{FF2B5EF4-FFF2-40B4-BE49-F238E27FC236}">
                <a16:creationId xmlns:a16="http://schemas.microsoft.com/office/drawing/2014/main" id="{414D8E6A-3A68-A98F-F6E2-A8EA59531A31}"/>
              </a:ext>
            </a:extLst>
          </p:cNvPr>
          <p:cNvPicPr>
            <a:picLocks noChangeAspect="1"/>
          </p:cNvPicPr>
          <p:nvPr/>
        </p:nvPicPr>
        <p:blipFill>
          <a:blip r:embed="rId5"/>
          <a:stretch>
            <a:fillRect/>
          </a:stretch>
        </p:blipFill>
        <p:spPr>
          <a:xfrm>
            <a:off x="1866377" y="675895"/>
            <a:ext cx="6063653" cy="4248858"/>
          </a:xfrm>
          <a:prstGeom prst="rect">
            <a:avLst/>
          </a:prstGeom>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1083</Words>
  <Application>Microsoft Office PowerPoint</Application>
  <PresentationFormat>On-screen Show (16:9)</PresentationFormat>
  <Paragraphs>125</Paragraphs>
  <Slides>28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Oswald</vt:lpstr>
      <vt:lpstr>Average</vt:lpstr>
      <vt:lpstr>Arial</vt:lpstr>
      <vt:lpstr>Slate</vt:lpstr>
      <vt:lpstr>The Final Insecticide Strategy</vt:lpstr>
      <vt:lpstr>What is the Insecticide Strategy?</vt:lpstr>
      <vt:lpstr>What is the Scope of the Insecticide Strategy?</vt:lpstr>
      <vt:lpstr>What are the Goals of the Insecticide Strategy?</vt:lpstr>
      <vt:lpstr>Overview of the Insecticide Strategy Framework</vt:lpstr>
      <vt:lpstr>Steps 1 &amp; 2: Potential for population-level impacts &amp; level of mitigation needed</vt:lpstr>
      <vt:lpstr>Step 2: Identify type and level of mitigation needed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Spray Drift Calculator</vt:lpstr>
      <vt:lpstr>Step 2: Identify type and level of mitigation needed</vt:lpstr>
      <vt:lpstr>PowerPoint Presentation</vt:lpstr>
      <vt:lpstr>PowerPoint Presentation</vt:lpstr>
      <vt:lpstr>PowerPoint Presentation</vt:lpstr>
      <vt:lpstr>PowerPoint Presentation</vt:lpstr>
      <vt:lpstr>PowerPoint Presentation</vt:lpstr>
      <vt:lpstr>Other ways to get mitigation points</vt:lpstr>
      <vt:lpstr>Other ways to get mitigation points</vt:lpstr>
      <vt:lpstr>Note on treated seeds</vt:lpstr>
      <vt:lpstr>PowerPoint Presentation</vt:lpstr>
      <vt:lpstr>Runoff/Erosion Calculator</vt:lpstr>
      <vt:lpstr>Step 3: Identify where mitigations apply</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Final Insecticide Strategy</dc:title>
  <dc:creator>Niranjana Krishnan</dc:creator>
  <cp:lastModifiedBy>Wayne G Buhler</cp:lastModifiedBy>
  <cp:revision>21</cp:revision>
  <dcterms:modified xsi:type="dcterms:W3CDTF">2025-09-19T23:29:24Z</dcterms:modified>
</cp:coreProperties>
</file>